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712" r:id="rId2"/>
  </p:sldMasterIdLst>
  <p:sldIdLst>
    <p:sldId id="311" r:id="rId3"/>
    <p:sldId id="297" r:id="rId4"/>
    <p:sldId id="277" r:id="rId5"/>
    <p:sldId id="298" r:id="rId6"/>
    <p:sldId id="299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310" r:id="rId16"/>
    <p:sldId id="286" r:id="rId17"/>
    <p:sldId id="288" r:id="rId18"/>
    <p:sldId id="261" r:id="rId19"/>
    <p:sldId id="287" r:id="rId20"/>
    <p:sldId id="289" r:id="rId21"/>
    <p:sldId id="290" r:id="rId22"/>
    <p:sldId id="262" r:id="rId23"/>
    <p:sldId id="259" r:id="rId24"/>
    <p:sldId id="265" r:id="rId25"/>
    <p:sldId id="307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505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16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E9B0-263C-47A8-892E-DECDF17C9D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056B-BC36-4A80-BA16-33011FDDAFF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A019F-9A8F-4AB7-8FDC-8388F32E3E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9B406C-B951-4824-80C1-A6C2F15D649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6371D10-50DC-447A-B69B-C76975A3DC0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33A66-9447-4E85-BF00-2041EE97A11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A375D-DE44-4DE5-BFEB-1952F5E22C8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27F40-00D5-445B-BCAC-980B9938E1F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BABD3-5697-4FD0-89CF-94F42630D77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545CD-726A-4FB0-9428-D58DF2DD9E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666F9-90C1-4567-9D15-FDC9338342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82C8-2459-41F7-B419-D97C1FBB42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BA8E4-E956-4E76-9512-816B6A77CBA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21F1-F944-42AD-9904-124C8ADF1C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5440B-2F52-4497-A1CA-E030685E0B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0252F-B087-4644-A0FF-7BCB0D60F4F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7A236-2587-4DAD-8301-A99DC5122E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EE9BE-A5F2-4C2C-81A1-986F00E98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06486-1012-4368-AEE9-27A127276A2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BD8B-84A5-40F8-9A47-889EDCDAC1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BA3CA-739D-4673-96BA-BB526F8BDB8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0FD-76E5-4A83-BDC9-946920B777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13685-9D5D-4060-9812-1BEE9C7ADC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32F3-AB3C-4AF2-AA57-9F0143C84A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1EDF5-0B67-497A-B820-345DB53BDC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0B9DB-A470-4D10-92F0-7391E6F77E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993E0-77BC-449D-9BFE-77EA919AB86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1DBE74E-AF6C-4AD7-BB23-5246CA6359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736303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r-TR" b="1" dirty="0" smtClean="0">
                <a:ln w="11430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Omurga Travmalı</a:t>
            </a:r>
            <a:br>
              <a:rPr lang="tr-TR" b="1" dirty="0" smtClean="0">
                <a:ln w="11430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b="1" dirty="0" smtClean="0">
                <a:ln w="11430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Hastaya Yaklaşım</a:t>
            </a:r>
            <a:endParaRPr lang="tr-TR" b="1" dirty="0">
              <a:ln w="11430">
                <a:solidFill>
                  <a:schemeClr val="tx1"/>
                </a:solidFill>
              </a:ln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819600"/>
            <a:ext cx="6400800" cy="146692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r-TR" sz="18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Doç.Dr</a:t>
            </a:r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.Onur Polat</a:t>
            </a:r>
          </a:p>
          <a:p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Ortopedi ve Travmatoloji Uzmanı</a:t>
            </a:r>
          </a:p>
          <a:p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Ankara Üniversitesi Tıp Fakültesi</a:t>
            </a:r>
          </a:p>
          <a:p>
            <a:r>
              <a:rPr lang="tr-TR" sz="1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Acil Tıp Anabilim Dalı</a:t>
            </a:r>
            <a:endParaRPr lang="tr-TR" sz="1800" b="1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Burst</a:t>
            </a:r>
            <a:r>
              <a:rPr lang="tr-TR" b="1" dirty="0">
                <a:solidFill>
                  <a:srgbClr val="C00000"/>
                </a:solidFill>
              </a:rPr>
              <a:t> (patlama) kırıkları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4784"/>
            <a:ext cx="7787208" cy="50405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Ön ve orta kolon etkilendiği gibi her üç kolon da etkilenebilir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Stabil olanlar: post. kolon sağlam, kanal içinde fragman yok yada minimal, </a:t>
            </a:r>
            <a:r>
              <a:rPr lang="tr-TR" sz="2400" dirty="0" err="1"/>
              <a:t>kifoz</a:t>
            </a:r>
            <a:r>
              <a:rPr lang="tr-TR" sz="2400" dirty="0"/>
              <a:t> açısı 15 derece altında, </a:t>
            </a:r>
            <a:r>
              <a:rPr lang="tr-TR" sz="2400" dirty="0" err="1"/>
              <a:t>vertebral</a:t>
            </a:r>
            <a:r>
              <a:rPr lang="tr-TR" sz="2400" dirty="0"/>
              <a:t> yükseklik kaybı %50 altındadır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Stabil olmayanlar: post. kolon etkilenmiş, kanalda belirgin daralmaya yol açan fragman, nörolojik </a:t>
            </a:r>
            <a:r>
              <a:rPr lang="tr-TR" sz="2400" dirty="0" err="1"/>
              <a:t>defisit</a:t>
            </a:r>
            <a:r>
              <a:rPr lang="tr-TR" sz="2400" dirty="0"/>
              <a:t> bulunabilir.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Emniyet kemeri (</a:t>
            </a:r>
            <a:r>
              <a:rPr lang="tr-TR" b="1" dirty="0" err="1">
                <a:solidFill>
                  <a:srgbClr val="C00000"/>
                </a:solidFill>
              </a:rPr>
              <a:t>Chance</a:t>
            </a:r>
            <a:r>
              <a:rPr lang="tr-TR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600" y="1905000"/>
            <a:ext cx="7067128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800" dirty="0"/>
              <a:t>Emniyet kemeri üzerinde aşırı </a:t>
            </a:r>
            <a:r>
              <a:rPr lang="tr-TR" sz="2800" dirty="0" err="1"/>
              <a:t>fleksiyon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Kırık arkadan öne doğru ayrılma şeklindedir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Nörolojik durum değişkendir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Stabil değildir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Kırıklı çıkık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61256" y="1905000"/>
            <a:ext cx="7067128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800" dirty="0"/>
              <a:t>Makaslama kuvvetleri sonucunda oluşur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Nörolojik </a:t>
            </a:r>
            <a:r>
              <a:rPr lang="tr-TR" sz="2800" dirty="0" err="1"/>
              <a:t>defisit</a:t>
            </a:r>
            <a:r>
              <a:rPr lang="tr-TR" sz="2800" dirty="0"/>
              <a:t> vardır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Stabil değildir ve hemen cerrahi yapılmalıdır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Minör kırıklar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33264" y="1905000"/>
            <a:ext cx="7427168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800" b="1" dirty="0" err="1"/>
              <a:t>Transvers</a:t>
            </a:r>
            <a:r>
              <a:rPr lang="tr-TR" sz="2800" b="1" dirty="0"/>
              <a:t> çıkıntı kırığı</a:t>
            </a:r>
          </a:p>
          <a:p>
            <a:pPr>
              <a:lnSpc>
                <a:spcPct val="150000"/>
              </a:lnSpc>
            </a:pPr>
            <a:r>
              <a:rPr lang="tr-TR" sz="2800" b="1" dirty="0"/>
              <a:t>İzole faset kırığı</a:t>
            </a:r>
          </a:p>
          <a:p>
            <a:pPr>
              <a:lnSpc>
                <a:spcPct val="150000"/>
              </a:lnSpc>
            </a:pPr>
            <a:r>
              <a:rPr lang="tr-TR" sz="2800" b="1" dirty="0" err="1"/>
              <a:t>Spinöz</a:t>
            </a:r>
            <a:r>
              <a:rPr lang="tr-TR" sz="2800" b="1" dirty="0"/>
              <a:t> çıkıntı kırığı</a:t>
            </a:r>
          </a:p>
          <a:p>
            <a:pPr>
              <a:lnSpc>
                <a:spcPct val="150000"/>
              </a:lnSpc>
            </a:pPr>
            <a:r>
              <a:rPr lang="tr-TR" sz="2800" b="1" dirty="0"/>
              <a:t>Pars </a:t>
            </a:r>
            <a:r>
              <a:rPr lang="tr-TR" sz="2800" b="1" dirty="0" err="1"/>
              <a:t>interartikülaris</a:t>
            </a:r>
            <a:r>
              <a:rPr lang="tr-TR" sz="2800" b="1" dirty="0"/>
              <a:t> kırığı</a:t>
            </a:r>
          </a:p>
          <a:p>
            <a:pPr>
              <a:lnSpc>
                <a:spcPct val="150000"/>
              </a:lnSpc>
            </a:pPr>
            <a:r>
              <a:rPr lang="tr-TR" sz="2800" b="1" dirty="0"/>
              <a:t>Stabil kırıklardır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25351"/>
            <a:ext cx="7858125" cy="987425"/>
          </a:xfrm>
        </p:spPr>
        <p:txBody>
          <a:bodyPr/>
          <a:lstStyle/>
          <a:p>
            <a:pPr algn="ctr" eaLnBrk="1" hangingPunct="1"/>
            <a:r>
              <a:rPr lang="tr-TR" b="1" dirty="0" err="1" smtClean="0">
                <a:solidFill>
                  <a:srgbClr val="C00000"/>
                </a:solidFill>
              </a:rPr>
              <a:t>Spinal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Kord</a:t>
            </a:r>
            <a:r>
              <a:rPr lang="tr-TR" b="1" dirty="0" smtClean="0">
                <a:solidFill>
                  <a:srgbClr val="C00000"/>
                </a:solidFill>
              </a:rPr>
              <a:t> Yaralanmaları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11560" y="1292721"/>
            <a:ext cx="7858125" cy="3000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SCIWORA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dirty="0" smtClean="0"/>
              <a:t>	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Cord</a:t>
            </a:r>
            <a:r>
              <a:rPr lang="tr-TR" dirty="0" smtClean="0"/>
              <a:t> </a:t>
            </a:r>
            <a:r>
              <a:rPr lang="tr-TR" dirty="0" err="1" smtClean="0"/>
              <a:t>Injury</a:t>
            </a:r>
            <a:r>
              <a:rPr lang="tr-TR" dirty="0" smtClean="0"/>
              <a:t> </a:t>
            </a:r>
            <a:r>
              <a:rPr lang="tr-TR" dirty="0" err="1" smtClean="0"/>
              <a:t>Wıthout</a:t>
            </a:r>
            <a:r>
              <a:rPr lang="tr-TR" dirty="0" smtClean="0"/>
              <a:t> </a:t>
            </a:r>
            <a:r>
              <a:rPr lang="tr-TR" dirty="0" err="1" smtClean="0"/>
              <a:t>Radiographic</a:t>
            </a:r>
            <a:r>
              <a:rPr lang="tr-TR" dirty="0" smtClean="0"/>
              <a:t> </a:t>
            </a:r>
            <a:r>
              <a:rPr lang="tr-TR" dirty="0" err="1" smtClean="0"/>
              <a:t>Abnormality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Nörolojik </a:t>
            </a:r>
            <a:r>
              <a:rPr lang="tr-TR" dirty="0" err="1" smtClean="0"/>
              <a:t>defisit</a:t>
            </a:r>
            <a:r>
              <a:rPr lang="tr-TR" dirty="0" smtClean="0"/>
              <a:t> var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Özellikle 8 yaş altı çocuklar risk altında</a:t>
            </a:r>
          </a:p>
          <a:p>
            <a:pPr>
              <a:lnSpc>
                <a:spcPct val="90000"/>
              </a:lnSpc>
            </a:pPr>
            <a:r>
              <a:rPr lang="tr-TR" sz="1800" dirty="0" smtClean="0"/>
              <a:t>www. </a:t>
            </a:r>
            <a:r>
              <a:rPr lang="tr-TR" sz="1800" dirty="0" err="1" smtClean="0"/>
              <a:t>wheelessonline</a:t>
            </a:r>
            <a:r>
              <a:rPr lang="tr-TR" sz="1800" dirty="0" smtClean="0"/>
              <a:t>.com/</a:t>
            </a:r>
            <a:r>
              <a:rPr lang="tr-TR" sz="1800" dirty="0" err="1" smtClean="0"/>
              <a:t>ortho</a:t>
            </a:r>
            <a:r>
              <a:rPr lang="tr-TR" sz="1800" dirty="0" smtClean="0"/>
              <a:t>/</a:t>
            </a:r>
            <a:r>
              <a:rPr lang="tr-TR" sz="1800" dirty="0" err="1" smtClean="0"/>
              <a:t>scıwora</a:t>
            </a:r>
            <a:r>
              <a:rPr lang="tr-TR" sz="1800" dirty="0" smtClean="0"/>
              <a:t> 2006</a:t>
            </a:r>
            <a:endParaRPr lang="tr-TR" dirty="0" smtClean="0"/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</p:txBody>
      </p:sp>
      <p:pic>
        <p:nvPicPr>
          <p:cNvPr id="39940" name="Resim 26" descr="http://www.mdconsult.com/das/article/body/88215067-5/jorg=journal&amp;source=MI&amp;sp=19959562&amp;sid=674847890/N/607783/f070006970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t="48486"/>
          <a:stretch>
            <a:fillRect/>
          </a:stretch>
        </p:blipFill>
        <p:spPr>
          <a:xfrm>
            <a:off x="4355976" y="3973838"/>
            <a:ext cx="3456384" cy="2335260"/>
          </a:xfrm>
          <a:noFill/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971600" y="6453336"/>
            <a:ext cx="71024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tr-TR" sz="1600" dirty="0" err="1">
                <a:latin typeface="Arial" pitchFamily="34" charset="0"/>
              </a:rPr>
              <a:t>Rosen's</a:t>
            </a:r>
            <a:r>
              <a:rPr lang="tr-TR" sz="1600" dirty="0">
                <a:latin typeface="Arial" pitchFamily="34" charset="0"/>
              </a:rPr>
              <a:t> </a:t>
            </a:r>
            <a:r>
              <a:rPr lang="tr-TR" sz="1600" dirty="0" err="1">
                <a:latin typeface="Arial" pitchFamily="34" charset="0"/>
              </a:rPr>
              <a:t>emergency</a:t>
            </a:r>
            <a:r>
              <a:rPr lang="tr-TR" sz="1600" dirty="0">
                <a:latin typeface="Arial" pitchFamily="34" charset="0"/>
              </a:rPr>
              <a:t> </a:t>
            </a:r>
            <a:r>
              <a:rPr lang="tr-TR" sz="1600" dirty="0" err="1">
                <a:latin typeface="Arial" pitchFamily="34" charset="0"/>
              </a:rPr>
              <a:t>medicine</a:t>
            </a:r>
            <a:r>
              <a:rPr lang="tr-TR" sz="1600" dirty="0">
                <a:latin typeface="Arial" pitchFamily="34" charset="0"/>
              </a:rPr>
              <a:t> </a:t>
            </a:r>
            <a:r>
              <a:rPr lang="tr-TR" sz="1600" dirty="0" err="1">
                <a:latin typeface="Arial" pitchFamily="34" charset="0"/>
              </a:rPr>
              <a:t>Philadelphia</a:t>
            </a:r>
            <a:r>
              <a:rPr lang="tr-TR" sz="1600" dirty="0">
                <a:latin typeface="Arial" pitchFamily="34" charset="0"/>
              </a:rPr>
              <a:t>: </a:t>
            </a:r>
            <a:r>
              <a:rPr lang="tr-TR" sz="1600" dirty="0" err="1">
                <a:latin typeface="Arial" pitchFamily="34" charset="0"/>
              </a:rPr>
              <a:t>Mosby</a:t>
            </a:r>
            <a:r>
              <a:rPr lang="tr-TR" sz="1600" dirty="0">
                <a:latin typeface="Arial" pitchFamily="34" charset="0"/>
              </a:rPr>
              <a:t>, </a:t>
            </a:r>
            <a:r>
              <a:rPr lang="tr-TR" sz="1600" dirty="0" err="1">
                <a:latin typeface="Arial" pitchFamily="34" charset="0"/>
              </a:rPr>
              <a:t>Inc</a:t>
            </a:r>
            <a:r>
              <a:rPr lang="tr-TR" sz="1600" dirty="0">
                <a:latin typeface="Arial" pitchFamily="34" charset="0"/>
              </a:rPr>
              <a:t>.; 2006. p. 434; </a:t>
            </a:r>
          </a:p>
        </p:txBody>
      </p:sp>
      <p:pic>
        <p:nvPicPr>
          <p:cNvPr id="39942" name="Resim 26" descr="http://www.mdconsult.com/das/article/body/88215067-5/jorg=journal&amp;source=MI&amp;sp=19959562&amp;sid=674847890/N/607783/f07000697001.jpg"/>
          <p:cNvPicPr>
            <a:picLocks noChangeAspect="1" noChangeArrowheads="1"/>
          </p:cNvPicPr>
          <p:nvPr/>
        </p:nvPicPr>
        <p:blipFill>
          <a:blip r:embed="rId2" cstate="print"/>
          <a:srcRect l="12410" r="13127" b="54584"/>
          <a:stretch>
            <a:fillRect/>
          </a:stretch>
        </p:blipFill>
        <p:spPr bwMode="auto">
          <a:xfrm>
            <a:off x="1115616" y="4005064"/>
            <a:ext cx="2881139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Ateşli silah yaralanmaları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Mermi veya saçma spinal kanala zarar vermemiş ve nörolojik defisit yoksa stabil varsa stabil olmayan kırıklar sınıfına girer</a:t>
            </a:r>
          </a:p>
          <a:p>
            <a:r>
              <a:rPr lang="tr-TR"/>
              <a:t>Eşlik eden sistem yaralanması olabilir</a:t>
            </a:r>
          </a:p>
          <a:p>
            <a:r>
              <a:rPr lang="tr-TR"/>
              <a:t>Debridman gerekebilir</a:t>
            </a:r>
          </a:p>
          <a:p>
            <a:r>
              <a:rPr lang="tr-TR"/>
              <a:t>Tetanoz profaksi, I.V. antibiyotik yapılmalıdır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Tedavi Acilde yapılacaklar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 sz="2400"/>
              <a:t>Minör kırıklar </a:t>
            </a:r>
          </a:p>
          <a:p>
            <a:endParaRPr lang="tr-TR" sz="2400"/>
          </a:p>
          <a:p>
            <a:r>
              <a:rPr lang="tr-TR" sz="2400"/>
              <a:t>Kompresyon kırıkları</a:t>
            </a:r>
          </a:p>
          <a:p>
            <a:endParaRPr lang="tr-TR" sz="2400"/>
          </a:p>
          <a:p>
            <a:r>
              <a:rPr lang="tr-TR" sz="2400"/>
              <a:t>Burst kırık stabil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tr-TR"/>
              <a:t>Havayolu,boyunluk</a:t>
            </a:r>
          </a:p>
          <a:p>
            <a:r>
              <a:rPr lang="tr-TR"/>
              <a:t>Solunum </a:t>
            </a:r>
          </a:p>
          <a:p>
            <a:r>
              <a:rPr lang="tr-TR"/>
              <a:t>Dolaşım kontrolü</a:t>
            </a:r>
          </a:p>
          <a:p>
            <a:r>
              <a:rPr lang="tr-TR"/>
              <a:t>Travma tahtasına alınması</a:t>
            </a:r>
          </a:p>
          <a:p>
            <a:r>
              <a:rPr lang="tr-TR"/>
              <a:t>Supin pozisyon, yeterli immobilizasyon</a:t>
            </a:r>
          </a:p>
          <a:p>
            <a:r>
              <a:rPr lang="tr-TR"/>
              <a:t>Transport</a:t>
            </a:r>
          </a:p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Tedavi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/>
              <a:t>Minör kırıklar </a:t>
            </a:r>
          </a:p>
          <a:p>
            <a:endParaRPr lang="tr-TR"/>
          </a:p>
          <a:p>
            <a:r>
              <a:rPr lang="tr-TR"/>
              <a:t>Kompresyon kırıkları</a:t>
            </a:r>
          </a:p>
          <a:p>
            <a:endParaRPr lang="tr-TR"/>
          </a:p>
          <a:p>
            <a:r>
              <a:rPr lang="tr-TR"/>
              <a:t>Burst kırık stabil</a:t>
            </a:r>
          </a:p>
          <a:p>
            <a:endParaRPr lang="tr-TR"/>
          </a:p>
        </p:txBody>
      </p:sp>
      <p:sp>
        <p:nvSpPr>
          <p:cNvPr id="101462" name="Rectangle 86"/>
          <p:cNvSpPr>
            <a:spLocks noGrp="1" noChangeArrowheads="1"/>
          </p:cNvSpPr>
          <p:nvPr>
            <p:ph sz="half" idx="2"/>
          </p:nvPr>
        </p:nvSpPr>
        <p:spPr>
          <a:xfrm>
            <a:off x="4648200" y="1905000"/>
            <a:ext cx="4038600" cy="4403725"/>
          </a:xfrm>
        </p:spPr>
        <p:txBody>
          <a:bodyPr/>
          <a:lstStyle/>
          <a:p>
            <a:r>
              <a:rPr lang="tr-TR"/>
              <a:t>4-6 hafta istirahat ve korse</a:t>
            </a:r>
          </a:p>
          <a:p>
            <a:r>
              <a:rPr lang="tr-TR"/>
              <a:t>6-12 hafta istirahat ve korse, elektif cerrahi</a:t>
            </a:r>
          </a:p>
          <a:p>
            <a:r>
              <a:rPr lang="tr-TR"/>
              <a:t>6-12 hafta istirahat ve korse, elektif cerrahi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Tedavi Acilde yapılacaklar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/>
              <a:t>Burst kırık stabil olmayan</a:t>
            </a:r>
          </a:p>
          <a:p>
            <a:r>
              <a:rPr lang="tr-TR"/>
              <a:t>Emniyet kemeri</a:t>
            </a:r>
          </a:p>
          <a:p>
            <a:r>
              <a:rPr lang="tr-TR"/>
              <a:t>Kırıklı çıkık</a:t>
            </a:r>
          </a:p>
          <a:p>
            <a:r>
              <a:rPr lang="tr-TR"/>
              <a:t>Nörolojik defisit varlığı</a:t>
            </a:r>
          </a:p>
        </p:txBody>
      </p:sp>
      <p:sp>
        <p:nvSpPr>
          <p:cNvPr id="13312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tr-TR"/>
              <a:t>Daha önce anlatılanlara ek olarak</a:t>
            </a:r>
          </a:p>
          <a:p>
            <a:r>
              <a:rPr lang="tr-TR"/>
              <a:t>İlk 8 satte gelen hastaya yüksek doz metilprednizolon        (30mg/kg bolus-5,4mg/kg/saat infüzyon 24 saat boyunca</a:t>
            </a:r>
          </a:p>
          <a:p>
            <a:endParaRPr lang="tr-TR"/>
          </a:p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Tedavi Acilde yapılacaklar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000"/>
              <a:t>Burst kırık stabil olmayan</a:t>
            </a:r>
          </a:p>
          <a:p>
            <a:pPr>
              <a:lnSpc>
                <a:spcPct val="90000"/>
              </a:lnSpc>
            </a:pPr>
            <a:r>
              <a:rPr lang="tr-TR" sz="2000"/>
              <a:t>Emniyet kemeri</a:t>
            </a:r>
          </a:p>
          <a:p>
            <a:pPr>
              <a:lnSpc>
                <a:spcPct val="90000"/>
              </a:lnSpc>
            </a:pPr>
            <a:r>
              <a:rPr lang="tr-TR" sz="2000"/>
              <a:t>Kırıklı çıkık</a:t>
            </a:r>
          </a:p>
          <a:p>
            <a:pPr>
              <a:lnSpc>
                <a:spcPct val="90000"/>
              </a:lnSpc>
            </a:pPr>
            <a:r>
              <a:rPr lang="tr-TR" sz="2000"/>
              <a:t>Nörolojik defisit </a:t>
            </a:r>
          </a:p>
          <a:p>
            <a:pPr>
              <a:lnSpc>
                <a:spcPct val="90000"/>
              </a:lnSpc>
            </a:pPr>
            <a:r>
              <a:rPr lang="tr-TR" sz="2000">
                <a:solidFill>
                  <a:srgbClr val="FF5050"/>
                </a:solidFill>
              </a:rPr>
              <a:t>SPİNAL ŞOK VARLIĞI</a:t>
            </a:r>
            <a:r>
              <a:rPr lang="tr-TR" sz="2000"/>
              <a:t> (bulbokavernöz refleks yokluğu)</a:t>
            </a:r>
          </a:p>
        </p:txBody>
      </p:sp>
      <p:sp>
        <p:nvSpPr>
          <p:cNvPr id="137221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400" dirty="0"/>
              <a:t>Havayolu ve </a:t>
            </a:r>
            <a:r>
              <a:rPr lang="tr-TR" sz="2400" dirty="0" err="1"/>
              <a:t>servikal</a:t>
            </a:r>
            <a:r>
              <a:rPr lang="tr-TR" sz="2400" dirty="0"/>
              <a:t> </a:t>
            </a:r>
            <a:r>
              <a:rPr lang="tr-TR" sz="2400" dirty="0" err="1"/>
              <a:t>imm</a:t>
            </a:r>
            <a:r>
              <a:rPr lang="tr-TR" sz="2400" dirty="0"/>
              <a:t>.</a:t>
            </a:r>
          </a:p>
          <a:p>
            <a:pPr>
              <a:lnSpc>
                <a:spcPct val="80000"/>
              </a:lnSpc>
            </a:pPr>
            <a:r>
              <a:rPr lang="tr-TR" sz="2400" dirty="0"/>
              <a:t>Solunum </a:t>
            </a:r>
          </a:p>
          <a:p>
            <a:pPr>
              <a:lnSpc>
                <a:spcPct val="80000"/>
              </a:lnSpc>
            </a:pPr>
            <a:r>
              <a:rPr lang="tr-TR" sz="2400" dirty="0"/>
              <a:t>Oksijen verilmesi(PO2 100  , PCO2 45</a:t>
            </a:r>
          </a:p>
          <a:p>
            <a:pPr>
              <a:lnSpc>
                <a:spcPct val="80000"/>
              </a:lnSpc>
            </a:pPr>
            <a:r>
              <a:rPr lang="tr-TR" sz="2400" dirty="0"/>
              <a:t>Dolaşım (</a:t>
            </a:r>
            <a:r>
              <a:rPr lang="tr-TR" sz="2400" dirty="0" err="1"/>
              <a:t>damaryolu</a:t>
            </a:r>
            <a:r>
              <a:rPr lang="tr-TR" sz="2400" dirty="0"/>
              <a:t>,idrar sondası)</a:t>
            </a:r>
          </a:p>
          <a:p>
            <a:pPr>
              <a:lnSpc>
                <a:spcPct val="80000"/>
              </a:lnSpc>
            </a:pPr>
            <a:r>
              <a:rPr lang="tr-TR" sz="2400" dirty="0"/>
              <a:t>Kan gazı</a:t>
            </a:r>
          </a:p>
          <a:p>
            <a:pPr>
              <a:lnSpc>
                <a:spcPct val="80000"/>
              </a:lnSpc>
            </a:pPr>
            <a:r>
              <a:rPr lang="tr-TR" sz="2400" dirty="0" err="1"/>
              <a:t>Sekresyon</a:t>
            </a:r>
            <a:r>
              <a:rPr lang="tr-TR" sz="2400" dirty="0"/>
              <a:t> </a:t>
            </a:r>
            <a:r>
              <a:rPr lang="tr-TR" sz="2400" dirty="0" err="1"/>
              <a:t>aspirasyonu</a:t>
            </a:r>
            <a:endParaRPr lang="tr-TR" sz="2400" dirty="0"/>
          </a:p>
          <a:p>
            <a:pPr>
              <a:lnSpc>
                <a:spcPct val="80000"/>
              </a:lnSpc>
            </a:pPr>
            <a:r>
              <a:rPr lang="tr-TR" sz="2400" dirty="0"/>
              <a:t>Biyokimya</a:t>
            </a:r>
          </a:p>
          <a:p>
            <a:pPr>
              <a:lnSpc>
                <a:spcPct val="80000"/>
              </a:lnSpc>
            </a:pPr>
            <a:r>
              <a:rPr lang="tr-TR" sz="2400" dirty="0" err="1"/>
              <a:t>Hemogram</a:t>
            </a:r>
            <a:r>
              <a:rPr lang="tr-TR" sz="2400" dirty="0"/>
              <a:t> </a:t>
            </a:r>
            <a:r>
              <a:rPr lang="tr-TR" sz="2400" dirty="0" err="1"/>
              <a:t>Hb</a:t>
            </a:r>
            <a:r>
              <a:rPr lang="tr-TR" sz="2400" dirty="0"/>
              <a:t> 12  </a:t>
            </a:r>
            <a:r>
              <a:rPr lang="tr-TR" sz="2400" dirty="0" err="1"/>
              <a:t>Htc</a:t>
            </a:r>
            <a:r>
              <a:rPr lang="tr-TR" sz="2400" dirty="0"/>
              <a:t> 36</a:t>
            </a:r>
          </a:p>
          <a:p>
            <a:pPr>
              <a:lnSpc>
                <a:spcPct val="80000"/>
              </a:lnSpc>
            </a:pPr>
            <a:r>
              <a:rPr lang="tr-TR" sz="2400" dirty="0"/>
              <a:t>Kan grubu tayini</a:t>
            </a:r>
          </a:p>
        </p:txBody>
      </p:sp>
      <p:sp>
        <p:nvSpPr>
          <p:cNvPr id="137223" name="Line 7"/>
          <p:cNvSpPr>
            <a:spLocks noChangeShapeType="1"/>
          </p:cNvSpPr>
          <p:nvPr/>
        </p:nvSpPr>
        <p:spPr bwMode="auto">
          <a:xfrm flipV="1">
            <a:off x="8388424" y="234888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6228184" y="2709044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225" name="Line 9"/>
          <p:cNvSpPr>
            <a:spLocks noChangeShapeType="1"/>
          </p:cNvSpPr>
          <p:nvPr/>
        </p:nvSpPr>
        <p:spPr bwMode="auto">
          <a:xfrm flipV="1">
            <a:off x="7308304" y="4797152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7226" name="Line 10"/>
          <p:cNvSpPr>
            <a:spLocks noChangeShapeType="1"/>
          </p:cNvSpPr>
          <p:nvPr/>
        </p:nvSpPr>
        <p:spPr bwMode="auto">
          <a:xfrm flipV="1">
            <a:off x="8244408" y="4797152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Omurilik Yaralanması Tanımlar</a:t>
            </a:r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681336" y="1905000"/>
            <a:ext cx="6059016" cy="4114800"/>
          </a:xfrm>
        </p:spPr>
        <p:txBody>
          <a:bodyPr/>
          <a:lstStyle/>
          <a:p>
            <a:r>
              <a:rPr lang="tr-TR" sz="2800" b="1" dirty="0" err="1">
                <a:solidFill>
                  <a:srgbClr val="C00000"/>
                </a:solidFill>
              </a:rPr>
              <a:t>Kuadripleji</a:t>
            </a:r>
            <a:endParaRPr lang="tr-TR" sz="2800" b="1" dirty="0">
              <a:solidFill>
                <a:srgbClr val="C00000"/>
              </a:solidFill>
            </a:endParaRPr>
          </a:p>
          <a:p>
            <a:r>
              <a:rPr lang="tr-TR" sz="2800" b="1" dirty="0" err="1">
                <a:solidFill>
                  <a:srgbClr val="C00000"/>
                </a:solidFill>
              </a:rPr>
              <a:t>Parapleji</a:t>
            </a:r>
            <a:endParaRPr lang="tr-TR" sz="2800" b="1" dirty="0">
              <a:solidFill>
                <a:srgbClr val="C00000"/>
              </a:solidFill>
            </a:endParaRPr>
          </a:p>
          <a:p>
            <a:r>
              <a:rPr lang="tr-TR" sz="2800" b="1" dirty="0" err="1">
                <a:solidFill>
                  <a:srgbClr val="002060"/>
                </a:solidFill>
              </a:rPr>
              <a:t>Kuadriparezi</a:t>
            </a:r>
            <a:r>
              <a:rPr lang="tr-TR" sz="2800" b="1" dirty="0">
                <a:solidFill>
                  <a:srgbClr val="002060"/>
                </a:solidFill>
              </a:rPr>
              <a:t> ve </a:t>
            </a:r>
            <a:r>
              <a:rPr lang="tr-TR" sz="2800" b="1" dirty="0" err="1">
                <a:solidFill>
                  <a:srgbClr val="002060"/>
                </a:solidFill>
              </a:rPr>
              <a:t>paraparezi</a:t>
            </a:r>
            <a:endParaRPr lang="tr-TR" sz="2800" b="1" dirty="0">
              <a:solidFill>
                <a:srgbClr val="002060"/>
              </a:solidFill>
            </a:endParaRPr>
          </a:p>
          <a:p>
            <a:r>
              <a:rPr lang="tr-TR" sz="2800" b="1" dirty="0">
                <a:solidFill>
                  <a:srgbClr val="002060"/>
                </a:solidFill>
              </a:rPr>
              <a:t>Brown-</a:t>
            </a:r>
            <a:r>
              <a:rPr lang="tr-TR" sz="2800" b="1" dirty="0" err="1">
                <a:solidFill>
                  <a:srgbClr val="002060"/>
                </a:solidFill>
              </a:rPr>
              <a:t>Sequard</a:t>
            </a:r>
            <a:r>
              <a:rPr lang="tr-TR" sz="2800" b="1" dirty="0">
                <a:solidFill>
                  <a:srgbClr val="002060"/>
                </a:solidFill>
              </a:rPr>
              <a:t> Sendromu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Tedavi Acilde yapılacaklar</a:t>
            </a:r>
          </a:p>
        </p:txBody>
      </p:sp>
      <p:sp>
        <p:nvSpPr>
          <p:cNvPr id="139268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 sz="2400"/>
              <a:t>Servikal yaralanması olanlarda sempatik zincir hasarı-vagal stimulasyon</a:t>
            </a:r>
          </a:p>
          <a:p>
            <a:r>
              <a:rPr lang="tr-TR" sz="2400"/>
              <a:t>Bradikardi</a:t>
            </a:r>
          </a:p>
          <a:p>
            <a:r>
              <a:rPr lang="tr-TR" sz="2400"/>
              <a:t>Hipotansiyon </a:t>
            </a:r>
          </a:p>
        </p:txBody>
      </p:sp>
      <p:sp>
        <p:nvSpPr>
          <p:cNvPr id="139269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tr-TR" sz="2400"/>
              <a:t>Kan basıncı, kalp hızı monitörizasyonu</a:t>
            </a:r>
          </a:p>
          <a:p>
            <a:r>
              <a:rPr lang="tr-TR" sz="2400"/>
              <a:t>Santral damar yolu</a:t>
            </a:r>
          </a:p>
          <a:p>
            <a:r>
              <a:rPr lang="tr-TR" sz="2400"/>
              <a:t>IV sıvı </a:t>
            </a:r>
          </a:p>
          <a:p>
            <a:r>
              <a:rPr lang="tr-TR" sz="2400"/>
              <a:t>Başlanacaksa metil prednizolon</a:t>
            </a:r>
          </a:p>
          <a:p>
            <a:r>
              <a:rPr lang="tr-TR" sz="2400"/>
              <a:t>Ekstremite elastik bandaj, trandelenburg pozisyonu</a:t>
            </a:r>
          </a:p>
          <a:p>
            <a:r>
              <a:rPr lang="tr-TR" sz="2400"/>
              <a:t>Vagal etkiyi azaltmak için IV atropin (0,4 mg.)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51130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Uygun Birime Sevk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Acil serviste yapılanlar sonrası ileri tedavisinin planlanması için </a:t>
            </a:r>
          </a:p>
          <a:p>
            <a:r>
              <a:rPr lang="tr-TR"/>
              <a:t>Ortopedi ve Travmatoloji </a:t>
            </a:r>
          </a:p>
          <a:p>
            <a:r>
              <a:rPr lang="tr-TR"/>
              <a:t>Beyin cerrahisi ile konsülte edilmeli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000" b="1" dirty="0">
                <a:solidFill>
                  <a:srgbClr val="C00000"/>
                </a:solidFill>
              </a:rPr>
              <a:t>   Sıklığı-azaltmak için yapılacaklar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Trafik kurallarına uyumu arttırmak</a:t>
            </a:r>
          </a:p>
          <a:p>
            <a:r>
              <a:rPr lang="tr-TR"/>
              <a:t>Aşırı hızı engellemek</a:t>
            </a:r>
          </a:p>
          <a:p>
            <a:r>
              <a:rPr lang="tr-TR"/>
              <a:t>Yüksekte çalışanlara uygun güvenlik tedbirleri aldırmak</a:t>
            </a:r>
          </a:p>
          <a:p>
            <a:r>
              <a:rPr lang="tr-TR"/>
              <a:t>Yaşlı ve osteoporotik hastalara düşmeyi engellemek için yardımcı yürüme cihazları önermek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Gelecekte bizi bekleyenler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2268538" y="1905000"/>
            <a:ext cx="6418262" cy="4114800"/>
          </a:xfrm>
        </p:spPr>
        <p:txBody>
          <a:bodyPr/>
          <a:lstStyle/>
          <a:p>
            <a:endParaRPr lang="tr-TR"/>
          </a:p>
          <a:p>
            <a:r>
              <a:rPr lang="tr-TR"/>
              <a:t>Yüksek doz ibubrufen</a:t>
            </a:r>
          </a:p>
          <a:p>
            <a:r>
              <a:rPr lang="tr-TR"/>
              <a:t>Gangliosidler (GM-1) </a:t>
            </a:r>
          </a:p>
          <a:p>
            <a:r>
              <a:rPr lang="tr-TR"/>
              <a:t>Kök hücreler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1 Resim" descr="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39" name="2 Metin kutusu"/>
          <p:cNvSpPr txBox="1">
            <a:spLocks noChangeArrowheads="1"/>
          </p:cNvSpPr>
          <p:nvPr/>
        </p:nvSpPr>
        <p:spPr bwMode="auto">
          <a:xfrm>
            <a:off x="214313" y="500063"/>
            <a:ext cx="8715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4000" b="1">
                <a:solidFill>
                  <a:srgbClr val="C00000"/>
                </a:solidFill>
                <a:latin typeface="Verdana" pitchFamily="34" charset="0"/>
              </a:rPr>
              <a:t>İLGİNİZE TEŞEKKÜR EDERİM</a:t>
            </a:r>
          </a:p>
        </p:txBody>
      </p:sp>
      <p:sp>
        <p:nvSpPr>
          <p:cNvPr id="91140" name="3 Metin kutusu"/>
          <p:cNvSpPr txBox="1">
            <a:spLocks noChangeArrowheads="1"/>
          </p:cNvSpPr>
          <p:nvPr/>
        </p:nvSpPr>
        <p:spPr bwMode="auto">
          <a:xfrm>
            <a:off x="928688" y="4429125"/>
            <a:ext cx="2786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rgbClr val="C00000"/>
                </a:solidFill>
                <a:latin typeface="Verdana" pitchFamily="34" charset="0"/>
              </a:rPr>
              <a:t>Acil Tıp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Servikal</a:t>
            </a:r>
            <a:r>
              <a:rPr lang="tr-TR" b="1" dirty="0">
                <a:solidFill>
                  <a:srgbClr val="C00000"/>
                </a:solidFill>
              </a:rPr>
              <a:t> yaralanmalar</a:t>
            </a:r>
          </a:p>
        </p:txBody>
      </p:sp>
      <p:sp>
        <p:nvSpPr>
          <p:cNvPr id="119894" name="Rectangle 8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/>
              <a:t>Üst </a:t>
            </a:r>
            <a:r>
              <a:rPr lang="tr-TR" dirty="0" err="1"/>
              <a:t>servikal</a:t>
            </a:r>
            <a:r>
              <a:rPr lang="tr-TR" dirty="0"/>
              <a:t> bölge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</a:t>
            </a:r>
            <a:r>
              <a:rPr lang="tr-TR" dirty="0"/>
              <a:t> </a:t>
            </a:r>
            <a:r>
              <a:rPr lang="tr-TR" dirty="0" err="1"/>
              <a:t>Oksiput</a:t>
            </a:r>
            <a:endParaRPr lang="tr-TR" dirty="0"/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 </a:t>
            </a:r>
            <a:r>
              <a:rPr lang="tr-TR" dirty="0"/>
              <a:t>C1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</a:t>
            </a:r>
            <a:r>
              <a:rPr lang="tr-TR" dirty="0"/>
              <a:t> C2</a:t>
            </a:r>
          </a:p>
        </p:txBody>
      </p:sp>
      <p:sp>
        <p:nvSpPr>
          <p:cNvPr id="119895" name="Rectangle 8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Alt </a:t>
            </a:r>
            <a:r>
              <a:rPr lang="tr-TR" dirty="0" err="1"/>
              <a:t>servikal</a:t>
            </a:r>
            <a:r>
              <a:rPr lang="tr-TR" dirty="0"/>
              <a:t> bölge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</a:t>
            </a:r>
            <a:r>
              <a:rPr lang="tr-TR" dirty="0">
                <a:solidFill>
                  <a:srgbClr val="FFFF66"/>
                </a:solidFill>
              </a:rPr>
              <a:t> </a:t>
            </a:r>
            <a:r>
              <a:rPr lang="tr-TR" dirty="0"/>
              <a:t>C3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</a:t>
            </a:r>
            <a:r>
              <a:rPr lang="tr-TR" dirty="0"/>
              <a:t> C4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</a:t>
            </a:r>
            <a:r>
              <a:rPr lang="tr-TR" dirty="0"/>
              <a:t> C5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 </a:t>
            </a:r>
            <a:r>
              <a:rPr lang="tr-TR" dirty="0"/>
              <a:t>C6</a:t>
            </a:r>
          </a:p>
          <a:p>
            <a:pPr>
              <a:buFontTx/>
              <a:buNone/>
            </a:pPr>
            <a:r>
              <a:rPr lang="tr-TR" dirty="0"/>
              <a:t>		</a:t>
            </a:r>
            <a:r>
              <a:rPr lang="tr-TR" dirty="0">
                <a:solidFill>
                  <a:srgbClr val="C00000"/>
                </a:solidFill>
              </a:rPr>
              <a:t>-</a:t>
            </a:r>
            <a:r>
              <a:rPr lang="tr-TR" dirty="0"/>
              <a:t> C7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</a:rPr>
              <a:t>Acil Serviste dikkat edilecekler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Multi sistem travması</a:t>
            </a:r>
          </a:p>
          <a:p>
            <a:r>
              <a:rPr lang="tr-TR"/>
              <a:t>Kafa travması</a:t>
            </a:r>
          </a:p>
          <a:p>
            <a:r>
              <a:rPr lang="tr-TR"/>
              <a:t>Omurga üzerinde dermabrazyon, laserasyon</a:t>
            </a:r>
          </a:p>
          <a:p>
            <a:r>
              <a:rPr lang="tr-TR"/>
              <a:t>Yüz ve skalp dermabrazyon, laserasyon</a:t>
            </a:r>
          </a:p>
          <a:p>
            <a:r>
              <a:rPr lang="tr-TR"/>
              <a:t>Omurgada hassasiyet</a:t>
            </a:r>
          </a:p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44824"/>
            <a:ext cx="8229600" cy="244827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C00000"/>
                </a:solidFill>
              </a:rPr>
              <a:t>SERVİKAL İMMOBİLİZASYONA </a:t>
            </a:r>
            <a:r>
              <a:rPr lang="tr-TR" sz="4000" b="1" dirty="0" smtClean="0">
                <a:solidFill>
                  <a:srgbClr val="C00000"/>
                </a:solidFill>
              </a:rPr>
              <a:t/>
            </a:r>
            <a:br>
              <a:rPr lang="tr-TR" sz="4000" b="1" dirty="0" smtClean="0">
                <a:solidFill>
                  <a:srgbClr val="C00000"/>
                </a:solidFill>
              </a:rPr>
            </a:br>
            <a:r>
              <a:rPr lang="tr-TR" sz="4000" b="1" dirty="0">
                <a:solidFill>
                  <a:srgbClr val="C00000"/>
                </a:solidFill>
              </a:rPr>
              <a:t/>
            </a:r>
            <a:br>
              <a:rPr lang="tr-TR" sz="4000" b="1" dirty="0">
                <a:solidFill>
                  <a:srgbClr val="C00000"/>
                </a:solidFill>
              </a:rPr>
            </a:br>
            <a:r>
              <a:rPr lang="tr-TR" sz="4000" b="1" dirty="0" smtClean="0">
                <a:solidFill>
                  <a:srgbClr val="C00000"/>
                </a:solidFill>
              </a:rPr>
              <a:t>DİKKAT</a:t>
            </a:r>
            <a:r>
              <a:rPr lang="tr-TR" sz="4000" b="1" dirty="0">
                <a:solidFill>
                  <a:srgbClr val="C00000"/>
                </a:solidFill>
              </a:rPr>
              <a:t>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Torakolomber</a:t>
            </a:r>
            <a:r>
              <a:rPr lang="tr-TR" b="1" dirty="0">
                <a:solidFill>
                  <a:srgbClr val="C00000"/>
                </a:solidFill>
              </a:rPr>
              <a:t> yaralanmaları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Erkeklerde </a:t>
            </a:r>
          </a:p>
          <a:p>
            <a:r>
              <a:rPr lang="tr-TR"/>
              <a:t>15-29 yaş arası</a:t>
            </a:r>
          </a:p>
          <a:p>
            <a:r>
              <a:rPr lang="tr-TR"/>
              <a:t>Meduller kanal T1-T10 arasında en dardır. Nörolojik defisit en fazla burada</a:t>
            </a:r>
          </a:p>
          <a:p>
            <a:r>
              <a:rPr lang="tr-TR"/>
              <a:t>En fazla kırık ise torakolomber bileşkede (T12-L1) olur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(1983) </a:t>
            </a:r>
            <a:r>
              <a:rPr lang="tr-TR" b="1" dirty="0" err="1">
                <a:solidFill>
                  <a:srgbClr val="C00000"/>
                </a:solidFill>
              </a:rPr>
              <a:t>Denis</a:t>
            </a:r>
            <a:r>
              <a:rPr lang="tr-TR" b="1" dirty="0">
                <a:solidFill>
                  <a:srgbClr val="C00000"/>
                </a:solidFill>
              </a:rPr>
              <a:t> sınıflaması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8003232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800" b="1" dirty="0"/>
              <a:t>Ön kolon:Ant. </a:t>
            </a:r>
            <a:r>
              <a:rPr lang="tr-TR" sz="2800" b="1" dirty="0" err="1"/>
              <a:t>long</a:t>
            </a:r>
            <a:r>
              <a:rPr lang="tr-TR" sz="2800" b="1" dirty="0"/>
              <a:t>. lig. Gövdenin 2/3 </a:t>
            </a:r>
            <a:r>
              <a:rPr lang="tr-TR" sz="2800" b="1" dirty="0" err="1"/>
              <a:t>anterioru</a:t>
            </a:r>
            <a:endParaRPr lang="tr-TR" sz="2800" b="1" dirty="0"/>
          </a:p>
          <a:p>
            <a:pPr>
              <a:lnSpc>
                <a:spcPct val="150000"/>
              </a:lnSpc>
            </a:pPr>
            <a:r>
              <a:rPr lang="tr-TR" sz="2800" b="1" dirty="0"/>
              <a:t>Orta kolon:1/3 </a:t>
            </a:r>
            <a:r>
              <a:rPr lang="tr-TR" sz="2800" b="1" dirty="0" err="1"/>
              <a:t>posterior</a:t>
            </a:r>
            <a:r>
              <a:rPr lang="tr-TR" sz="2800" b="1" dirty="0"/>
              <a:t> gövde-post </a:t>
            </a:r>
            <a:r>
              <a:rPr lang="tr-TR" sz="2800" b="1" dirty="0" err="1"/>
              <a:t>ann</a:t>
            </a:r>
            <a:r>
              <a:rPr lang="tr-TR" sz="2800" b="1" dirty="0"/>
              <a:t>. </a:t>
            </a:r>
            <a:r>
              <a:rPr lang="tr-TR" sz="2800" b="1" dirty="0" err="1"/>
              <a:t>fib</a:t>
            </a:r>
            <a:r>
              <a:rPr lang="tr-TR" sz="2800" b="1" dirty="0"/>
              <a:t>.-post </a:t>
            </a:r>
            <a:r>
              <a:rPr lang="tr-TR" sz="2800" b="1" dirty="0" err="1"/>
              <a:t>long</a:t>
            </a:r>
            <a:r>
              <a:rPr lang="tr-TR" sz="2800" b="1" dirty="0"/>
              <a:t>. lig.</a:t>
            </a:r>
          </a:p>
          <a:p>
            <a:pPr>
              <a:lnSpc>
                <a:spcPct val="150000"/>
              </a:lnSpc>
            </a:pPr>
            <a:r>
              <a:rPr lang="tr-TR" sz="2800" b="1" dirty="0"/>
              <a:t>Arka kolon: Orta kolon arkasındaki elemanlar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Torakolomber</a:t>
            </a:r>
            <a:r>
              <a:rPr lang="tr-TR" b="1" dirty="0">
                <a:solidFill>
                  <a:srgbClr val="C00000"/>
                </a:solidFill>
              </a:rPr>
              <a:t> kırıklar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Kompresyon kırıkları</a:t>
            </a:r>
          </a:p>
          <a:p>
            <a:r>
              <a:rPr lang="tr-TR"/>
              <a:t>Burst (patlama) kırıkları</a:t>
            </a:r>
          </a:p>
          <a:p>
            <a:pPr>
              <a:buFontTx/>
              <a:buNone/>
            </a:pPr>
            <a:r>
              <a:rPr lang="tr-TR"/>
              <a:t>     stabil, stabil olmayan</a:t>
            </a:r>
          </a:p>
          <a:p>
            <a:r>
              <a:rPr lang="tr-TR"/>
              <a:t>Fleksiyon-distraksiyon yaralanması      </a:t>
            </a:r>
          </a:p>
          <a:p>
            <a:pPr>
              <a:buFontTx/>
              <a:buNone/>
            </a:pPr>
            <a:r>
              <a:rPr lang="tr-TR"/>
              <a:t>    emniyet kemeri, kırıklı çıkık, minör</a:t>
            </a:r>
          </a:p>
          <a:p>
            <a:r>
              <a:rPr lang="tr-TR"/>
              <a:t>Ateşli silah yaralanmaları</a:t>
            </a:r>
          </a:p>
          <a:p>
            <a:pPr>
              <a:buFontTx/>
              <a:buNone/>
            </a:pPr>
            <a:r>
              <a:rPr lang="tr-TR"/>
              <a:t>     </a:t>
            </a:r>
          </a:p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Kompresyon kırıkları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17240" y="1905000"/>
            <a:ext cx="7427168" cy="4114800"/>
          </a:xfrm>
        </p:spPr>
        <p:txBody>
          <a:bodyPr>
            <a:normAutofit/>
          </a:bodyPr>
          <a:lstStyle/>
          <a:p>
            <a:r>
              <a:rPr lang="tr-TR" sz="2800" b="1" dirty="0" err="1"/>
              <a:t>Fleksiyon</a:t>
            </a:r>
            <a:r>
              <a:rPr lang="tr-TR" sz="2800" b="1" dirty="0"/>
              <a:t> zorlaması ile oluşur</a:t>
            </a:r>
          </a:p>
          <a:p>
            <a:r>
              <a:rPr lang="tr-TR" sz="2800" b="1" dirty="0"/>
              <a:t>Sadece ön kolon etkilenir</a:t>
            </a:r>
          </a:p>
          <a:p>
            <a:r>
              <a:rPr lang="tr-TR" sz="2800" b="1" dirty="0" err="1"/>
              <a:t>Kifoz</a:t>
            </a:r>
            <a:r>
              <a:rPr lang="tr-TR" sz="2800" b="1" dirty="0"/>
              <a:t> açısı genellikle 10 derece altında</a:t>
            </a:r>
          </a:p>
          <a:p>
            <a:r>
              <a:rPr lang="tr-TR" sz="2800" b="1" dirty="0" err="1"/>
              <a:t>Korpus</a:t>
            </a:r>
            <a:r>
              <a:rPr lang="tr-TR" sz="2800" b="1" dirty="0"/>
              <a:t> yükseklik kaybı % 40’ın altındadır</a:t>
            </a:r>
          </a:p>
          <a:p>
            <a:r>
              <a:rPr lang="tr-TR" sz="2800" b="1" dirty="0"/>
              <a:t>Stabil kırıklardır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</TotalTime>
  <Words>584</Words>
  <Application>Microsoft Office PowerPoint</Application>
  <PresentationFormat>Ekran Gösterisi (4:3)</PresentationFormat>
  <Paragraphs>152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24</vt:i4>
      </vt:variant>
    </vt:vector>
  </HeadingPairs>
  <TitlesOfParts>
    <vt:vector size="26" baseType="lpstr">
      <vt:lpstr>Ofis Teması</vt:lpstr>
      <vt:lpstr>Varsayılan Tasarım</vt:lpstr>
      <vt:lpstr>Omurga Travmalı Hastaya Yaklaşım</vt:lpstr>
      <vt:lpstr>Omurilik Yaralanması Tanımlar</vt:lpstr>
      <vt:lpstr>Servikal yaralanmalar</vt:lpstr>
      <vt:lpstr>Acil Serviste dikkat edilecekler</vt:lpstr>
      <vt:lpstr>SERVİKAL İMMOBİLİZASYONA   DİKKAT!!!</vt:lpstr>
      <vt:lpstr>Torakolomber yaralanmaları</vt:lpstr>
      <vt:lpstr>(1983) Denis sınıflaması</vt:lpstr>
      <vt:lpstr>Torakolomber kırıklar</vt:lpstr>
      <vt:lpstr>Kompresyon kırıkları</vt:lpstr>
      <vt:lpstr>Burst (patlama) kırıkları</vt:lpstr>
      <vt:lpstr>Emniyet kemeri (Chance)</vt:lpstr>
      <vt:lpstr>Kırıklı çıkık</vt:lpstr>
      <vt:lpstr>Minör kırıklar</vt:lpstr>
      <vt:lpstr>Spinal Kord Yaralanmaları</vt:lpstr>
      <vt:lpstr>Ateşli silah yaralanmaları</vt:lpstr>
      <vt:lpstr>Tedavi Acilde yapılacaklar</vt:lpstr>
      <vt:lpstr>Tedavi</vt:lpstr>
      <vt:lpstr>Tedavi Acilde yapılacaklar</vt:lpstr>
      <vt:lpstr>Tedavi Acilde yapılacaklar</vt:lpstr>
      <vt:lpstr>Tedavi Acilde yapılacaklar</vt:lpstr>
      <vt:lpstr>Uygun Birime Sevk</vt:lpstr>
      <vt:lpstr>   Sıklığı-azaltmak için yapılacaklar</vt:lpstr>
      <vt:lpstr>Gelecekte bizi bekleyenler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Omurga Travmalı Hastaya Yaklaşım</dc:title>
  <dc:creator>user</dc:creator>
  <cp:lastModifiedBy>MetinKG</cp:lastModifiedBy>
  <cp:revision>50</cp:revision>
  <cp:lastPrinted>1601-01-01T00:00:00Z</cp:lastPrinted>
  <dcterms:created xsi:type="dcterms:W3CDTF">2006-05-23T18:58:47Z</dcterms:created>
  <dcterms:modified xsi:type="dcterms:W3CDTF">2017-11-21T10:19:38Z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