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56"/>
  </p:notesMasterIdLst>
  <p:handoutMasterIdLst>
    <p:handoutMasterId r:id="rId57"/>
  </p:handoutMasterIdLst>
  <p:sldIdLst>
    <p:sldId id="256" r:id="rId2"/>
    <p:sldId id="289" r:id="rId3"/>
    <p:sldId id="306" r:id="rId4"/>
    <p:sldId id="321" r:id="rId5"/>
    <p:sldId id="348" r:id="rId6"/>
    <p:sldId id="320" r:id="rId7"/>
    <p:sldId id="323" r:id="rId8"/>
    <p:sldId id="349" r:id="rId9"/>
    <p:sldId id="350" r:id="rId10"/>
    <p:sldId id="324" r:id="rId11"/>
    <p:sldId id="351" r:id="rId12"/>
    <p:sldId id="352" r:id="rId13"/>
    <p:sldId id="325" r:id="rId14"/>
    <p:sldId id="326" r:id="rId15"/>
    <p:sldId id="353" r:id="rId16"/>
    <p:sldId id="327" r:id="rId17"/>
    <p:sldId id="354" r:id="rId18"/>
    <p:sldId id="322" r:id="rId19"/>
    <p:sldId id="328" r:id="rId20"/>
    <p:sldId id="329" r:id="rId21"/>
    <p:sldId id="355" r:id="rId22"/>
    <p:sldId id="356" r:id="rId23"/>
    <p:sldId id="330" r:id="rId24"/>
    <p:sldId id="347" r:id="rId25"/>
    <p:sldId id="331" r:id="rId26"/>
    <p:sldId id="334" r:id="rId27"/>
    <p:sldId id="357" r:id="rId28"/>
    <p:sldId id="358" r:id="rId29"/>
    <p:sldId id="359" r:id="rId30"/>
    <p:sldId id="335" r:id="rId31"/>
    <p:sldId id="336" r:id="rId32"/>
    <p:sldId id="367" r:id="rId33"/>
    <p:sldId id="337" r:id="rId34"/>
    <p:sldId id="368" r:id="rId35"/>
    <p:sldId id="332" r:id="rId36"/>
    <p:sldId id="340" r:id="rId37"/>
    <p:sldId id="341" r:id="rId38"/>
    <p:sldId id="361" r:id="rId39"/>
    <p:sldId id="342" r:id="rId40"/>
    <p:sldId id="362" r:id="rId41"/>
    <p:sldId id="363" r:id="rId42"/>
    <p:sldId id="343" r:id="rId43"/>
    <p:sldId id="364" r:id="rId44"/>
    <p:sldId id="344" r:id="rId45"/>
    <p:sldId id="365" r:id="rId46"/>
    <p:sldId id="345" r:id="rId47"/>
    <p:sldId id="366" r:id="rId48"/>
    <p:sldId id="346" r:id="rId49"/>
    <p:sldId id="333" r:id="rId50"/>
    <p:sldId id="338" r:id="rId51"/>
    <p:sldId id="360" r:id="rId52"/>
    <p:sldId id="339" r:id="rId53"/>
    <p:sldId id="286" r:id="rId54"/>
    <p:sldId id="319" r:id="rId5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73"/>
  </p:normalViewPr>
  <p:slideViewPr>
    <p:cSldViewPr snapToGrid="0" snapToObjects="1">
      <p:cViewPr varScale="1">
        <p:scale>
          <a:sx n="107" d="100"/>
          <a:sy n="107" d="100"/>
        </p:scale>
        <p:origin x="73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id="{F844EC74-778B-A549-A90B-EB1814358AC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tr-TR"/>
              <a:t>Ankara Üniversitesi AYAŞ MYO </a:t>
            </a:r>
          </a:p>
        </p:txBody>
      </p:sp>
      <p:sp>
        <p:nvSpPr>
          <p:cNvPr id="3" name="Veri Yer Tutucusu 2">
            <a:extLst>
              <a:ext uri="{FF2B5EF4-FFF2-40B4-BE49-F238E27FC236}">
                <a16:creationId xmlns:a16="http://schemas.microsoft.com/office/drawing/2014/main" id="{D6BFA516-C0B9-2041-B640-8D1DEC20AA2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564A42A-AF7F-4C46-96DD-E12C3BC41CD2}" type="datetimeFigureOut">
              <a:rPr lang="tr-TR" smtClean="0"/>
              <a:t>19.10.2020</a:t>
            </a:fld>
            <a:endParaRPr lang="tr-TR"/>
          </a:p>
        </p:txBody>
      </p:sp>
      <p:sp>
        <p:nvSpPr>
          <p:cNvPr id="4" name="Alt Bilgi Yer Tutucusu 3">
            <a:extLst>
              <a:ext uri="{FF2B5EF4-FFF2-40B4-BE49-F238E27FC236}">
                <a16:creationId xmlns:a16="http://schemas.microsoft.com/office/drawing/2014/main" id="{01484D64-CF60-0746-AC4A-FB27A9B4FFE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tr-TR"/>
              <a:t>Abdullah Gökhan YAŞA</a:t>
            </a:r>
          </a:p>
        </p:txBody>
      </p:sp>
      <p:sp>
        <p:nvSpPr>
          <p:cNvPr id="5" name="Slayt Numarası Yer Tutucusu 4">
            <a:extLst>
              <a:ext uri="{FF2B5EF4-FFF2-40B4-BE49-F238E27FC236}">
                <a16:creationId xmlns:a16="http://schemas.microsoft.com/office/drawing/2014/main" id="{709911C2-D3B5-F748-BD5D-519DC8E066E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C0B1315-E71E-784D-9B36-B6835AA09063}" type="slidenum">
              <a:rPr lang="tr-TR" smtClean="0"/>
              <a:t>‹#›</a:t>
            </a:fld>
            <a:endParaRPr lang="tr-TR"/>
          </a:p>
        </p:txBody>
      </p:sp>
    </p:spTree>
    <p:extLst>
      <p:ext uri="{BB962C8B-B14F-4D97-AF65-F5344CB8AC3E}">
        <p14:creationId xmlns:p14="http://schemas.microsoft.com/office/powerpoint/2010/main" val="3827799281"/>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tr-TR"/>
              <a:t>Ankara Üniversitesi AYAŞ MYO </a:t>
            </a: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FD8F6C-185F-434D-8E62-ED91820FADA6}" type="datetimeFigureOut">
              <a:rPr lang="tr-TR" smtClean="0"/>
              <a:t>19.10.2020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tr-TR"/>
              <a:t>Abdullah Gökhan YAŞA</a:t>
            </a: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CB019B-26ED-4D40-8386-B3274965CD04}" type="slidenum">
              <a:rPr lang="tr-TR" smtClean="0"/>
              <a:t>‹#›</a:t>
            </a:fld>
            <a:endParaRPr lang="tr-TR"/>
          </a:p>
        </p:txBody>
      </p:sp>
    </p:spTree>
    <p:extLst>
      <p:ext uri="{BB962C8B-B14F-4D97-AF65-F5344CB8AC3E}">
        <p14:creationId xmlns:p14="http://schemas.microsoft.com/office/powerpoint/2010/main" val="1918513512"/>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96B63A-0F5B-B046-859F-2D546C4ED41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F63B5C5-338D-E64D-B535-C082B973AE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27C970E-19A3-4448-87A9-29DE0C1480CD}"/>
              </a:ext>
            </a:extLst>
          </p:cNvPr>
          <p:cNvSpPr>
            <a:spLocks noGrp="1"/>
          </p:cNvSpPr>
          <p:nvPr>
            <p:ph type="dt" sz="half" idx="10"/>
          </p:nvPr>
        </p:nvSpPr>
        <p:spPr/>
        <p:txBody>
          <a:bodyPr/>
          <a:lstStyle/>
          <a:p>
            <a:fld id="{6B4CC461-D0D5-874D-8AAA-BD3105ABD702}" type="datetime1">
              <a:rPr lang="tr-TR" smtClean="0"/>
              <a:t>19.10.2020</a:t>
            </a:fld>
            <a:endParaRPr lang="tr-TR"/>
          </a:p>
        </p:txBody>
      </p:sp>
      <p:sp>
        <p:nvSpPr>
          <p:cNvPr id="5" name="Alt Bilgi Yer Tutucusu 4">
            <a:extLst>
              <a:ext uri="{FF2B5EF4-FFF2-40B4-BE49-F238E27FC236}">
                <a16:creationId xmlns:a16="http://schemas.microsoft.com/office/drawing/2014/main" id="{E16DDAAB-432A-5941-9A9F-106C3AE2217E}"/>
              </a:ext>
            </a:extLst>
          </p:cNvPr>
          <p:cNvSpPr>
            <a:spLocks noGrp="1"/>
          </p:cNvSpPr>
          <p:nvPr>
            <p:ph type="ftr" sz="quarter" idx="11"/>
          </p:nvPr>
        </p:nvSpPr>
        <p:spPr/>
        <p:txBody>
          <a:bodyPr/>
          <a:lstStyle/>
          <a:p>
            <a:r>
              <a:rPr lang="tr-TR"/>
              <a:t>A. Gökhan YAŞA</a:t>
            </a:r>
          </a:p>
        </p:txBody>
      </p:sp>
      <p:sp>
        <p:nvSpPr>
          <p:cNvPr id="6" name="Slayt Numarası Yer Tutucusu 5">
            <a:extLst>
              <a:ext uri="{FF2B5EF4-FFF2-40B4-BE49-F238E27FC236}">
                <a16:creationId xmlns:a16="http://schemas.microsoft.com/office/drawing/2014/main" id="{1536B1D6-DFA7-654F-843A-0C0DADAAAD5F}"/>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2646339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250DF8-A048-7F4A-A20E-D0F348F27C96}"/>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06161BEC-7BCE-1D49-8BE9-3BA5ED93893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51F5A7D-C2E2-A445-A540-AABA94059D19}"/>
              </a:ext>
            </a:extLst>
          </p:cNvPr>
          <p:cNvSpPr>
            <a:spLocks noGrp="1"/>
          </p:cNvSpPr>
          <p:nvPr>
            <p:ph type="dt" sz="half" idx="10"/>
          </p:nvPr>
        </p:nvSpPr>
        <p:spPr/>
        <p:txBody>
          <a:bodyPr/>
          <a:lstStyle/>
          <a:p>
            <a:fld id="{EC3F2092-C3BB-7344-981A-22B0E3F9FC67}" type="datetime1">
              <a:rPr lang="tr-TR" smtClean="0"/>
              <a:t>19.10.2020</a:t>
            </a:fld>
            <a:endParaRPr lang="tr-TR"/>
          </a:p>
        </p:txBody>
      </p:sp>
      <p:sp>
        <p:nvSpPr>
          <p:cNvPr id="5" name="Alt Bilgi Yer Tutucusu 4">
            <a:extLst>
              <a:ext uri="{FF2B5EF4-FFF2-40B4-BE49-F238E27FC236}">
                <a16:creationId xmlns:a16="http://schemas.microsoft.com/office/drawing/2014/main" id="{6FAEA0F6-EF4E-CA47-9508-85FDC76F2910}"/>
              </a:ext>
            </a:extLst>
          </p:cNvPr>
          <p:cNvSpPr>
            <a:spLocks noGrp="1"/>
          </p:cNvSpPr>
          <p:nvPr>
            <p:ph type="ftr" sz="quarter" idx="11"/>
          </p:nvPr>
        </p:nvSpPr>
        <p:spPr/>
        <p:txBody>
          <a:bodyPr/>
          <a:lstStyle/>
          <a:p>
            <a:r>
              <a:rPr lang="tr-TR"/>
              <a:t>A. Gökhan YAŞA</a:t>
            </a:r>
          </a:p>
        </p:txBody>
      </p:sp>
      <p:sp>
        <p:nvSpPr>
          <p:cNvPr id="6" name="Slayt Numarası Yer Tutucusu 5">
            <a:extLst>
              <a:ext uri="{FF2B5EF4-FFF2-40B4-BE49-F238E27FC236}">
                <a16:creationId xmlns:a16="http://schemas.microsoft.com/office/drawing/2014/main" id="{5394524E-289D-A74D-8A55-8CC93C3FE291}"/>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3876128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0E972A15-78C9-7747-ABA1-F47C8A6228C6}"/>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58BC245D-0F8C-684E-B27A-4023DE0B5CA9}"/>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F94EDE5-CBDA-4B4A-8781-0F2B35BF74F5}"/>
              </a:ext>
            </a:extLst>
          </p:cNvPr>
          <p:cNvSpPr>
            <a:spLocks noGrp="1"/>
          </p:cNvSpPr>
          <p:nvPr>
            <p:ph type="dt" sz="half" idx="10"/>
          </p:nvPr>
        </p:nvSpPr>
        <p:spPr/>
        <p:txBody>
          <a:bodyPr/>
          <a:lstStyle/>
          <a:p>
            <a:fld id="{CDC0FEE5-E280-9248-9B79-4F94B497CC1A}" type="datetime1">
              <a:rPr lang="tr-TR" smtClean="0"/>
              <a:t>19.10.2020</a:t>
            </a:fld>
            <a:endParaRPr lang="tr-TR"/>
          </a:p>
        </p:txBody>
      </p:sp>
      <p:sp>
        <p:nvSpPr>
          <p:cNvPr id="5" name="Alt Bilgi Yer Tutucusu 4">
            <a:extLst>
              <a:ext uri="{FF2B5EF4-FFF2-40B4-BE49-F238E27FC236}">
                <a16:creationId xmlns:a16="http://schemas.microsoft.com/office/drawing/2014/main" id="{0DCA2747-AD29-014A-8746-E1EB2F6CB00A}"/>
              </a:ext>
            </a:extLst>
          </p:cNvPr>
          <p:cNvSpPr>
            <a:spLocks noGrp="1"/>
          </p:cNvSpPr>
          <p:nvPr>
            <p:ph type="ftr" sz="quarter" idx="11"/>
          </p:nvPr>
        </p:nvSpPr>
        <p:spPr/>
        <p:txBody>
          <a:bodyPr/>
          <a:lstStyle/>
          <a:p>
            <a:r>
              <a:rPr lang="tr-TR"/>
              <a:t>A. Gökhan YAŞA</a:t>
            </a:r>
          </a:p>
        </p:txBody>
      </p:sp>
      <p:sp>
        <p:nvSpPr>
          <p:cNvPr id="6" name="Slayt Numarası Yer Tutucusu 5">
            <a:extLst>
              <a:ext uri="{FF2B5EF4-FFF2-40B4-BE49-F238E27FC236}">
                <a16:creationId xmlns:a16="http://schemas.microsoft.com/office/drawing/2014/main" id="{9C2203F5-FE23-134B-A79D-2F177892AC18}"/>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638602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7D9BF3-3073-0041-B998-759ABDE5878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47CDF91-7DB5-184C-8C84-529DC8A7276D}"/>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C4B4302-B95A-C54B-A4C7-9261C273CCFC}"/>
              </a:ext>
            </a:extLst>
          </p:cNvPr>
          <p:cNvSpPr>
            <a:spLocks noGrp="1"/>
          </p:cNvSpPr>
          <p:nvPr>
            <p:ph type="dt" sz="half" idx="10"/>
          </p:nvPr>
        </p:nvSpPr>
        <p:spPr/>
        <p:txBody>
          <a:bodyPr/>
          <a:lstStyle/>
          <a:p>
            <a:fld id="{D18DCFE1-3D0F-0048-BBFF-DA52CD50594D}" type="datetime1">
              <a:rPr lang="tr-TR" smtClean="0"/>
              <a:t>19.10.2020</a:t>
            </a:fld>
            <a:endParaRPr lang="tr-TR"/>
          </a:p>
        </p:txBody>
      </p:sp>
      <p:sp>
        <p:nvSpPr>
          <p:cNvPr id="5" name="Alt Bilgi Yer Tutucusu 4">
            <a:extLst>
              <a:ext uri="{FF2B5EF4-FFF2-40B4-BE49-F238E27FC236}">
                <a16:creationId xmlns:a16="http://schemas.microsoft.com/office/drawing/2014/main" id="{09A0D5B3-A4F3-0A48-B79E-C6F73C69D969}"/>
              </a:ext>
            </a:extLst>
          </p:cNvPr>
          <p:cNvSpPr>
            <a:spLocks noGrp="1"/>
          </p:cNvSpPr>
          <p:nvPr>
            <p:ph type="ftr" sz="quarter" idx="11"/>
          </p:nvPr>
        </p:nvSpPr>
        <p:spPr/>
        <p:txBody>
          <a:bodyPr/>
          <a:lstStyle/>
          <a:p>
            <a:r>
              <a:rPr lang="tr-TR"/>
              <a:t>A. Gökhan YAŞA</a:t>
            </a:r>
          </a:p>
        </p:txBody>
      </p:sp>
      <p:sp>
        <p:nvSpPr>
          <p:cNvPr id="6" name="Slayt Numarası Yer Tutucusu 5">
            <a:extLst>
              <a:ext uri="{FF2B5EF4-FFF2-40B4-BE49-F238E27FC236}">
                <a16:creationId xmlns:a16="http://schemas.microsoft.com/office/drawing/2014/main" id="{0F21DA2C-8BE5-D440-8878-EC17EA884E29}"/>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1184749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311B58-7243-7440-A3C5-7AE3284110C3}"/>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835A1AB-7C60-614F-BE3D-67F7544C36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0F067ED0-F8D0-524A-A29E-9F16C25FDAFF}"/>
              </a:ext>
            </a:extLst>
          </p:cNvPr>
          <p:cNvSpPr>
            <a:spLocks noGrp="1"/>
          </p:cNvSpPr>
          <p:nvPr>
            <p:ph type="dt" sz="half" idx="10"/>
          </p:nvPr>
        </p:nvSpPr>
        <p:spPr/>
        <p:txBody>
          <a:bodyPr/>
          <a:lstStyle/>
          <a:p>
            <a:fld id="{14D04959-E283-1C49-9218-634BA38873E0}" type="datetime1">
              <a:rPr lang="tr-TR" smtClean="0"/>
              <a:t>19.10.2020</a:t>
            </a:fld>
            <a:endParaRPr lang="tr-TR"/>
          </a:p>
        </p:txBody>
      </p:sp>
      <p:sp>
        <p:nvSpPr>
          <p:cNvPr id="5" name="Alt Bilgi Yer Tutucusu 4">
            <a:extLst>
              <a:ext uri="{FF2B5EF4-FFF2-40B4-BE49-F238E27FC236}">
                <a16:creationId xmlns:a16="http://schemas.microsoft.com/office/drawing/2014/main" id="{B66C7EEE-B318-3243-A068-A8BDF0FAC5C5}"/>
              </a:ext>
            </a:extLst>
          </p:cNvPr>
          <p:cNvSpPr>
            <a:spLocks noGrp="1"/>
          </p:cNvSpPr>
          <p:nvPr>
            <p:ph type="ftr" sz="quarter" idx="11"/>
          </p:nvPr>
        </p:nvSpPr>
        <p:spPr/>
        <p:txBody>
          <a:bodyPr/>
          <a:lstStyle/>
          <a:p>
            <a:r>
              <a:rPr lang="tr-TR"/>
              <a:t>A. Gökhan YAŞA</a:t>
            </a:r>
          </a:p>
        </p:txBody>
      </p:sp>
      <p:sp>
        <p:nvSpPr>
          <p:cNvPr id="6" name="Slayt Numarası Yer Tutucusu 5">
            <a:extLst>
              <a:ext uri="{FF2B5EF4-FFF2-40B4-BE49-F238E27FC236}">
                <a16:creationId xmlns:a16="http://schemas.microsoft.com/office/drawing/2014/main" id="{852BC829-5127-7F41-A20F-01F168CDE36F}"/>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3158259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F8AC6E-A165-BD4E-ACE7-00A944F22C5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79CAC31-22BB-DC45-A5EC-F7D2C06B018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2BC89076-A0FB-3B40-958A-C9A2817DD58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7DB8FDA-1F5C-194C-B41D-FF2A47794743}"/>
              </a:ext>
            </a:extLst>
          </p:cNvPr>
          <p:cNvSpPr>
            <a:spLocks noGrp="1"/>
          </p:cNvSpPr>
          <p:nvPr>
            <p:ph type="dt" sz="half" idx="10"/>
          </p:nvPr>
        </p:nvSpPr>
        <p:spPr/>
        <p:txBody>
          <a:bodyPr/>
          <a:lstStyle/>
          <a:p>
            <a:fld id="{772D43D0-D738-5E40-91E5-114CCEB4CF5C}" type="datetime1">
              <a:rPr lang="tr-TR" smtClean="0"/>
              <a:t>19.10.2020</a:t>
            </a:fld>
            <a:endParaRPr lang="tr-TR"/>
          </a:p>
        </p:txBody>
      </p:sp>
      <p:sp>
        <p:nvSpPr>
          <p:cNvPr id="6" name="Alt Bilgi Yer Tutucusu 5">
            <a:extLst>
              <a:ext uri="{FF2B5EF4-FFF2-40B4-BE49-F238E27FC236}">
                <a16:creationId xmlns:a16="http://schemas.microsoft.com/office/drawing/2014/main" id="{FC475302-08C4-444F-AA78-860986BAC0D2}"/>
              </a:ext>
            </a:extLst>
          </p:cNvPr>
          <p:cNvSpPr>
            <a:spLocks noGrp="1"/>
          </p:cNvSpPr>
          <p:nvPr>
            <p:ph type="ftr" sz="quarter" idx="11"/>
          </p:nvPr>
        </p:nvSpPr>
        <p:spPr/>
        <p:txBody>
          <a:bodyPr/>
          <a:lstStyle/>
          <a:p>
            <a:r>
              <a:rPr lang="tr-TR"/>
              <a:t>A. Gökhan YAŞA</a:t>
            </a:r>
          </a:p>
        </p:txBody>
      </p:sp>
      <p:sp>
        <p:nvSpPr>
          <p:cNvPr id="7" name="Slayt Numarası Yer Tutucusu 6">
            <a:extLst>
              <a:ext uri="{FF2B5EF4-FFF2-40B4-BE49-F238E27FC236}">
                <a16:creationId xmlns:a16="http://schemas.microsoft.com/office/drawing/2014/main" id="{16AB3BEB-05B7-C94E-8DC0-669E5CF120F4}"/>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1852361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A95960-2C91-304B-ACC4-DCA0AB42D55A}"/>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51264FD-E70A-D74E-9AAB-334154C0A2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9F44DCF2-18B9-664D-8EB7-65F52D18D02F}"/>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517B19A9-CACD-DB4D-A89E-456FC22B23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8AF8A554-47DA-DC42-87BB-D5A9AE73BAD1}"/>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87E66A9-2AFD-1149-B604-2A0BF8547B51}"/>
              </a:ext>
            </a:extLst>
          </p:cNvPr>
          <p:cNvSpPr>
            <a:spLocks noGrp="1"/>
          </p:cNvSpPr>
          <p:nvPr>
            <p:ph type="dt" sz="half" idx="10"/>
          </p:nvPr>
        </p:nvSpPr>
        <p:spPr/>
        <p:txBody>
          <a:bodyPr/>
          <a:lstStyle/>
          <a:p>
            <a:fld id="{2824AEBA-511F-B746-8C29-EA02BA90BEAD}" type="datetime1">
              <a:rPr lang="tr-TR" smtClean="0"/>
              <a:t>19.10.2020</a:t>
            </a:fld>
            <a:endParaRPr lang="tr-TR"/>
          </a:p>
        </p:txBody>
      </p:sp>
      <p:sp>
        <p:nvSpPr>
          <p:cNvPr id="8" name="Alt Bilgi Yer Tutucusu 7">
            <a:extLst>
              <a:ext uri="{FF2B5EF4-FFF2-40B4-BE49-F238E27FC236}">
                <a16:creationId xmlns:a16="http://schemas.microsoft.com/office/drawing/2014/main" id="{DCCECD2D-11BA-9749-BB53-4AB5C68682FB}"/>
              </a:ext>
            </a:extLst>
          </p:cNvPr>
          <p:cNvSpPr>
            <a:spLocks noGrp="1"/>
          </p:cNvSpPr>
          <p:nvPr>
            <p:ph type="ftr" sz="quarter" idx="11"/>
          </p:nvPr>
        </p:nvSpPr>
        <p:spPr/>
        <p:txBody>
          <a:bodyPr/>
          <a:lstStyle/>
          <a:p>
            <a:r>
              <a:rPr lang="tr-TR"/>
              <a:t>A. Gökhan YAŞA</a:t>
            </a:r>
          </a:p>
        </p:txBody>
      </p:sp>
      <p:sp>
        <p:nvSpPr>
          <p:cNvPr id="9" name="Slayt Numarası Yer Tutucusu 8">
            <a:extLst>
              <a:ext uri="{FF2B5EF4-FFF2-40B4-BE49-F238E27FC236}">
                <a16:creationId xmlns:a16="http://schemas.microsoft.com/office/drawing/2014/main" id="{7F1F185F-349D-9F4A-85F0-4C7C79BACF4D}"/>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2045871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F4DA28-1B1D-8D48-A1A7-C1D0FB73E96A}"/>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7F14F5F-451B-3D4B-A42D-CAD6322BF8E5}"/>
              </a:ext>
            </a:extLst>
          </p:cNvPr>
          <p:cNvSpPr>
            <a:spLocks noGrp="1"/>
          </p:cNvSpPr>
          <p:nvPr>
            <p:ph type="dt" sz="half" idx="10"/>
          </p:nvPr>
        </p:nvSpPr>
        <p:spPr/>
        <p:txBody>
          <a:bodyPr/>
          <a:lstStyle/>
          <a:p>
            <a:fld id="{7C668661-1A0B-1B40-9543-A8F7C3A60FCE}" type="datetime1">
              <a:rPr lang="tr-TR" smtClean="0"/>
              <a:t>19.10.2020</a:t>
            </a:fld>
            <a:endParaRPr lang="tr-TR"/>
          </a:p>
        </p:txBody>
      </p:sp>
      <p:sp>
        <p:nvSpPr>
          <p:cNvPr id="4" name="Alt Bilgi Yer Tutucusu 3">
            <a:extLst>
              <a:ext uri="{FF2B5EF4-FFF2-40B4-BE49-F238E27FC236}">
                <a16:creationId xmlns:a16="http://schemas.microsoft.com/office/drawing/2014/main" id="{D22F3C0D-14B2-0A47-AC0F-464E7BEC1C59}"/>
              </a:ext>
            </a:extLst>
          </p:cNvPr>
          <p:cNvSpPr>
            <a:spLocks noGrp="1"/>
          </p:cNvSpPr>
          <p:nvPr>
            <p:ph type="ftr" sz="quarter" idx="11"/>
          </p:nvPr>
        </p:nvSpPr>
        <p:spPr/>
        <p:txBody>
          <a:bodyPr/>
          <a:lstStyle/>
          <a:p>
            <a:r>
              <a:rPr lang="tr-TR"/>
              <a:t>A. Gökhan YAŞA</a:t>
            </a:r>
          </a:p>
        </p:txBody>
      </p:sp>
      <p:sp>
        <p:nvSpPr>
          <p:cNvPr id="5" name="Slayt Numarası Yer Tutucusu 4">
            <a:extLst>
              <a:ext uri="{FF2B5EF4-FFF2-40B4-BE49-F238E27FC236}">
                <a16:creationId xmlns:a16="http://schemas.microsoft.com/office/drawing/2014/main" id="{23DEBB3C-458F-514B-A12D-80A16D4295E3}"/>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1696419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86EB449-A4B4-5645-A9CA-830A3B87340A}"/>
              </a:ext>
            </a:extLst>
          </p:cNvPr>
          <p:cNvSpPr>
            <a:spLocks noGrp="1"/>
          </p:cNvSpPr>
          <p:nvPr>
            <p:ph type="dt" sz="half" idx="10"/>
          </p:nvPr>
        </p:nvSpPr>
        <p:spPr/>
        <p:txBody>
          <a:bodyPr/>
          <a:lstStyle/>
          <a:p>
            <a:fld id="{50AF5419-833A-5F44-8078-EE00F82755B0}" type="datetime1">
              <a:rPr lang="tr-TR" smtClean="0"/>
              <a:t>19.10.2020</a:t>
            </a:fld>
            <a:endParaRPr lang="tr-TR"/>
          </a:p>
        </p:txBody>
      </p:sp>
      <p:sp>
        <p:nvSpPr>
          <p:cNvPr id="3" name="Alt Bilgi Yer Tutucusu 2">
            <a:extLst>
              <a:ext uri="{FF2B5EF4-FFF2-40B4-BE49-F238E27FC236}">
                <a16:creationId xmlns:a16="http://schemas.microsoft.com/office/drawing/2014/main" id="{7DE43159-F5AF-F749-B108-8ADDE94A5643}"/>
              </a:ext>
            </a:extLst>
          </p:cNvPr>
          <p:cNvSpPr>
            <a:spLocks noGrp="1"/>
          </p:cNvSpPr>
          <p:nvPr>
            <p:ph type="ftr" sz="quarter" idx="11"/>
          </p:nvPr>
        </p:nvSpPr>
        <p:spPr/>
        <p:txBody>
          <a:bodyPr/>
          <a:lstStyle/>
          <a:p>
            <a:r>
              <a:rPr lang="tr-TR"/>
              <a:t>A. Gökhan YAŞA</a:t>
            </a:r>
          </a:p>
        </p:txBody>
      </p:sp>
      <p:sp>
        <p:nvSpPr>
          <p:cNvPr id="4" name="Slayt Numarası Yer Tutucusu 3">
            <a:extLst>
              <a:ext uri="{FF2B5EF4-FFF2-40B4-BE49-F238E27FC236}">
                <a16:creationId xmlns:a16="http://schemas.microsoft.com/office/drawing/2014/main" id="{38139AB7-EFC8-6646-B285-1D07CB7C2F71}"/>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1637854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1DD68DA-CA1E-D048-90E4-B971F1F4A1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D12D4DE-2953-BF42-9DDB-65DEE30978A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52C4011E-3670-EB4B-BE09-5220DA208F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EFE5AA5-33A3-1044-BB81-10291567DA26}"/>
              </a:ext>
            </a:extLst>
          </p:cNvPr>
          <p:cNvSpPr>
            <a:spLocks noGrp="1"/>
          </p:cNvSpPr>
          <p:nvPr>
            <p:ph type="dt" sz="half" idx="10"/>
          </p:nvPr>
        </p:nvSpPr>
        <p:spPr/>
        <p:txBody>
          <a:bodyPr/>
          <a:lstStyle/>
          <a:p>
            <a:fld id="{DAA343E6-4B22-5B47-ACB2-10C9AD782E18}" type="datetime1">
              <a:rPr lang="tr-TR" smtClean="0"/>
              <a:t>19.10.2020</a:t>
            </a:fld>
            <a:endParaRPr lang="tr-TR"/>
          </a:p>
        </p:txBody>
      </p:sp>
      <p:sp>
        <p:nvSpPr>
          <p:cNvPr id="6" name="Alt Bilgi Yer Tutucusu 5">
            <a:extLst>
              <a:ext uri="{FF2B5EF4-FFF2-40B4-BE49-F238E27FC236}">
                <a16:creationId xmlns:a16="http://schemas.microsoft.com/office/drawing/2014/main" id="{F7ECBC22-A75B-6942-9D5F-C5542D7B9C60}"/>
              </a:ext>
            </a:extLst>
          </p:cNvPr>
          <p:cNvSpPr>
            <a:spLocks noGrp="1"/>
          </p:cNvSpPr>
          <p:nvPr>
            <p:ph type="ftr" sz="quarter" idx="11"/>
          </p:nvPr>
        </p:nvSpPr>
        <p:spPr/>
        <p:txBody>
          <a:bodyPr/>
          <a:lstStyle/>
          <a:p>
            <a:r>
              <a:rPr lang="tr-TR"/>
              <a:t>A. Gökhan YAŞA</a:t>
            </a:r>
          </a:p>
        </p:txBody>
      </p:sp>
      <p:sp>
        <p:nvSpPr>
          <p:cNvPr id="7" name="Slayt Numarası Yer Tutucusu 6">
            <a:extLst>
              <a:ext uri="{FF2B5EF4-FFF2-40B4-BE49-F238E27FC236}">
                <a16:creationId xmlns:a16="http://schemas.microsoft.com/office/drawing/2014/main" id="{3CCBBA43-4DD5-5240-87B1-503EA829E59E}"/>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1725246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7EEF2C-D95D-054F-B27B-2F90B746779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A4B12692-9BA4-794B-8B0F-AA638F2562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F370C683-6FC9-6942-9CF1-7E21CD1255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B43ECFB-E1F6-B141-A1F2-ED4194B7CF32}"/>
              </a:ext>
            </a:extLst>
          </p:cNvPr>
          <p:cNvSpPr>
            <a:spLocks noGrp="1"/>
          </p:cNvSpPr>
          <p:nvPr>
            <p:ph type="dt" sz="half" idx="10"/>
          </p:nvPr>
        </p:nvSpPr>
        <p:spPr/>
        <p:txBody>
          <a:bodyPr/>
          <a:lstStyle/>
          <a:p>
            <a:fld id="{6FB4BBD9-841D-6144-BFC0-A47195AE8729}" type="datetime1">
              <a:rPr lang="tr-TR" smtClean="0"/>
              <a:t>19.10.2020</a:t>
            </a:fld>
            <a:endParaRPr lang="tr-TR"/>
          </a:p>
        </p:txBody>
      </p:sp>
      <p:sp>
        <p:nvSpPr>
          <p:cNvPr id="6" name="Alt Bilgi Yer Tutucusu 5">
            <a:extLst>
              <a:ext uri="{FF2B5EF4-FFF2-40B4-BE49-F238E27FC236}">
                <a16:creationId xmlns:a16="http://schemas.microsoft.com/office/drawing/2014/main" id="{B499F7CC-C951-2947-BE67-FF5F8A30555D}"/>
              </a:ext>
            </a:extLst>
          </p:cNvPr>
          <p:cNvSpPr>
            <a:spLocks noGrp="1"/>
          </p:cNvSpPr>
          <p:nvPr>
            <p:ph type="ftr" sz="quarter" idx="11"/>
          </p:nvPr>
        </p:nvSpPr>
        <p:spPr/>
        <p:txBody>
          <a:bodyPr/>
          <a:lstStyle/>
          <a:p>
            <a:r>
              <a:rPr lang="tr-TR"/>
              <a:t>A. Gökhan YAŞA</a:t>
            </a:r>
          </a:p>
        </p:txBody>
      </p:sp>
      <p:sp>
        <p:nvSpPr>
          <p:cNvPr id="7" name="Slayt Numarası Yer Tutucusu 6">
            <a:extLst>
              <a:ext uri="{FF2B5EF4-FFF2-40B4-BE49-F238E27FC236}">
                <a16:creationId xmlns:a16="http://schemas.microsoft.com/office/drawing/2014/main" id="{5209DD75-1994-C346-8114-3A3926F78652}"/>
              </a:ext>
            </a:extLst>
          </p:cNvPr>
          <p:cNvSpPr>
            <a:spLocks noGrp="1"/>
          </p:cNvSpPr>
          <p:nvPr>
            <p:ph type="sldNum" sz="quarter" idx="12"/>
          </p:nvPr>
        </p:nvSpPr>
        <p:spPr/>
        <p:txBody>
          <a:bodyPr/>
          <a:lstStyle/>
          <a:p>
            <a:fld id="{F156A153-2B3F-CC41-B776-1AE104712AEA}" type="slidenum">
              <a:rPr lang="tr-TR" smtClean="0"/>
              <a:t>‹#›</a:t>
            </a:fld>
            <a:endParaRPr lang="tr-TR"/>
          </a:p>
        </p:txBody>
      </p:sp>
    </p:spTree>
    <p:extLst>
      <p:ext uri="{BB962C8B-B14F-4D97-AF65-F5344CB8AC3E}">
        <p14:creationId xmlns:p14="http://schemas.microsoft.com/office/powerpoint/2010/main" val="2235433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EFFA4795-F9D0-1946-A4F4-698C912BC5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668EB99-81AB-6A43-A027-73EE0C17A1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471B9CA-596C-2541-A852-6FDFE578E5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703903-F99F-EF4B-9F78-72E44A51887C}" type="datetime1">
              <a:rPr lang="tr-TR" smtClean="0"/>
              <a:t>19.10.2020</a:t>
            </a:fld>
            <a:endParaRPr lang="tr-TR"/>
          </a:p>
        </p:txBody>
      </p:sp>
      <p:sp>
        <p:nvSpPr>
          <p:cNvPr id="5" name="Alt Bilgi Yer Tutucusu 4">
            <a:extLst>
              <a:ext uri="{FF2B5EF4-FFF2-40B4-BE49-F238E27FC236}">
                <a16:creationId xmlns:a16="http://schemas.microsoft.com/office/drawing/2014/main" id="{8259BF90-1C7B-2A4B-A246-30225F1CEB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A. Gökhan YAŞA</a:t>
            </a:r>
          </a:p>
        </p:txBody>
      </p:sp>
      <p:sp>
        <p:nvSpPr>
          <p:cNvPr id="6" name="Slayt Numarası Yer Tutucusu 5">
            <a:extLst>
              <a:ext uri="{FF2B5EF4-FFF2-40B4-BE49-F238E27FC236}">
                <a16:creationId xmlns:a16="http://schemas.microsoft.com/office/drawing/2014/main" id="{F9EF630F-0711-7843-9E2A-C350B995FA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56A153-2B3F-CC41-B776-1AE104712AEA}" type="slidenum">
              <a:rPr lang="tr-TR" smtClean="0"/>
              <a:t>‹#›</a:t>
            </a:fld>
            <a:endParaRPr lang="tr-TR"/>
          </a:p>
        </p:txBody>
      </p:sp>
    </p:spTree>
    <p:extLst>
      <p:ext uri="{BB962C8B-B14F-4D97-AF65-F5344CB8AC3E}">
        <p14:creationId xmlns:p14="http://schemas.microsoft.com/office/powerpoint/2010/main" val="2456955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s://www.evrim.gen.tr/evrim-teorisinin-tanitilmasi/herbert-spencer-ve-evrim-teorisi/" TargetMode="External"/><Relationship Id="rId2" Type="http://schemas.openxmlformats.org/officeDocument/2006/relationships/hyperlink" Target="https://www.marmarailahiyat.com/ibn-haldunun-asabiyet-teorisi/"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Rectangle 134">
            <a:extLst>
              <a:ext uri="{FF2B5EF4-FFF2-40B4-BE49-F238E27FC236}">
                <a16:creationId xmlns:a16="http://schemas.microsoft.com/office/drawing/2014/main" id="{ACBE1851-2230-47A9-B000-CE9046EA61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7522741D-FB8F-A145-98A0-420190523225}"/>
              </a:ext>
            </a:extLst>
          </p:cNvPr>
          <p:cNvSpPr>
            <a:spLocks noGrp="1"/>
          </p:cNvSpPr>
          <p:nvPr>
            <p:ph type="ctrTitle"/>
          </p:nvPr>
        </p:nvSpPr>
        <p:spPr>
          <a:xfrm>
            <a:off x="634276" y="803705"/>
            <a:ext cx="4208656" cy="3034857"/>
          </a:xfrm>
        </p:spPr>
        <p:txBody>
          <a:bodyPr anchor="b">
            <a:normAutofit/>
          </a:bodyPr>
          <a:lstStyle/>
          <a:p>
            <a:pPr algn="r"/>
            <a:r>
              <a:rPr lang="tr-TR" sz="5400" dirty="0">
                <a:solidFill>
                  <a:srgbClr val="FFFFFF"/>
                </a:solidFill>
                <a:latin typeface="Times New Roman" panose="02020603050405020304" pitchFamily="18" charset="0"/>
                <a:cs typeface="Times New Roman" panose="02020603050405020304" pitchFamily="18" charset="0"/>
              </a:rPr>
              <a:t>Türkiye’nin Sosyal</a:t>
            </a:r>
            <a:br>
              <a:rPr lang="tr-TR" sz="5400" dirty="0">
                <a:solidFill>
                  <a:srgbClr val="FFFFFF"/>
                </a:solidFill>
                <a:latin typeface="Times New Roman" panose="02020603050405020304" pitchFamily="18" charset="0"/>
                <a:cs typeface="Times New Roman" panose="02020603050405020304" pitchFamily="18" charset="0"/>
              </a:rPr>
            </a:br>
            <a:r>
              <a:rPr lang="tr-TR" sz="5400" dirty="0">
                <a:solidFill>
                  <a:srgbClr val="FFFFFF"/>
                </a:solidFill>
                <a:latin typeface="Times New Roman" panose="02020603050405020304" pitchFamily="18" charset="0"/>
                <a:cs typeface="Times New Roman" panose="02020603050405020304" pitchFamily="18" charset="0"/>
              </a:rPr>
              <a:t> Yapısı</a:t>
            </a:r>
          </a:p>
        </p:txBody>
      </p:sp>
      <p:sp>
        <p:nvSpPr>
          <p:cNvPr id="3" name="Alt Başlık 2">
            <a:extLst>
              <a:ext uri="{FF2B5EF4-FFF2-40B4-BE49-F238E27FC236}">
                <a16:creationId xmlns:a16="http://schemas.microsoft.com/office/drawing/2014/main" id="{7DEFB179-410A-484A-80B6-05B76FA24708}"/>
              </a:ext>
            </a:extLst>
          </p:cNvPr>
          <p:cNvSpPr>
            <a:spLocks noGrp="1"/>
          </p:cNvSpPr>
          <p:nvPr>
            <p:ph type="subTitle" idx="1"/>
          </p:nvPr>
        </p:nvSpPr>
        <p:spPr>
          <a:xfrm>
            <a:off x="638921" y="4013165"/>
            <a:ext cx="4204012" cy="2205732"/>
          </a:xfrm>
        </p:spPr>
        <p:txBody>
          <a:bodyPr anchor="t">
            <a:normAutofit/>
          </a:bodyPr>
          <a:lstStyle/>
          <a:p>
            <a:pPr algn="r"/>
            <a:r>
              <a:rPr lang="tr-TR" sz="1800" dirty="0">
                <a:solidFill>
                  <a:srgbClr val="FFFFFF"/>
                </a:solidFill>
                <a:latin typeface="Times New Roman" panose="02020603050405020304" pitchFamily="18" charset="0"/>
                <a:cs typeface="Times New Roman" panose="02020603050405020304" pitchFamily="18" charset="0"/>
              </a:rPr>
              <a:t>3. Ders</a:t>
            </a:r>
          </a:p>
        </p:txBody>
      </p:sp>
      <p:cxnSp>
        <p:nvCxnSpPr>
          <p:cNvPr id="147" name="Straight Connector 136">
            <a:extLst>
              <a:ext uri="{FF2B5EF4-FFF2-40B4-BE49-F238E27FC236}">
                <a16:creationId xmlns:a16="http://schemas.microsoft.com/office/drawing/2014/main" id="{23B93832-6514-44F4-849B-5EE2C8A2337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6679" y="3928939"/>
            <a:ext cx="3931920" cy="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pic>
        <p:nvPicPr>
          <p:cNvPr id="5" name="Resim 4">
            <a:extLst>
              <a:ext uri="{FF2B5EF4-FFF2-40B4-BE49-F238E27FC236}">
                <a16:creationId xmlns:a16="http://schemas.microsoft.com/office/drawing/2014/main" id="{F4EE7BD4-9B19-3F4C-8E73-65B351C9DDEA}"/>
              </a:ext>
            </a:extLst>
          </p:cNvPr>
          <p:cNvPicPr>
            <a:picLocks noChangeAspect="1"/>
          </p:cNvPicPr>
          <p:nvPr/>
        </p:nvPicPr>
        <p:blipFill rotWithShape="1">
          <a:blip r:embed="rId2"/>
          <a:srcRect r="1" b="1269"/>
          <a:stretch/>
        </p:blipFill>
        <p:spPr>
          <a:xfrm>
            <a:off x="6096000" y="734366"/>
            <a:ext cx="5459470" cy="5390243"/>
          </a:xfrm>
          <a:prstGeom prst="rect">
            <a:avLst/>
          </a:prstGeom>
        </p:spPr>
      </p:pic>
    </p:spTree>
    <p:extLst>
      <p:ext uri="{BB962C8B-B14F-4D97-AF65-F5344CB8AC3E}">
        <p14:creationId xmlns:p14="http://schemas.microsoft.com/office/powerpoint/2010/main" val="1233661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375C8D-FB86-C84C-82C8-BF2393BF7B00}"/>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Robert K. </a:t>
            </a:r>
            <a:r>
              <a:rPr lang="tr-TR" dirty="0" err="1">
                <a:latin typeface="Times New Roman" panose="02020603050405020304" pitchFamily="18" charset="0"/>
                <a:cs typeface="Times New Roman" panose="02020603050405020304" pitchFamily="18" charset="0"/>
              </a:rPr>
              <a:t>Merton</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Anomie</a:t>
            </a:r>
            <a:endParaRPr lang="tr-TR"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04629DD6-AC03-A34B-8157-29D537B64F9E}"/>
              </a:ext>
            </a:extLst>
          </p:cNvPr>
          <p:cNvSpPr>
            <a:spLocks noGrp="1"/>
          </p:cNvSpPr>
          <p:nvPr>
            <p:ph idx="1"/>
          </p:nvPr>
        </p:nvSpPr>
        <p:spPr/>
        <p:txBody>
          <a:bodyPr/>
          <a:lstStyle/>
          <a:p>
            <a:r>
              <a:rPr lang="tr-TR" dirty="0"/>
              <a:t>Robert </a:t>
            </a:r>
            <a:r>
              <a:rPr lang="tr-TR" dirty="0" err="1"/>
              <a:t>Merton</a:t>
            </a:r>
            <a:r>
              <a:rPr lang="tr-TR" dirty="0"/>
              <a:t>, bilgi sosyolojisinin kurucusu kabul edilmesinin yanı sıra </a:t>
            </a:r>
            <a:r>
              <a:rPr lang="tr-TR" dirty="0" err="1"/>
              <a:t>Parsons’ın</a:t>
            </a:r>
            <a:r>
              <a:rPr lang="tr-TR" dirty="0"/>
              <a:t> öğrencisidir. </a:t>
            </a:r>
          </a:p>
          <a:p>
            <a:r>
              <a:rPr lang="tr-TR" dirty="0" err="1"/>
              <a:t>Marton</a:t>
            </a:r>
            <a:r>
              <a:rPr lang="tr-TR" dirty="0"/>
              <a:t>, işlevsel analizin bazı varsayımlarını eleştirerek işe başlar: İlk olarak toplumun işlevsel birliği varsayımına karşı çıkar. </a:t>
            </a:r>
            <a:r>
              <a:rPr lang="tr-TR" dirty="0" err="1"/>
              <a:t>Merton</a:t>
            </a:r>
            <a:r>
              <a:rPr lang="tr-TR" dirty="0"/>
              <a:t> bir ögenin sadece belirli bir kurum ya da grup için işlevsel olabileceğine dikkat çeker.</a:t>
            </a:r>
          </a:p>
          <a:p>
            <a:r>
              <a:rPr lang="tr-TR" dirty="0">
                <a:solidFill>
                  <a:srgbClr val="FF0000"/>
                </a:solidFill>
              </a:rPr>
              <a:t>Net denge </a:t>
            </a:r>
            <a:r>
              <a:rPr lang="tr-TR" dirty="0"/>
              <a:t>kavramı sosyolojik bir olgunun işlevini tartmaya yarar.</a:t>
            </a:r>
          </a:p>
          <a:p>
            <a:r>
              <a:rPr lang="tr-TR" dirty="0">
                <a:solidFill>
                  <a:srgbClr val="FF0000"/>
                </a:solidFill>
              </a:rPr>
              <a:t>Açık işlevler, </a:t>
            </a:r>
            <a:r>
              <a:rPr lang="tr-TR" dirty="0"/>
              <a:t>toplumsal davranışın bilinen, beklenen sonucudur, niyet edilen sonuçtur. </a:t>
            </a:r>
            <a:r>
              <a:rPr lang="tr-TR" dirty="0">
                <a:solidFill>
                  <a:srgbClr val="FF0000"/>
                </a:solidFill>
              </a:rPr>
              <a:t>Gizil/gizli işlev </a:t>
            </a:r>
            <a:r>
              <a:rPr lang="tr-TR" dirty="0"/>
              <a:t>ise toplumsal davranışın bilinmeyen, beklenmeyen sonucudur.</a:t>
            </a:r>
          </a:p>
        </p:txBody>
      </p:sp>
    </p:spTree>
    <p:extLst>
      <p:ext uri="{BB962C8B-B14F-4D97-AF65-F5344CB8AC3E}">
        <p14:creationId xmlns:p14="http://schemas.microsoft.com/office/powerpoint/2010/main" val="706215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45FB849-C83E-8D46-9D20-DD678EA46164}"/>
              </a:ext>
            </a:extLst>
          </p:cNvPr>
          <p:cNvSpPr>
            <a:spLocks noGrp="1"/>
          </p:cNvSpPr>
          <p:nvPr>
            <p:ph idx="1"/>
          </p:nvPr>
        </p:nvSpPr>
        <p:spPr/>
        <p:txBody>
          <a:bodyPr>
            <a:normAutofit lnSpcReduction="10000"/>
          </a:bodyPr>
          <a:lstStyle/>
          <a:p>
            <a:r>
              <a:rPr lang="tr-TR" dirty="0">
                <a:latin typeface="Times New Roman" panose="02020603050405020304" pitchFamily="18" charset="0"/>
                <a:cs typeface="Times New Roman" panose="02020603050405020304" pitchFamily="18" charset="0"/>
              </a:rPr>
              <a:t>Evrensel </a:t>
            </a:r>
            <a:r>
              <a:rPr lang="tr-TR" dirty="0" err="1">
                <a:latin typeface="Times New Roman" panose="02020603050405020304" pitchFamily="18" charset="0"/>
                <a:cs typeface="Times New Roman" panose="02020603050405020304" pitchFamily="18" charset="0"/>
              </a:rPr>
              <a:t>işlevselcilik</a:t>
            </a:r>
            <a:r>
              <a:rPr lang="tr-TR" dirty="0">
                <a:latin typeface="Times New Roman" panose="02020603050405020304" pitchFamily="18" charset="0"/>
                <a:cs typeface="Times New Roman" panose="02020603050405020304" pitchFamily="18" charset="0"/>
              </a:rPr>
              <a:t> varsayımına da karşı çıkan </a:t>
            </a:r>
            <a:r>
              <a:rPr lang="tr-TR" dirty="0" err="1">
                <a:latin typeface="Times New Roman" panose="02020603050405020304" pitchFamily="18" charset="0"/>
                <a:cs typeface="Times New Roman" panose="02020603050405020304" pitchFamily="18" charset="0"/>
              </a:rPr>
              <a:t>Marton</a:t>
            </a:r>
            <a:r>
              <a:rPr lang="tr-TR" dirty="0">
                <a:latin typeface="Times New Roman" panose="02020603050405020304" pitchFamily="18" charset="0"/>
                <a:cs typeface="Times New Roman" panose="02020603050405020304" pitchFamily="18" charset="0"/>
              </a:rPr>
              <a:t>, bir sosyal olgunun diğer sosyal olgular için olumsuz olan işlevler de taşıyabileceğine dikkat çekmiştir. Bazı ögeler sistemin istikrarı ve devamına katkıda bulunmayıp, istikrarsızlaşmasına ve bozulmasına neden olabilirler. Sistemin bazı parçaları işlevsiz olabilir (</a:t>
            </a:r>
            <a:r>
              <a:rPr lang="tr-TR" dirty="0" err="1">
                <a:latin typeface="Times New Roman" panose="02020603050405020304" pitchFamily="18" charset="0"/>
                <a:cs typeface="Times New Roman" panose="02020603050405020304" pitchFamily="18" charset="0"/>
              </a:rPr>
              <a:t>non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functional</a:t>
            </a:r>
            <a:r>
              <a:rPr lang="tr-TR" dirty="0">
                <a:latin typeface="Times New Roman" panose="02020603050405020304" pitchFamily="18" charset="0"/>
                <a:cs typeface="Times New Roman" panose="02020603050405020304" pitchFamily="18" charset="0"/>
              </a:rPr>
              <a:t>). Bazı ögeler </a:t>
            </a:r>
            <a:r>
              <a:rPr lang="tr-TR" dirty="0" err="1">
                <a:latin typeface="Times New Roman" panose="02020603050405020304" pitchFamily="18" charset="0"/>
                <a:cs typeface="Times New Roman" panose="02020603050405020304" pitchFamily="18" charset="0"/>
              </a:rPr>
              <a:t>disfonksiyonel</a:t>
            </a:r>
            <a:r>
              <a:rPr lang="tr-TR" dirty="0">
                <a:latin typeface="Times New Roman" panose="02020603050405020304" pitchFamily="18" charset="0"/>
                <a:cs typeface="Times New Roman" panose="02020603050405020304" pitchFamily="18" charset="0"/>
              </a:rPr>
              <a:t> (bozuk işlevsel) olabilir. Bu ögelerin her ikisinin de sistemle ilişkisi olumsuzdur. </a:t>
            </a:r>
          </a:p>
          <a:p>
            <a:r>
              <a:rPr lang="tr-TR" dirty="0" err="1">
                <a:latin typeface="Times New Roman" panose="02020603050405020304" pitchFamily="18" charset="0"/>
                <a:cs typeface="Times New Roman" panose="02020603050405020304" pitchFamily="18" charset="0"/>
              </a:rPr>
              <a:t>Merton’a</a:t>
            </a:r>
            <a:r>
              <a:rPr lang="tr-TR" dirty="0">
                <a:latin typeface="Times New Roman" panose="02020603050405020304" pitchFamily="18" charset="0"/>
                <a:cs typeface="Times New Roman" panose="02020603050405020304" pitchFamily="18" charset="0"/>
              </a:rPr>
              <a:t> göre sosyologların yapması gereken, ögenin işlevsel olup olmadığını söylemeden önce olumlu işlevlerle bozuk işlevleri dengelemek ve kimin için işlevsel olduğunu dikkatli bir şekilde belirlemektir</a:t>
            </a:r>
          </a:p>
          <a:p>
            <a:pPr marL="0" indent="0">
              <a:buNone/>
            </a:pPr>
            <a:endParaRPr lang="tr-TR" dirty="0"/>
          </a:p>
        </p:txBody>
      </p:sp>
      <p:sp>
        <p:nvSpPr>
          <p:cNvPr id="4" name="Başlık 1">
            <a:extLst>
              <a:ext uri="{FF2B5EF4-FFF2-40B4-BE49-F238E27FC236}">
                <a16:creationId xmlns:a16="http://schemas.microsoft.com/office/drawing/2014/main" id="{94A748C2-55B7-7D40-8CD0-5D52E9412CC1}"/>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Robert K. </a:t>
            </a:r>
            <a:r>
              <a:rPr lang="tr-TR" dirty="0" err="1">
                <a:latin typeface="Times New Roman" panose="02020603050405020304" pitchFamily="18" charset="0"/>
                <a:cs typeface="Times New Roman" panose="02020603050405020304" pitchFamily="18" charset="0"/>
              </a:rPr>
              <a:t>Merton</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Anomie</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34363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2BABDF-0B01-7548-9997-F9F080F6B93F}"/>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Robert K. </a:t>
            </a:r>
            <a:r>
              <a:rPr lang="tr-TR" dirty="0" err="1">
                <a:latin typeface="Times New Roman" panose="02020603050405020304" pitchFamily="18" charset="0"/>
                <a:cs typeface="Times New Roman" panose="02020603050405020304" pitchFamily="18" charset="0"/>
              </a:rPr>
              <a:t>Merton</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Anomie</a:t>
            </a:r>
            <a:endParaRPr lang="tr-TR" dirty="0"/>
          </a:p>
        </p:txBody>
      </p:sp>
      <p:sp>
        <p:nvSpPr>
          <p:cNvPr id="3" name="İçerik Yer Tutucusu 2">
            <a:extLst>
              <a:ext uri="{FF2B5EF4-FFF2-40B4-BE49-F238E27FC236}">
                <a16:creationId xmlns:a16="http://schemas.microsoft.com/office/drawing/2014/main" id="{9D4E6E91-BA51-E848-93D2-41422287338E}"/>
              </a:ext>
            </a:extLst>
          </p:cNvPr>
          <p:cNvSpPr>
            <a:spLocks noGrp="1"/>
          </p:cNvSpPr>
          <p:nvPr>
            <p:ph idx="1"/>
          </p:nvPr>
        </p:nvSpPr>
        <p:spPr/>
        <p:txBody>
          <a:bodyPr/>
          <a:lstStyle/>
          <a:p>
            <a:r>
              <a:rPr lang="tr-TR" sz="2400" dirty="0">
                <a:latin typeface="Times New Roman" panose="02020603050405020304" pitchFamily="18" charset="0"/>
                <a:cs typeface="Times New Roman" panose="02020603050405020304" pitchFamily="18" charset="0"/>
              </a:rPr>
              <a:t>Kültürel norm ve değerler ile bunlara uymak için eylemde bulunan grup üyelerinin sosyal olarak belirlenmiş kapasiteleri arasında büyük bir ayrışma meydana geldiğinde </a:t>
            </a:r>
            <a:r>
              <a:rPr lang="tr-TR" sz="2400" dirty="0" err="1">
                <a:latin typeface="Times New Roman" panose="02020603050405020304" pitchFamily="18" charset="0"/>
                <a:cs typeface="Times New Roman" panose="02020603050405020304" pitchFamily="18" charset="0"/>
              </a:rPr>
              <a:t>anomi</a:t>
            </a:r>
            <a:r>
              <a:rPr lang="tr-TR" sz="2400" dirty="0">
                <a:latin typeface="Times New Roman" panose="02020603050405020304" pitchFamily="18" charset="0"/>
                <a:cs typeface="Times New Roman" panose="02020603050405020304" pitchFamily="18" charset="0"/>
              </a:rPr>
              <a:t> meydana gelir.</a:t>
            </a:r>
          </a:p>
          <a:p>
            <a:pPr>
              <a:buFont typeface="Wingdings" pitchFamily="2" charset="2"/>
              <a:buChar char="Ø"/>
            </a:pPr>
            <a:r>
              <a:rPr lang="tr-TR" sz="2400" dirty="0" err="1">
                <a:latin typeface="Times New Roman" panose="02020603050405020304" pitchFamily="18" charset="0"/>
                <a:cs typeface="Times New Roman" panose="02020603050405020304" pitchFamily="18" charset="0"/>
              </a:rPr>
              <a:t>Merton</a:t>
            </a:r>
            <a:r>
              <a:rPr lang="tr-TR" sz="2400" dirty="0">
                <a:latin typeface="Times New Roman" panose="02020603050405020304" pitchFamily="18" charset="0"/>
                <a:cs typeface="Times New Roman" panose="02020603050405020304" pitchFamily="18" charset="0"/>
              </a:rPr>
              <a:t>, bireylerin </a:t>
            </a:r>
            <a:r>
              <a:rPr lang="tr-TR" sz="2400" dirty="0" err="1">
                <a:latin typeface="Times New Roman" panose="02020603050405020304" pitchFamily="18" charset="0"/>
                <a:cs typeface="Times New Roman" panose="02020603050405020304" pitchFamily="18" charset="0"/>
              </a:rPr>
              <a:t>anomi</a:t>
            </a:r>
            <a:r>
              <a:rPr lang="tr-TR" sz="2400" dirty="0">
                <a:latin typeface="Times New Roman" panose="02020603050405020304" pitchFamily="18" charset="0"/>
                <a:cs typeface="Times New Roman" panose="02020603050405020304" pitchFamily="18" charset="0"/>
              </a:rPr>
              <a:t> durumunda beş farklı şekilde davrandıklarını belirtir:</a:t>
            </a:r>
          </a:p>
          <a:p>
            <a:r>
              <a:rPr lang="tr-TR" sz="2400" dirty="0">
                <a:latin typeface="Times New Roman" panose="02020603050405020304" pitchFamily="18" charset="0"/>
                <a:cs typeface="Times New Roman" panose="02020603050405020304" pitchFamily="18" charset="0"/>
              </a:rPr>
              <a:t>1- uyum sağlama, </a:t>
            </a:r>
          </a:p>
          <a:p>
            <a:r>
              <a:rPr lang="tr-TR" sz="2400" dirty="0">
                <a:latin typeface="Times New Roman" panose="02020603050405020304" pitchFamily="18" charset="0"/>
                <a:cs typeface="Times New Roman" panose="02020603050405020304" pitchFamily="18" charset="0"/>
              </a:rPr>
              <a:t>2- yenilik getirme, </a:t>
            </a:r>
          </a:p>
          <a:p>
            <a:r>
              <a:rPr lang="tr-TR" sz="2400" dirty="0">
                <a:latin typeface="Times New Roman" panose="02020603050405020304" pitchFamily="18" charset="0"/>
                <a:cs typeface="Times New Roman" panose="02020603050405020304" pitchFamily="18" charset="0"/>
              </a:rPr>
              <a:t>3- kuralcılık, </a:t>
            </a:r>
          </a:p>
          <a:p>
            <a:r>
              <a:rPr lang="tr-TR" sz="2400" dirty="0">
                <a:latin typeface="Times New Roman" panose="02020603050405020304" pitchFamily="18" charset="0"/>
                <a:cs typeface="Times New Roman" panose="02020603050405020304" pitchFamily="18" charset="0"/>
              </a:rPr>
              <a:t>4- vazgeçme ve </a:t>
            </a:r>
          </a:p>
          <a:p>
            <a:r>
              <a:rPr lang="tr-TR" sz="2400" dirty="0">
                <a:latin typeface="Times New Roman" panose="02020603050405020304" pitchFamily="18" charset="0"/>
                <a:cs typeface="Times New Roman" panose="02020603050405020304" pitchFamily="18" charset="0"/>
              </a:rPr>
              <a:t>5- başkaldırma</a:t>
            </a:r>
          </a:p>
          <a:p>
            <a:endParaRPr lang="tr-TR" dirty="0"/>
          </a:p>
        </p:txBody>
      </p:sp>
    </p:spTree>
    <p:extLst>
      <p:ext uri="{BB962C8B-B14F-4D97-AF65-F5344CB8AC3E}">
        <p14:creationId xmlns:p14="http://schemas.microsoft.com/office/powerpoint/2010/main" val="81574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9F2FB-233A-A845-A0D6-1D0CFF14A2BA}"/>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Francesca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Cancian</a:t>
            </a:r>
            <a:r>
              <a:rPr lang="tr-TR" dirty="0">
                <a:latin typeface="Times New Roman" panose="02020603050405020304" pitchFamily="18" charset="0"/>
                <a:cs typeface="Times New Roman" panose="02020603050405020304" pitchFamily="18" charset="0"/>
              </a:rPr>
              <a:t> ve Fonksiyonel Sistem</a:t>
            </a:r>
          </a:p>
        </p:txBody>
      </p:sp>
      <p:sp>
        <p:nvSpPr>
          <p:cNvPr id="3" name="İçerik Yer Tutucusu 2">
            <a:extLst>
              <a:ext uri="{FF2B5EF4-FFF2-40B4-BE49-F238E27FC236}">
                <a16:creationId xmlns:a16="http://schemas.microsoft.com/office/drawing/2014/main" id="{1328AA83-1BA4-2949-ADF9-F5FC8A87C5DC}"/>
              </a:ext>
            </a:extLst>
          </p:cNvPr>
          <p:cNvSpPr>
            <a:spLocks noGrp="1"/>
          </p:cNvSpPr>
          <p:nvPr>
            <p:ph idx="1"/>
          </p:nvPr>
        </p:nvSpPr>
        <p:spPr/>
        <p:txBody>
          <a:bodyPr/>
          <a:lstStyle/>
          <a:p>
            <a:r>
              <a:rPr lang="tr-TR" dirty="0" err="1">
                <a:latin typeface="Times New Roman" panose="02020603050405020304" pitchFamily="18" charset="0"/>
                <a:cs typeface="Times New Roman" panose="02020603050405020304" pitchFamily="18" charset="0"/>
              </a:rPr>
              <a:t>Francesca</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Cancian</a:t>
            </a:r>
            <a:r>
              <a:rPr lang="tr-TR" dirty="0">
                <a:latin typeface="Times New Roman" panose="02020603050405020304" pitchFamily="18" charset="0"/>
                <a:cs typeface="Times New Roman" panose="02020603050405020304" pitchFamily="18" charset="0"/>
              </a:rPr>
              <a:t>, yapısal-fonksiyonel modeli sistemleştirme çabasına girişmiş, bu çabası esnasında fonksiyon gibi bazı kavramların anlaşılmasına ciddi katkılarda bulunan bir diğer kişidir.</a:t>
            </a:r>
          </a:p>
          <a:p>
            <a:r>
              <a:rPr lang="tr-TR" dirty="0">
                <a:latin typeface="Times New Roman" panose="02020603050405020304" pitchFamily="18" charset="0"/>
                <a:cs typeface="Times New Roman" panose="02020603050405020304" pitchFamily="18" charset="0"/>
              </a:rPr>
              <a:t>İki değişkene bağlı olarak sistemi tanımlar. Bunlar «G» ve «durum koordinatlarıdır.»</a:t>
            </a:r>
          </a:p>
          <a:p>
            <a:r>
              <a:rPr lang="tr-TR" dirty="0">
                <a:latin typeface="Times New Roman" panose="02020603050405020304" pitchFamily="18" charset="0"/>
                <a:cs typeface="Times New Roman" panose="02020603050405020304" pitchFamily="18" charset="0"/>
              </a:rPr>
              <a:t>«G» fonksiyonel sistemin devam ettirilen veya değişmeyen niteliğidir.</a:t>
            </a:r>
          </a:p>
          <a:p>
            <a:r>
              <a:rPr lang="tr-TR" dirty="0">
                <a:latin typeface="Times New Roman" panose="02020603050405020304" pitchFamily="18" charset="0"/>
                <a:cs typeface="Times New Roman" panose="02020603050405020304" pitchFamily="18" charset="0"/>
              </a:rPr>
              <a:t>«Durum koordinatları» ise «</a:t>
            </a:r>
            <a:r>
              <a:rPr lang="tr-TR" dirty="0" err="1">
                <a:latin typeface="Times New Roman" panose="02020603050405020304" pitchFamily="18" charset="0"/>
                <a:cs typeface="Times New Roman" panose="02020603050405020304" pitchFamily="18" charset="0"/>
              </a:rPr>
              <a:t>G»nin</a:t>
            </a:r>
            <a:r>
              <a:rPr lang="tr-TR" dirty="0">
                <a:latin typeface="Times New Roman" panose="02020603050405020304" pitchFamily="18" charset="0"/>
                <a:cs typeface="Times New Roman" panose="02020603050405020304" pitchFamily="18" charset="0"/>
              </a:rPr>
              <a:t> var olup olmamasını belirleyen kavramdır.</a:t>
            </a:r>
          </a:p>
        </p:txBody>
      </p:sp>
    </p:spTree>
    <p:extLst>
      <p:ext uri="{BB962C8B-B14F-4D97-AF65-F5344CB8AC3E}">
        <p14:creationId xmlns:p14="http://schemas.microsoft.com/office/powerpoint/2010/main" val="967557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605774-0535-FD4E-8400-4649B556FF88}"/>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William F. </a:t>
            </a:r>
            <a:r>
              <a:rPr lang="tr-TR" dirty="0" err="1">
                <a:latin typeface="Times New Roman" panose="02020603050405020304" pitchFamily="18" charset="0"/>
                <a:cs typeface="Times New Roman" panose="02020603050405020304" pitchFamily="18" charset="0"/>
              </a:rPr>
              <a:t>Ogburn</a:t>
            </a:r>
            <a:r>
              <a:rPr lang="tr-TR" dirty="0">
                <a:latin typeface="Times New Roman" panose="02020603050405020304" pitchFamily="18" charset="0"/>
                <a:cs typeface="Times New Roman" panose="02020603050405020304" pitchFamily="18" charset="0"/>
              </a:rPr>
              <a:t> ve Kültür Boşluğu</a:t>
            </a:r>
          </a:p>
        </p:txBody>
      </p:sp>
      <p:sp>
        <p:nvSpPr>
          <p:cNvPr id="3" name="İçerik Yer Tutucusu 2">
            <a:extLst>
              <a:ext uri="{FF2B5EF4-FFF2-40B4-BE49-F238E27FC236}">
                <a16:creationId xmlns:a16="http://schemas.microsoft.com/office/drawing/2014/main" id="{AE5BF424-AB36-7645-A752-1CBCF5F1462F}"/>
              </a:ext>
            </a:extLst>
          </p:cNvPr>
          <p:cNvSpPr>
            <a:spLocks noGrp="1"/>
          </p:cNvSpPr>
          <p:nvPr>
            <p:ph idx="1"/>
          </p:nvPr>
        </p:nvSpPr>
        <p:spPr/>
        <p:txBody>
          <a:bodyPr>
            <a:noAutofit/>
          </a:bodyPr>
          <a:lstStyle/>
          <a:p>
            <a:r>
              <a:rPr lang="tr-TR" sz="2600" dirty="0" err="1">
                <a:latin typeface="Times New Roman" panose="02020603050405020304" pitchFamily="18" charset="0"/>
                <a:cs typeface="Times New Roman" panose="02020603050405020304" pitchFamily="18" charset="0"/>
              </a:rPr>
              <a:t>Ogburn</a:t>
            </a:r>
            <a:r>
              <a:rPr lang="tr-TR" sz="2600" dirty="0">
                <a:latin typeface="Times New Roman" panose="02020603050405020304" pitchFamily="18" charset="0"/>
                <a:cs typeface="Times New Roman" panose="02020603050405020304" pitchFamily="18" charset="0"/>
              </a:rPr>
              <a:t>, toplumsal değişmeyi, icat, birikim, yayılma ve uyum sağlama ögeleriyle açıkladığı kültürel evrim sonrasında mümkün görür.</a:t>
            </a:r>
          </a:p>
          <a:p>
            <a:r>
              <a:rPr lang="tr-TR" sz="2600" b="1" dirty="0">
                <a:latin typeface="Times New Roman" panose="02020603050405020304" pitchFamily="18" charset="0"/>
                <a:cs typeface="Times New Roman" panose="02020603050405020304" pitchFamily="18" charset="0"/>
              </a:rPr>
              <a:t>İcat</a:t>
            </a:r>
            <a:r>
              <a:rPr lang="tr-TR" sz="2600" dirty="0">
                <a:latin typeface="Times New Roman" panose="02020603050405020304" pitchFamily="18" charset="0"/>
                <a:cs typeface="Times New Roman" panose="02020603050405020304" pitchFamily="18" charset="0"/>
              </a:rPr>
              <a:t> için toplumun zihinsel yetenek, toplumsal talep ve kültürel taban gibi unsurların </a:t>
            </a:r>
            <a:r>
              <a:rPr lang="tr-TR" sz="2600" dirty="0" err="1">
                <a:latin typeface="Times New Roman" panose="02020603050405020304" pitchFamily="18" charset="0"/>
                <a:cs typeface="Times New Roman" panose="02020603050405020304" pitchFamily="18" charset="0"/>
              </a:rPr>
              <a:t>birlikteği</a:t>
            </a:r>
            <a:r>
              <a:rPr lang="tr-TR" sz="2600" dirty="0">
                <a:latin typeface="Times New Roman" panose="02020603050405020304" pitchFamily="18" charset="0"/>
                <a:cs typeface="Times New Roman" panose="02020603050405020304" pitchFamily="18" charset="0"/>
              </a:rPr>
              <a:t> gereklidir. </a:t>
            </a:r>
            <a:r>
              <a:rPr lang="tr-TR" sz="2600" b="1" dirty="0">
                <a:latin typeface="Times New Roman" panose="02020603050405020304" pitchFamily="18" charset="0"/>
                <a:cs typeface="Times New Roman" panose="02020603050405020304" pitchFamily="18" charset="0"/>
              </a:rPr>
              <a:t>Birikim, </a:t>
            </a:r>
            <a:r>
              <a:rPr lang="tr-TR" sz="2600" dirty="0">
                <a:latin typeface="Times New Roman" panose="02020603050405020304" pitchFamily="18" charset="0"/>
                <a:cs typeface="Times New Roman" panose="02020603050405020304" pitchFamily="18" charset="0"/>
              </a:rPr>
              <a:t>yeni buluşlar şeklinde ortaya çıkan toplumun bilimsel mirasıdır. </a:t>
            </a:r>
            <a:r>
              <a:rPr lang="tr-TR" sz="2600" b="1" dirty="0">
                <a:latin typeface="Times New Roman" panose="02020603050405020304" pitchFamily="18" charset="0"/>
                <a:cs typeface="Times New Roman" panose="02020603050405020304" pitchFamily="18" charset="0"/>
              </a:rPr>
              <a:t>Yayılma</a:t>
            </a:r>
            <a:r>
              <a:rPr lang="tr-TR" sz="2600" dirty="0">
                <a:latin typeface="Times New Roman" panose="02020603050405020304" pitchFamily="18" charset="0"/>
                <a:cs typeface="Times New Roman" panose="02020603050405020304" pitchFamily="18" charset="0"/>
              </a:rPr>
              <a:t>, icadın yayılmaması; </a:t>
            </a:r>
            <a:r>
              <a:rPr lang="tr-TR" sz="2600" b="1" dirty="0">
                <a:latin typeface="Times New Roman" panose="02020603050405020304" pitchFamily="18" charset="0"/>
                <a:cs typeface="Times New Roman" panose="02020603050405020304" pitchFamily="18" charset="0"/>
              </a:rPr>
              <a:t>uyum sağlama ise </a:t>
            </a:r>
            <a:r>
              <a:rPr lang="tr-TR" sz="2600" dirty="0">
                <a:latin typeface="Times New Roman" panose="02020603050405020304" pitchFamily="18" charset="0"/>
                <a:cs typeface="Times New Roman" panose="02020603050405020304" pitchFamily="18" charset="0"/>
              </a:rPr>
              <a:t>toplumun yeni icada göre bütünleşmesidir.</a:t>
            </a:r>
          </a:p>
          <a:p>
            <a:r>
              <a:rPr lang="tr-TR" sz="2600" dirty="0" err="1">
                <a:latin typeface="Times New Roman" panose="02020603050405020304" pitchFamily="18" charset="0"/>
                <a:cs typeface="Times New Roman" panose="02020603050405020304" pitchFamily="18" charset="0"/>
              </a:rPr>
              <a:t>Ogburn</a:t>
            </a:r>
            <a:r>
              <a:rPr lang="tr-TR" sz="2600" dirty="0">
                <a:latin typeface="Times New Roman" panose="02020603050405020304" pitchFamily="18" charset="0"/>
                <a:cs typeface="Times New Roman" panose="02020603050405020304" pitchFamily="18" charset="0"/>
              </a:rPr>
              <a:t>, toplumun bütün ögelerinin yeni icada uyum sağlayamaması durumunu ‘</a:t>
            </a:r>
            <a:r>
              <a:rPr lang="tr-TR" sz="2600" b="1" dirty="0">
                <a:latin typeface="Times New Roman" panose="02020603050405020304" pitchFamily="18" charset="0"/>
                <a:cs typeface="Times New Roman" panose="02020603050405020304" pitchFamily="18" charset="0"/>
              </a:rPr>
              <a:t>kültürel boşluk</a:t>
            </a:r>
            <a:r>
              <a:rPr lang="tr-TR" sz="2600" dirty="0">
                <a:latin typeface="Times New Roman" panose="02020603050405020304" pitchFamily="18" charset="0"/>
                <a:cs typeface="Times New Roman" panose="02020603050405020304" pitchFamily="18" charset="0"/>
              </a:rPr>
              <a:t>’ olarak tanımlamaktadır. Kavramın yaratıcısı olan </a:t>
            </a:r>
            <a:r>
              <a:rPr lang="tr-TR" sz="2600" dirty="0" err="1">
                <a:latin typeface="Times New Roman" panose="02020603050405020304" pitchFamily="18" charset="0"/>
                <a:cs typeface="Times New Roman" panose="02020603050405020304" pitchFamily="18" charset="0"/>
              </a:rPr>
              <a:t>Ogburn’a</a:t>
            </a:r>
            <a:r>
              <a:rPr lang="tr-TR" sz="2600" dirty="0">
                <a:latin typeface="Times New Roman" panose="02020603050405020304" pitchFamily="18" charset="0"/>
                <a:cs typeface="Times New Roman" panose="02020603050405020304" pitchFamily="18" charset="0"/>
              </a:rPr>
              <a:t> göre bu boşluk, kültürel sistem içerisindeki en az iki değişkenden birinin uyum sağlamada geri kalmasıyla ortaya çıkmaktadır.</a:t>
            </a:r>
          </a:p>
        </p:txBody>
      </p:sp>
    </p:spTree>
    <p:extLst>
      <p:ext uri="{BB962C8B-B14F-4D97-AF65-F5344CB8AC3E}">
        <p14:creationId xmlns:p14="http://schemas.microsoft.com/office/powerpoint/2010/main" val="5287882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5F96FB-F0CA-0644-B04F-6193D2B0FD62}"/>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William F. </a:t>
            </a:r>
            <a:r>
              <a:rPr lang="tr-TR" dirty="0" err="1">
                <a:latin typeface="Times New Roman" panose="02020603050405020304" pitchFamily="18" charset="0"/>
                <a:cs typeface="Times New Roman" panose="02020603050405020304" pitchFamily="18" charset="0"/>
              </a:rPr>
              <a:t>Ogburn</a:t>
            </a:r>
            <a:r>
              <a:rPr lang="tr-TR" dirty="0">
                <a:latin typeface="Times New Roman" panose="02020603050405020304" pitchFamily="18" charset="0"/>
                <a:cs typeface="Times New Roman" panose="02020603050405020304" pitchFamily="18" charset="0"/>
              </a:rPr>
              <a:t> ve Kültür Boşluğu</a:t>
            </a:r>
            <a:endParaRPr lang="tr-TR" dirty="0"/>
          </a:p>
        </p:txBody>
      </p:sp>
      <p:sp>
        <p:nvSpPr>
          <p:cNvPr id="3" name="İçerik Yer Tutucusu 2">
            <a:extLst>
              <a:ext uri="{FF2B5EF4-FFF2-40B4-BE49-F238E27FC236}">
                <a16:creationId xmlns:a16="http://schemas.microsoft.com/office/drawing/2014/main" id="{BBB9666F-B560-FC48-8F96-B3FAE4195C73}"/>
              </a:ext>
            </a:extLst>
          </p:cNvPr>
          <p:cNvSpPr>
            <a:spLocks noGrp="1"/>
          </p:cNvSpPr>
          <p:nvPr>
            <p:ph idx="1"/>
          </p:nvPr>
        </p:nvSpPr>
        <p:spPr/>
        <p:txBody>
          <a:bodyPr/>
          <a:lstStyle/>
          <a:p>
            <a:pPr fontAlgn="base"/>
            <a:r>
              <a:rPr lang="tr-TR" sz="2600" dirty="0">
                <a:latin typeface="Times New Roman" panose="02020603050405020304" pitchFamily="18" charset="0"/>
                <a:cs typeface="Times New Roman" panose="02020603050405020304" pitchFamily="18" charset="0"/>
              </a:rPr>
              <a:t>Toplumları </a:t>
            </a:r>
            <a:r>
              <a:rPr lang="tr-TR" sz="2600" b="1" dirty="0">
                <a:latin typeface="Times New Roman" panose="02020603050405020304" pitchFamily="18" charset="0"/>
                <a:cs typeface="Times New Roman" panose="02020603050405020304" pitchFamily="18" charset="0"/>
              </a:rPr>
              <a:t>durgun </a:t>
            </a:r>
            <a:r>
              <a:rPr lang="tr-TR" sz="2600" dirty="0">
                <a:latin typeface="Times New Roman" panose="02020603050405020304" pitchFamily="18" charset="0"/>
                <a:cs typeface="Times New Roman" panose="02020603050405020304" pitchFamily="18" charset="0"/>
              </a:rPr>
              <a:t>ve </a:t>
            </a:r>
            <a:r>
              <a:rPr lang="tr-TR" sz="2600" b="1" dirty="0">
                <a:latin typeface="Times New Roman" panose="02020603050405020304" pitchFamily="18" charset="0"/>
                <a:cs typeface="Times New Roman" panose="02020603050405020304" pitchFamily="18" charset="0"/>
              </a:rPr>
              <a:t>değişken </a:t>
            </a:r>
            <a:r>
              <a:rPr lang="tr-TR" sz="2600" dirty="0">
                <a:latin typeface="Times New Roman" panose="02020603050405020304" pitchFamily="18" charset="0"/>
                <a:cs typeface="Times New Roman" panose="02020603050405020304" pitchFamily="18" charset="0"/>
              </a:rPr>
              <a:t>olarak ayıran </a:t>
            </a:r>
            <a:r>
              <a:rPr lang="tr-TR" sz="2600" dirty="0" err="1">
                <a:latin typeface="Times New Roman" panose="02020603050405020304" pitchFamily="18" charset="0"/>
                <a:cs typeface="Times New Roman" panose="02020603050405020304" pitchFamily="18" charset="0"/>
              </a:rPr>
              <a:t>Ogburn</a:t>
            </a:r>
            <a:r>
              <a:rPr lang="tr-TR" sz="2600" dirty="0">
                <a:latin typeface="Times New Roman" panose="02020603050405020304" pitchFamily="18" charset="0"/>
                <a:cs typeface="Times New Roman" panose="02020603050405020304" pitchFamily="18" charset="0"/>
              </a:rPr>
              <a:t>, her iki toplum tipini niteliksel açıdan tasnif eder.</a:t>
            </a:r>
          </a:p>
          <a:p>
            <a:pPr fontAlgn="base"/>
            <a:r>
              <a:rPr lang="tr-TR" sz="2600" dirty="0">
                <a:latin typeface="Times New Roman" panose="02020603050405020304" pitchFamily="18" charset="0"/>
                <a:cs typeface="Times New Roman" panose="02020603050405020304" pitchFamily="18" charset="0"/>
              </a:rPr>
              <a:t>Durgun toplumlar; icat yapmayan, geleneğin ve büyüklerin egemen, ahlak ve hukuk kurallarının daha baskın, değişime kapalı, </a:t>
            </a:r>
            <a:r>
              <a:rPr lang="tr-TR" sz="2600" dirty="0" err="1">
                <a:latin typeface="Times New Roman" panose="02020603050405020304" pitchFamily="18" charset="0"/>
                <a:cs typeface="Times New Roman" panose="02020603050405020304" pitchFamily="18" charset="0"/>
              </a:rPr>
              <a:t>tabakalaşmanın</a:t>
            </a:r>
            <a:r>
              <a:rPr lang="tr-TR" sz="2600" dirty="0">
                <a:latin typeface="Times New Roman" panose="02020603050405020304" pitchFamily="18" charset="0"/>
                <a:cs typeface="Times New Roman" panose="02020603050405020304" pitchFamily="18" charset="0"/>
              </a:rPr>
              <a:t>, duygusallığın ve dinin daha güçlü olduğu toplumlardır. Bu tür toplumlarda değişme olmadığı için toplumsal bütünleşme had safhadadır. </a:t>
            </a:r>
            <a:r>
              <a:rPr lang="tr-TR" sz="2600" dirty="0" err="1">
                <a:latin typeface="Times New Roman" panose="02020603050405020304" pitchFamily="18" charset="0"/>
                <a:cs typeface="Times New Roman" panose="02020603050405020304" pitchFamily="18" charset="0"/>
              </a:rPr>
              <a:t>Ogburn’a</a:t>
            </a:r>
            <a:r>
              <a:rPr lang="tr-TR" sz="2600" dirty="0">
                <a:latin typeface="Times New Roman" panose="02020603050405020304" pitchFamily="18" charset="0"/>
                <a:cs typeface="Times New Roman" panose="02020603050405020304" pitchFamily="18" charset="0"/>
              </a:rPr>
              <a:t> göre zamanımızda durgun toplumlar kalmamıştır.</a:t>
            </a:r>
          </a:p>
          <a:p>
            <a:pPr fontAlgn="base"/>
            <a:r>
              <a:rPr lang="tr-TR" sz="2600" dirty="0">
                <a:latin typeface="Times New Roman" panose="02020603050405020304" pitchFamily="18" charset="0"/>
                <a:cs typeface="Times New Roman" panose="02020603050405020304" pitchFamily="18" charset="0"/>
              </a:rPr>
              <a:t>Toplumda icadın kabulü, insanların o icada göre davranış değişiklileri göstermesi ve işbu icadın sürmesi için toplumsal kurumların ve inançların bu yönde değişmesiyle mümkündür.</a:t>
            </a:r>
          </a:p>
          <a:p>
            <a:endParaRPr lang="tr-TR" dirty="0"/>
          </a:p>
        </p:txBody>
      </p:sp>
    </p:spTree>
    <p:extLst>
      <p:ext uri="{BB962C8B-B14F-4D97-AF65-F5344CB8AC3E}">
        <p14:creationId xmlns:p14="http://schemas.microsoft.com/office/powerpoint/2010/main" val="20693217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10750B-7549-9545-BD91-02555E1C47EB}"/>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Mübeccel Kıray ve Tampon Kurumlar</a:t>
            </a:r>
          </a:p>
        </p:txBody>
      </p:sp>
      <p:sp>
        <p:nvSpPr>
          <p:cNvPr id="3" name="İçerik Yer Tutucusu 2">
            <a:extLst>
              <a:ext uri="{FF2B5EF4-FFF2-40B4-BE49-F238E27FC236}">
                <a16:creationId xmlns:a16="http://schemas.microsoft.com/office/drawing/2014/main" id="{8CE3FEDF-F483-E741-B61E-33BC71DB1519}"/>
              </a:ext>
            </a:extLst>
          </p:cNvPr>
          <p:cNvSpPr>
            <a:spLocks noGrp="1"/>
          </p:cNvSpPr>
          <p:nvPr>
            <p:ph idx="1"/>
          </p:nvPr>
        </p:nvSpPr>
        <p:spPr/>
        <p:txBody>
          <a:bodyPr>
            <a:noAutofit/>
          </a:bodyPr>
          <a:lstStyle/>
          <a:p>
            <a:r>
              <a:rPr lang="tr-TR" sz="2600" dirty="0">
                <a:latin typeface="Times New Roman" panose="02020603050405020304" pitchFamily="18" charset="0"/>
                <a:cs typeface="Times New Roman" panose="02020603050405020304" pitchFamily="18" charset="0"/>
              </a:rPr>
              <a:t>Kıray, toplumların gelenekselden moderne, feodalden moderne doğru değiştiği anlayışını benimser. Değişmenin genel kanunlarına ulaşmak ister.</a:t>
            </a:r>
          </a:p>
          <a:p>
            <a:r>
              <a:rPr lang="tr-TR" sz="2600" dirty="0">
                <a:latin typeface="Times New Roman" panose="02020603050405020304" pitchFamily="18" charset="0"/>
                <a:cs typeface="Times New Roman" panose="02020603050405020304" pitchFamily="18" charset="0"/>
              </a:rPr>
              <a:t>Kıray’ın toplumsal değişme modeline göre toplumsal yapı insan ilişkilerinden meydana gelen bir bütündür ve bu her zaman aynı hızda değişmez.</a:t>
            </a:r>
          </a:p>
          <a:p>
            <a:r>
              <a:rPr lang="tr-TR" sz="2600" dirty="0">
                <a:latin typeface="Times New Roman" panose="02020603050405020304" pitchFamily="18" charset="0"/>
                <a:cs typeface="Times New Roman" panose="02020603050405020304" pitchFamily="18" charset="0"/>
              </a:rPr>
              <a:t>Kıray’a göre toplumsal yapı, ekolojik topluluk, nüfus, örgütlenme ve toplumsal değerler sistemi olmak üzere dört ögeden meydana gelir.</a:t>
            </a:r>
          </a:p>
          <a:p>
            <a:r>
              <a:rPr lang="tr-TR" sz="2600" dirty="0">
                <a:latin typeface="Times New Roman" panose="02020603050405020304" pitchFamily="18" charset="0"/>
                <a:cs typeface="Times New Roman" panose="02020603050405020304" pitchFamily="18" charset="0"/>
              </a:rPr>
              <a:t>Kıray’ın değişme ilkelerine göre, toplumsal değişme rastgele olmaz; bir değişen öge başka bir ögeyi etkiler, bütün unsurlar aynı anda ve hızda değişmediği için boşluklar olur ve bu boşluklar denge mekanizmaları ile dengelenir.</a:t>
            </a:r>
          </a:p>
        </p:txBody>
      </p:sp>
    </p:spTree>
    <p:extLst>
      <p:ext uri="{BB962C8B-B14F-4D97-AF65-F5344CB8AC3E}">
        <p14:creationId xmlns:p14="http://schemas.microsoft.com/office/powerpoint/2010/main" val="9943587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9098B7-E31C-C542-9301-128C724B92D8}"/>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Mübeccel Kıray ve Tampon Kurumlar</a:t>
            </a:r>
            <a:endParaRPr lang="tr-TR" dirty="0"/>
          </a:p>
        </p:txBody>
      </p:sp>
      <p:sp>
        <p:nvSpPr>
          <p:cNvPr id="3" name="İçerik Yer Tutucusu 2">
            <a:extLst>
              <a:ext uri="{FF2B5EF4-FFF2-40B4-BE49-F238E27FC236}">
                <a16:creationId xmlns:a16="http://schemas.microsoft.com/office/drawing/2014/main" id="{DCDCB638-3F90-F348-A5DB-A1020DD5904A}"/>
              </a:ext>
            </a:extLst>
          </p:cNvPr>
          <p:cNvSpPr>
            <a:spLocks noGrp="1"/>
          </p:cNvSpPr>
          <p:nvPr>
            <p:ph idx="1"/>
          </p:nvPr>
        </p:nvSpPr>
        <p:spPr/>
        <p:txBody>
          <a:bodyPr/>
          <a:lstStyle/>
          <a:p>
            <a:r>
              <a:rPr lang="tr-TR" dirty="0"/>
              <a:t>Kıray’a göre, </a:t>
            </a:r>
            <a:r>
              <a:rPr lang="tr-TR" b="1" dirty="0"/>
              <a:t>tampon kurum</a:t>
            </a:r>
            <a:r>
              <a:rPr lang="tr-TR" dirty="0"/>
              <a:t>, toplumsal değişmenin farklı kurumlar arasında asimetrik olması durumunda toplumsal bütünleşmeyi mümkün kılan mekanizma ve ilişkilerdir.</a:t>
            </a:r>
          </a:p>
          <a:p>
            <a:r>
              <a:rPr lang="tr-TR" dirty="0"/>
              <a:t>Toplumsal değişme çok hızlı ya da aşırı yavaş olursa tampon mekanizma ortaya çıkmaz. Tampon kurum için optimum olan orta hızdır.</a:t>
            </a:r>
          </a:p>
          <a:p>
            <a:r>
              <a:rPr lang="tr-TR" dirty="0"/>
              <a:t>Kıray’a göre tampon kurumlar eski ve yeni yapı arasında bir köprü görevi görmekte, işlevsel bütünlüğü sağlamaktadır.</a:t>
            </a:r>
          </a:p>
        </p:txBody>
      </p:sp>
    </p:spTree>
    <p:extLst>
      <p:ext uri="{BB962C8B-B14F-4D97-AF65-F5344CB8AC3E}">
        <p14:creationId xmlns:p14="http://schemas.microsoft.com/office/powerpoint/2010/main" val="40402954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9612D58-73AC-4E45-9EDC-289D47F65F31}"/>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Çatışma Modelleri</a:t>
            </a:r>
          </a:p>
        </p:txBody>
      </p:sp>
      <p:sp>
        <p:nvSpPr>
          <p:cNvPr id="3" name="İçerik Yer Tutucusu 2">
            <a:extLst>
              <a:ext uri="{FF2B5EF4-FFF2-40B4-BE49-F238E27FC236}">
                <a16:creationId xmlns:a16="http://schemas.microsoft.com/office/drawing/2014/main" id="{9EFE1260-5660-3C41-B2EC-67A88450892A}"/>
              </a:ext>
            </a:extLst>
          </p:cNvPr>
          <p:cNvSpPr>
            <a:spLocks noGrp="1"/>
          </p:cNvSpPr>
          <p:nvPr>
            <p:ph idx="1"/>
          </p:nvPr>
        </p:nvSpPr>
        <p:spPr/>
        <p:txBody>
          <a:bodyPr/>
          <a:lstStyle/>
          <a:p>
            <a:pPr>
              <a:buFont typeface="Wingdings" pitchFamily="2" charset="2"/>
              <a:buChar char="Ø"/>
            </a:pPr>
            <a:endParaRPr lang="tr-TR" dirty="0"/>
          </a:p>
          <a:p>
            <a:pPr>
              <a:buFont typeface="Wingdings" pitchFamily="2" charset="2"/>
              <a:buChar char="Ø"/>
            </a:pPr>
            <a:endParaRPr lang="tr-TR" dirty="0"/>
          </a:p>
          <a:p>
            <a:pPr>
              <a:buFont typeface="Wingdings" pitchFamily="2" charset="2"/>
              <a:buChar char="Ø"/>
            </a:pPr>
            <a:r>
              <a:rPr lang="tr-TR" dirty="0" err="1"/>
              <a:t>Vilfredo</a:t>
            </a:r>
            <a:r>
              <a:rPr lang="tr-TR" dirty="0"/>
              <a:t> </a:t>
            </a:r>
            <a:r>
              <a:rPr lang="tr-TR" dirty="0" err="1"/>
              <a:t>Pareto</a:t>
            </a:r>
            <a:r>
              <a:rPr lang="tr-TR" dirty="0"/>
              <a:t> ve Seçkinlerin Dolaşımı</a:t>
            </a:r>
          </a:p>
          <a:p>
            <a:pPr>
              <a:buFont typeface="Wingdings" pitchFamily="2" charset="2"/>
              <a:buChar char="Ø"/>
            </a:pPr>
            <a:r>
              <a:rPr lang="tr-TR" dirty="0" err="1"/>
              <a:t>Ralph</a:t>
            </a:r>
            <a:r>
              <a:rPr lang="tr-TR" dirty="0"/>
              <a:t> </a:t>
            </a:r>
            <a:r>
              <a:rPr lang="tr-TR" dirty="0" err="1"/>
              <a:t>Dahrendorf</a:t>
            </a:r>
            <a:r>
              <a:rPr lang="tr-TR" dirty="0"/>
              <a:t> ve Çatışma Grupları</a:t>
            </a:r>
          </a:p>
        </p:txBody>
      </p:sp>
    </p:spTree>
    <p:extLst>
      <p:ext uri="{BB962C8B-B14F-4D97-AF65-F5344CB8AC3E}">
        <p14:creationId xmlns:p14="http://schemas.microsoft.com/office/powerpoint/2010/main" val="9215850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637D81-E9D0-854A-81FB-0AC68EB3CD51}"/>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Vilfredo</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Pareto</a:t>
            </a:r>
            <a:r>
              <a:rPr lang="tr-TR" dirty="0">
                <a:latin typeface="Times New Roman" panose="02020603050405020304" pitchFamily="18" charset="0"/>
                <a:cs typeface="Times New Roman" panose="02020603050405020304" pitchFamily="18" charset="0"/>
              </a:rPr>
              <a:t> ve Seçkinlerin Dolaşımı</a:t>
            </a:r>
          </a:p>
        </p:txBody>
      </p:sp>
      <p:sp>
        <p:nvSpPr>
          <p:cNvPr id="3" name="İçerik Yer Tutucusu 2">
            <a:extLst>
              <a:ext uri="{FF2B5EF4-FFF2-40B4-BE49-F238E27FC236}">
                <a16:creationId xmlns:a16="http://schemas.microsoft.com/office/drawing/2014/main" id="{B00B286A-B385-634A-8D83-A1E260C984BF}"/>
              </a:ext>
            </a:extLst>
          </p:cNvPr>
          <p:cNvSpPr>
            <a:spLocks noGrp="1"/>
          </p:cNvSpPr>
          <p:nvPr>
            <p:ph idx="1"/>
          </p:nvPr>
        </p:nvSpPr>
        <p:spPr/>
        <p:txBody>
          <a:bodyPr>
            <a:normAutofit lnSpcReduction="10000"/>
          </a:bodyPr>
          <a:lstStyle/>
          <a:p>
            <a:pPr fontAlgn="base"/>
            <a:r>
              <a:rPr lang="tr-TR" sz="2700" dirty="0">
                <a:latin typeface="Times New Roman" panose="02020603050405020304" pitchFamily="18" charset="0"/>
                <a:cs typeface="Times New Roman" panose="02020603050405020304" pitchFamily="18" charset="0"/>
              </a:rPr>
              <a:t>Toplumu aşağı tabaka ve seçkinler olarak ikiye ayıran </a:t>
            </a:r>
            <a:r>
              <a:rPr lang="tr-TR" sz="2700" dirty="0" err="1">
                <a:latin typeface="Times New Roman" panose="02020603050405020304" pitchFamily="18" charset="0"/>
                <a:cs typeface="Times New Roman" panose="02020603050405020304" pitchFamily="18" charset="0"/>
              </a:rPr>
              <a:t>Pareto</a:t>
            </a:r>
            <a:r>
              <a:rPr lang="tr-TR" sz="2700" dirty="0">
                <a:latin typeface="Times New Roman" panose="02020603050405020304" pitchFamily="18" charset="0"/>
                <a:cs typeface="Times New Roman" panose="02020603050405020304" pitchFamily="18" charset="0"/>
              </a:rPr>
              <a:t>, seçkinleri de yönetici olan ve olmayan seçkinler olarak ikiye ayırır. </a:t>
            </a:r>
            <a:r>
              <a:rPr lang="tr-TR" sz="2700" dirty="0" err="1">
                <a:latin typeface="Times New Roman" panose="02020603050405020304" pitchFamily="18" charset="0"/>
                <a:cs typeface="Times New Roman" panose="02020603050405020304" pitchFamily="18" charset="0"/>
              </a:rPr>
              <a:t>Pareto’ya</a:t>
            </a:r>
            <a:r>
              <a:rPr lang="tr-TR" sz="2700" dirty="0">
                <a:latin typeface="Times New Roman" panose="02020603050405020304" pitchFamily="18" charset="0"/>
                <a:cs typeface="Times New Roman" panose="02020603050405020304" pitchFamily="18" charset="0"/>
              </a:rPr>
              <a:t> göre seçkinlerin sınıfları içerisinde dolaşım olabileceği gibi aşağı tabaka-seçkin tabaka arasında da olabilir.</a:t>
            </a:r>
          </a:p>
          <a:p>
            <a:pPr fontAlgn="base"/>
            <a:r>
              <a:rPr lang="tr-TR" sz="2700" dirty="0">
                <a:latin typeface="Times New Roman" panose="02020603050405020304" pitchFamily="18" charset="0"/>
                <a:cs typeface="Times New Roman" panose="02020603050405020304" pitchFamily="18" charset="0"/>
              </a:rPr>
              <a:t>Tabakanın niteliklerini taşımayan kişilerin yoğunluğu ve geçiş hareketlerinin hızı seçkinler tabakasının çökmesini sağlayabilir.  Alt tabakadan üst tabakaya geçenler eski alışkanlıklarını (tortular) da beraberinde getirebilirler ve bu bir anlamda yenilenmedir.</a:t>
            </a:r>
          </a:p>
          <a:p>
            <a:pPr fontAlgn="base"/>
            <a:r>
              <a:rPr lang="tr-TR" sz="2700" dirty="0">
                <a:latin typeface="Times New Roman" panose="02020603050405020304" pitchFamily="18" charset="0"/>
                <a:cs typeface="Times New Roman" panose="02020603050405020304" pitchFamily="18" charset="0"/>
              </a:rPr>
              <a:t>Toplumun üst ve alt tabakası arasında geçişler olmadığı zaman, alt tabakada yeni seçkin olmaya hazırlananlar devrim yaparak iktidara gelir ve yeni seçkinler grubunu oluşturur.</a:t>
            </a:r>
          </a:p>
          <a:p>
            <a:endParaRPr lang="tr-TR" dirty="0"/>
          </a:p>
        </p:txBody>
      </p:sp>
    </p:spTree>
    <p:extLst>
      <p:ext uri="{BB962C8B-B14F-4D97-AF65-F5344CB8AC3E}">
        <p14:creationId xmlns:p14="http://schemas.microsoft.com/office/powerpoint/2010/main" val="3133653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466167-8B27-A047-92BB-A20903F03952}"/>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Toplumsal Yapıyı Açıklayan Kuramlar</a:t>
            </a:r>
            <a:endParaRPr lang="tr-TR" dirty="0"/>
          </a:p>
        </p:txBody>
      </p:sp>
      <p:sp>
        <p:nvSpPr>
          <p:cNvPr id="3" name="İçerik Yer Tutucusu 2">
            <a:extLst>
              <a:ext uri="{FF2B5EF4-FFF2-40B4-BE49-F238E27FC236}">
                <a16:creationId xmlns:a16="http://schemas.microsoft.com/office/drawing/2014/main" id="{5FEBE459-09D7-B642-9A89-EC96D47FCFCC}"/>
              </a:ext>
            </a:extLst>
          </p:cNvPr>
          <p:cNvSpPr>
            <a:spLocks noGrp="1"/>
          </p:cNvSpPr>
          <p:nvPr>
            <p:ph idx="1"/>
          </p:nvPr>
        </p:nvSpPr>
        <p:spPr/>
        <p:txBody>
          <a:bodyPr/>
          <a:lstStyle/>
          <a:p>
            <a:pPr>
              <a:buFont typeface="Wingdings" pitchFamily="2" charset="2"/>
              <a:buChar char="Ø"/>
            </a:pPr>
            <a:r>
              <a:rPr lang="tr-TR" dirty="0">
                <a:latin typeface="Times New Roman" panose="02020603050405020304" pitchFamily="18" charset="0"/>
                <a:cs typeface="Times New Roman" panose="02020603050405020304" pitchFamily="18" charset="0"/>
              </a:rPr>
              <a:t>Boyutlarına göre kuramlar 3 farklı şekilde gruplandırılabilir.</a:t>
            </a:r>
          </a:p>
          <a:p>
            <a:pPr>
              <a:buFont typeface="Wingdings" pitchFamily="2" charset="2"/>
              <a:buChar char="Ø"/>
            </a:pPr>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Küçük Boy Kuramlar</a:t>
            </a:r>
          </a:p>
          <a:p>
            <a:r>
              <a:rPr lang="tr-TR" dirty="0">
                <a:latin typeface="Times New Roman" panose="02020603050405020304" pitchFamily="18" charset="0"/>
                <a:cs typeface="Times New Roman" panose="02020603050405020304" pitchFamily="18" charset="0"/>
              </a:rPr>
              <a:t>Orta Boy Kuramlar</a:t>
            </a:r>
          </a:p>
          <a:p>
            <a:r>
              <a:rPr lang="tr-TR" dirty="0">
                <a:latin typeface="Times New Roman" panose="02020603050405020304" pitchFamily="18" charset="0"/>
                <a:cs typeface="Times New Roman" panose="02020603050405020304" pitchFamily="18" charset="0"/>
              </a:rPr>
              <a:t>Büyük Boy Kuramlar</a:t>
            </a:r>
          </a:p>
        </p:txBody>
      </p:sp>
    </p:spTree>
    <p:extLst>
      <p:ext uri="{BB962C8B-B14F-4D97-AF65-F5344CB8AC3E}">
        <p14:creationId xmlns:p14="http://schemas.microsoft.com/office/powerpoint/2010/main" val="4132160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C60A7B-06CF-0546-8900-61EC87298410}"/>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Ralph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Dahrendorf</a:t>
            </a:r>
            <a:r>
              <a:rPr lang="tr-TR" dirty="0">
                <a:latin typeface="Times New Roman" panose="02020603050405020304" pitchFamily="18" charset="0"/>
                <a:cs typeface="Times New Roman" panose="02020603050405020304" pitchFamily="18" charset="0"/>
              </a:rPr>
              <a:t> ve Çatışma Grupları</a:t>
            </a:r>
          </a:p>
        </p:txBody>
      </p:sp>
      <p:sp>
        <p:nvSpPr>
          <p:cNvPr id="3" name="İçerik Yer Tutucusu 2">
            <a:extLst>
              <a:ext uri="{FF2B5EF4-FFF2-40B4-BE49-F238E27FC236}">
                <a16:creationId xmlns:a16="http://schemas.microsoft.com/office/drawing/2014/main" id="{3B93F2BE-A508-574B-BCCC-0863CC504F87}"/>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Toplumsal düzen ve değişmenin temelini konsensüsten ziyade çatışmanın oluşturduğu fikri birçok farklı sosyolojik yaklaşımın, özellikle </a:t>
            </a:r>
            <a:r>
              <a:rPr lang="tr-TR" dirty="0" err="1">
                <a:latin typeface="Times New Roman" panose="02020603050405020304" pitchFamily="18" charset="0"/>
                <a:cs typeface="Times New Roman" panose="02020603050405020304" pitchFamily="18" charset="0"/>
              </a:rPr>
              <a:t>Marx</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Weber’in</a:t>
            </a:r>
            <a:r>
              <a:rPr lang="tr-TR" dirty="0">
                <a:latin typeface="Times New Roman" panose="02020603050405020304" pitchFamily="18" charset="0"/>
                <a:cs typeface="Times New Roman" panose="02020603050405020304" pitchFamily="18" charset="0"/>
              </a:rPr>
              <a:t> teorilerinin anahtar bir özelliğidir. </a:t>
            </a:r>
          </a:p>
          <a:p>
            <a:r>
              <a:rPr lang="tr-TR" dirty="0" err="1">
                <a:latin typeface="Times New Roman" panose="02020603050405020304" pitchFamily="18" charset="0"/>
                <a:cs typeface="Times New Roman" panose="02020603050405020304" pitchFamily="18" charset="0"/>
              </a:rPr>
              <a:t>Ralf</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Dahrendorf</a:t>
            </a:r>
            <a:r>
              <a:rPr lang="tr-TR" dirty="0">
                <a:latin typeface="Times New Roman" panose="02020603050405020304" pitchFamily="18" charset="0"/>
                <a:cs typeface="Times New Roman" panose="02020603050405020304" pitchFamily="18" charset="0"/>
              </a:rPr>
              <a:t> çatışma teorisini daha ileri götürür. </a:t>
            </a:r>
            <a:r>
              <a:rPr lang="tr-TR" dirty="0" err="1">
                <a:latin typeface="Times New Roman" panose="02020603050405020304" pitchFamily="18" charset="0"/>
                <a:cs typeface="Times New Roman" panose="02020603050405020304" pitchFamily="18" charset="0"/>
              </a:rPr>
              <a:t>Marx</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Weber</a:t>
            </a:r>
            <a:r>
              <a:rPr lang="tr-TR" dirty="0">
                <a:latin typeface="Times New Roman" panose="02020603050405020304" pitchFamily="18" charset="0"/>
                <a:cs typeface="Times New Roman" panose="02020603050405020304" pitchFamily="18" charset="0"/>
              </a:rPr>
              <a:t> gibi, o da sınıf çatışmasını sanayi toplumlarında sosyal değişmenin temel dinamiği olarak tanımlar. </a:t>
            </a:r>
          </a:p>
          <a:p>
            <a:r>
              <a:rPr lang="tr-TR" dirty="0" err="1">
                <a:latin typeface="Times New Roman" panose="02020603050405020304" pitchFamily="18" charset="0"/>
                <a:cs typeface="Times New Roman" panose="02020603050405020304" pitchFamily="18" charset="0"/>
              </a:rPr>
              <a:t>Marx’tan</a:t>
            </a:r>
            <a:r>
              <a:rPr lang="tr-TR" dirty="0">
                <a:latin typeface="Times New Roman" panose="02020603050405020304" pitchFamily="18" charset="0"/>
                <a:cs typeface="Times New Roman" panose="02020603050405020304" pitchFamily="18" charset="0"/>
              </a:rPr>
              <a:t> farklı olarak, analizini üretim araç­larının mülkiyetine sahip olma ve olmama üzerine değil, güce ve özelde otorite konumlarına katılma ve bu konumlardan dışlanma üzerine kurar. </a:t>
            </a:r>
          </a:p>
        </p:txBody>
      </p:sp>
    </p:spTree>
    <p:extLst>
      <p:ext uri="{BB962C8B-B14F-4D97-AF65-F5344CB8AC3E}">
        <p14:creationId xmlns:p14="http://schemas.microsoft.com/office/powerpoint/2010/main" val="3539708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AC88D5-8B04-3848-8F09-DBC81A312CA2}"/>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Ralph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Dahrendorf</a:t>
            </a:r>
            <a:r>
              <a:rPr lang="tr-TR" dirty="0">
                <a:latin typeface="Times New Roman" panose="02020603050405020304" pitchFamily="18" charset="0"/>
                <a:cs typeface="Times New Roman" panose="02020603050405020304" pitchFamily="18" charset="0"/>
              </a:rPr>
              <a:t> ve Çatışma Grupları</a:t>
            </a:r>
            <a:endParaRPr lang="tr-TR" dirty="0"/>
          </a:p>
        </p:txBody>
      </p:sp>
      <p:sp>
        <p:nvSpPr>
          <p:cNvPr id="3" name="İçerik Yer Tutucusu 2">
            <a:extLst>
              <a:ext uri="{FF2B5EF4-FFF2-40B4-BE49-F238E27FC236}">
                <a16:creationId xmlns:a16="http://schemas.microsoft.com/office/drawing/2014/main" id="{3CC62858-E379-7D4D-AC1A-3FB4C9D01EEF}"/>
              </a:ext>
            </a:extLst>
          </p:cNvPr>
          <p:cNvSpPr>
            <a:spLocks noGrp="1"/>
          </p:cNvSpPr>
          <p:nvPr>
            <p:ph idx="1"/>
          </p:nvPr>
        </p:nvSpPr>
        <p:spPr/>
        <p:txBody>
          <a:bodyPr>
            <a:normAutofit lnSpcReduction="10000"/>
          </a:bodyPr>
          <a:lstStyle/>
          <a:p>
            <a:r>
              <a:rPr lang="tr-TR" dirty="0">
                <a:latin typeface="Times New Roman" panose="02020603050405020304" pitchFamily="18" charset="0"/>
                <a:cs typeface="Times New Roman" panose="02020603050405020304" pitchFamily="18" charset="0"/>
              </a:rPr>
              <a:t>Bir organizasyonda gücü elinde tutan, kararlar alan, ücret ve is­tihdamı belirleyen ve kaynakların dağılımını yapan insanlar vardır. Bu güç kişisel olmayıp, onu elinde tutan kişinin konumuna bağlıdır. Bu görevliler bir otoriteye -</a:t>
            </a:r>
            <a:r>
              <a:rPr lang="tr-TR" dirty="0" err="1">
                <a:latin typeface="Times New Roman" panose="02020603050405020304" pitchFamily="18" charset="0"/>
                <a:cs typeface="Times New Roman" panose="02020603050405020304" pitchFamily="18" charset="0"/>
              </a:rPr>
              <a:t>Weber’in</a:t>
            </a:r>
            <a:r>
              <a:rPr lang="tr-TR" dirty="0">
                <a:latin typeface="Times New Roman" panose="02020603050405020304" pitchFamily="18" charset="0"/>
                <a:cs typeface="Times New Roman" panose="02020603050405020304" pitchFamily="18" charset="0"/>
              </a:rPr>
              <a:t> deyimiyle ‘meşru güce’- sahipler­dir.</a:t>
            </a:r>
          </a:p>
          <a:p>
            <a:r>
              <a:rPr lang="tr-TR" dirty="0">
                <a:latin typeface="Times New Roman" panose="02020603050405020304" pitchFamily="18" charset="0"/>
                <a:cs typeface="Times New Roman" panose="02020603050405020304" pitchFamily="18" charset="0"/>
              </a:rPr>
              <a:t>Güç sahipleri kendi konum, otorite ve kontrollerini sürdürme peşindeyken, güç veya otoriteye sahip olmayanlar onu elde etmeye veya en azından, güç kullanımına katılmadıkları durumlarda direnç göstermeye çalışırlar.</a:t>
            </a:r>
          </a:p>
          <a:p>
            <a:r>
              <a:rPr lang="tr-TR" dirty="0" err="1">
                <a:latin typeface="Times New Roman" panose="02020603050405020304" pitchFamily="18" charset="0"/>
                <a:cs typeface="Times New Roman" panose="02020603050405020304" pitchFamily="18" charset="0"/>
              </a:rPr>
              <a:t>Dahrendorf</a:t>
            </a:r>
            <a:r>
              <a:rPr lang="tr-TR" dirty="0">
                <a:latin typeface="Times New Roman" panose="02020603050405020304" pitchFamily="18" charset="0"/>
                <a:cs typeface="Times New Roman" panose="02020603050405020304" pitchFamily="18" charset="0"/>
              </a:rPr>
              <a:t> için, otorite bireylerde değil meşru güç konumlarında bulunur; otorite konumları bu konumların sahiplerine güç sağlar ve tâbi olanlardan onlara itaat etmeleri beklenir. </a:t>
            </a:r>
          </a:p>
        </p:txBody>
      </p:sp>
    </p:spTree>
    <p:extLst>
      <p:ext uri="{BB962C8B-B14F-4D97-AF65-F5344CB8AC3E}">
        <p14:creationId xmlns:p14="http://schemas.microsoft.com/office/powerpoint/2010/main" val="42917462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07E762-DF10-2340-BB3A-F7929C1F84B4}"/>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Ralph</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Dahrendorf</a:t>
            </a:r>
            <a:r>
              <a:rPr lang="tr-TR" dirty="0">
                <a:latin typeface="Times New Roman" panose="02020603050405020304" pitchFamily="18" charset="0"/>
                <a:cs typeface="Times New Roman" panose="02020603050405020304" pitchFamily="18" charset="0"/>
              </a:rPr>
              <a:t> ve Çatışma Grupları</a:t>
            </a:r>
            <a:endParaRPr lang="tr-TR" dirty="0"/>
          </a:p>
        </p:txBody>
      </p:sp>
      <p:sp>
        <p:nvSpPr>
          <p:cNvPr id="3" name="İçerik Yer Tutucusu 2">
            <a:extLst>
              <a:ext uri="{FF2B5EF4-FFF2-40B4-BE49-F238E27FC236}">
                <a16:creationId xmlns:a16="http://schemas.microsoft.com/office/drawing/2014/main" id="{FCE728AF-ADC0-6B46-8057-5876EB8BE221}"/>
              </a:ext>
            </a:extLst>
          </p:cNvPr>
          <p:cNvSpPr>
            <a:spLocks noGrp="1"/>
          </p:cNvSpPr>
          <p:nvPr>
            <p:ph idx="1"/>
          </p:nvPr>
        </p:nvSpPr>
        <p:spPr/>
        <p:txBody>
          <a:bodyPr>
            <a:normAutofit fontScale="85000" lnSpcReduction="20000"/>
          </a:bodyPr>
          <a:lstStyle/>
          <a:p>
            <a:r>
              <a:rPr lang="tr-TR" dirty="0">
                <a:latin typeface="Times New Roman" panose="02020603050405020304" pitchFamily="18" charset="0"/>
                <a:cs typeface="Times New Roman" panose="02020603050405020304" pitchFamily="18" charset="0"/>
              </a:rPr>
              <a:t>Otorite dağılımın yarattığı egemen ve tâbi konumlar düşüncesi </a:t>
            </a:r>
            <a:r>
              <a:rPr lang="tr-TR" dirty="0" err="1">
                <a:latin typeface="Times New Roman" panose="02020603050405020304" pitchFamily="18" charset="0"/>
                <a:cs typeface="Times New Roman" panose="02020603050405020304" pitchFamily="18" charset="0"/>
              </a:rPr>
              <a:t>Dahrendorfu</a:t>
            </a:r>
            <a:r>
              <a:rPr lang="tr-TR" dirty="0">
                <a:latin typeface="Times New Roman" panose="02020603050405020304" pitchFamily="18" charset="0"/>
                <a:cs typeface="Times New Roman" panose="02020603050405020304" pitchFamily="18" charset="0"/>
              </a:rPr>
              <a:t> çıkar grupları ve çıkar ilişkileri kavramlarını geliştirmeye yöneltmiştir. Her ilişki veya organizasyonda otorite konumundakiler statükolarını sürdürmeye, tâbi konumdakiler de değiştirmeye çalışır­lar. Onların ilişkilerinin temelini sürekli bir çıkar çatışması oluşturur ve bazı durumlarda bu ilişkileri zayıflatır.</a:t>
            </a:r>
          </a:p>
          <a:p>
            <a:r>
              <a:rPr lang="tr-TR" dirty="0" err="1">
                <a:latin typeface="Times New Roman" panose="02020603050405020304" pitchFamily="18" charset="0"/>
                <a:cs typeface="Times New Roman" panose="02020603050405020304" pitchFamily="18" charset="0"/>
              </a:rPr>
              <a:t>Dahrendorf</a:t>
            </a:r>
            <a:r>
              <a:rPr lang="tr-TR" dirty="0">
                <a:latin typeface="Times New Roman" panose="02020603050405020304" pitchFamily="18" charset="0"/>
                <a:cs typeface="Times New Roman" panose="02020603050405020304" pitchFamily="18" charset="0"/>
              </a:rPr>
              <a:t> üç grup tipi ayı­rır: yarı-gruplar, çıkar grupları ve çatışma grupları. Bu grup tiplerini ayrıca gevşek ilişkiler, ortak çıkarlar, toplumsal düzene fiilen meydan okuyan gruplar biçiminde yeniden sınıflandırır. </a:t>
            </a:r>
          </a:p>
          <a:p>
            <a:r>
              <a:rPr lang="tr-TR" dirty="0" err="1">
                <a:latin typeface="Times New Roman" panose="02020603050405020304" pitchFamily="18" charset="0"/>
                <a:cs typeface="Times New Roman" panose="02020603050405020304" pitchFamily="18" charset="0"/>
              </a:rPr>
              <a:t>Dahrendorf</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Marx’ın</a:t>
            </a:r>
            <a:r>
              <a:rPr lang="tr-TR" dirty="0">
                <a:latin typeface="Times New Roman" panose="02020603050405020304" pitchFamily="18" charset="0"/>
                <a:cs typeface="Times New Roman" panose="02020603050405020304" pitchFamily="18" charset="0"/>
              </a:rPr>
              <a:t> aksine, ‘lümpen </a:t>
            </a:r>
            <a:r>
              <a:rPr lang="tr-TR" dirty="0" err="1">
                <a:latin typeface="Times New Roman" panose="02020603050405020304" pitchFamily="18" charset="0"/>
                <a:cs typeface="Times New Roman" panose="02020603050405020304" pitchFamily="18" charset="0"/>
              </a:rPr>
              <a:t>proletarya’nın</a:t>
            </a:r>
            <a:r>
              <a:rPr lang="tr-TR" dirty="0">
                <a:latin typeface="Times New Roman" panose="02020603050405020304" pitchFamily="18" charset="0"/>
                <a:cs typeface="Times New Roman" panose="02020603050405020304" pitchFamily="18" charset="0"/>
              </a:rPr>
              <a:t> nihayetinde ve kaçınılmaz olarak bir çatışma grubuna veya devrimci bir sınıfa dönüşeceğine inanmaz. Koşulların elverişli olması gerekir.</a:t>
            </a:r>
          </a:p>
          <a:p>
            <a:r>
              <a:rPr lang="tr-TR" dirty="0" err="1">
                <a:latin typeface="Times New Roman" panose="02020603050405020304" pitchFamily="18" charset="0"/>
                <a:cs typeface="Times New Roman" panose="02020603050405020304" pitchFamily="18" charset="0"/>
              </a:rPr>
              <a:t>Dahrendorf</a:t>
            </a:r>
            <a:r>
              <a:rPr lang="tr-TR" dirty="0">
                <a:latin typeface="Times New Roman" panose="02020603050405020304" pitchFamily="18" charset="0"/>
                <a:cs typeface="Times New Roman" panose="02020603050405020304" pitchFamily="18" charset="0"/>
              </a:rPr>
              <a:t> için, sürekli çatışma sadece normal ve kaçı­nılmaz olmakla, sadece kademeli olarak ve ara sıra gerçekleşen radi­kal toplumsal değişmelerin kaynağı olmakla kalmayıp, toplumsal düzen ve bütünleşmenin de temelidir kaos ve düzen arasında sonu gelmeyen bir gerilim vardır. </a:t>
            </a:r>
          </a:p>
        </p:txBody>
      </p:sp>
    </p:spTree>
    <p:extLst>
      <p:ext uri="{BB962C8B-B14F-4D97-AF65-F5344CB8AC3E}">
        <p14:creationId xmlns:p14="http://schemas.microsoft.com/office/powerpoint/2010/main" val="32373629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466167-8B27-A047-92BB-A20903F03952}"/>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Toplumsal Yapıyı Açıklayan Kuramlar</a:t>
            </a:r>
            <a:endParaRPr lang="tr-TR" dirty="0"/>
          </a:p>
        </p:txBody>
      </p:sp>
      <p:sp>
        <p:nvSpPr>
          <p:cNvPr id="3" name="İçerik Yer Tutucusu 2">
            <a:extLst>
              <a:ext uri="{FF2B5EF4-FFF2-40B4-BE49-F238E27FC236}">
                <a16:creationId xmlns:a16="http://schemas.microsoft.com/office/drawing/2014/main" id="{5FEBE459-09D7-B642-9A89-EC96D47FCFCC}"/>
              </a:ext>
            </a:extLst>
          </p:cNvPr>
          <p:cNvSpPr>
            <a:spLocks noGrp="1"/>
          </p:cNvSpPr>
          <p:nvPr>
            <p:ph idx="1"/>
          </p:nvPr>
        </p:nvSpPr>
        <p:spPr/>
        <p:txBody>
          <a:bodyPr/>
          <a:lstStyle/>
          <a:p>
            <a:pPr>
              <a:buFont typeface="Wingdings" pitchFamily="2" charset="2"/>
              <a:buChar char="Ø"/>
            </a:pPr>
            <a:r>
              <a:rPr lang="tr-TR" dirty="0">
                <a:latin typeface="Times New Roman" panose="02020603050405020304" pitchFamily="18" charset="0"/>
                <a:cs typeface="Times New Roman" panose="02020603050405020304" pitchFamily="18" charset="0"/>
              </a:rPr>
              <a:t>Boyutlarına göre kuramlar 3 farklı şekilde gruplandırılabilir.</a:t>
            </a:r>
          </a:p>
          <a:p>
            <a:pPr>
              <a:buFont typeface="Wingdings" pitchFamily="2" charset="2"/>
              <a:buChar char="Ø"/>
            </a:pPr>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Küçük Boy Kuramlar</a:t>
            </a:r>
          </a:p>
          <a:p>
            <a:r>
              <a:rPr lang="tr-TR" dirty="0">
                <a:latin typeface="Times New Roman" panose="02020603050405020304" pitchFamily="18" charset="0"/>
                <a:cs typeface="Times New Roman" panose="02020603050405020304" pitchFamily="18" charset="0"/>
              </a:rPr>
              <a:t>Orta Boy Kuramlar</a:t>
            </a:r>
          </a:p>
          <a:p>
            <a:r>
              <a:rPr lang="tr-TR" dirty="0">
                <a:solidFill>
                  <a:srgbClr val="FF0000"/>
                </a:solidFill>
                <a:latin typeface="Times New Roman" panose="02020603050405020304" pitchFamily="18" charset="0"/>
                <a:cs typeface="Times New Roman" panose="02020603050405020304" pitchFamily="18" charset="0"/>
              </a:rPr>
              <a:t>Büyük Boy Kuramlar</a:t>
            </a:r>
          </a:p>
        </p:txBody>
      </p:sp>
    </p:spTree>
    <p:extLst>
      <p:ext uri="{BB962C8B-B14F-4D97-AF65-F5344CB8AC3E}">
        <p14:creationId xmlns:p14="http://schemas.microsoft.com/office/powerpoint/2010/main" val="10227553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370595-9EDC-5742-81F5-11F54F7FF858}"/>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Büyük Boy Kuramlar</a:t>
            </a:r>
          </a:p>
        </p:txBody>
      </p:sp>
      <p:sp>
        <p:nvSpPr>
          <p:cNvPr id="3" name="İçerik Yer Tutucusu 2">
            <a:extLst>
              <a:ext uri="{FF2B5EF4-FFF2-40B4-BE49-F238E27FC236}">
                <a16:creationId xmlns:a16="http://schemas.microsoft.com/office/drawing/2014/main" id="{5950436E-B431-5442-998E-59C54DCE48ED}"/>
              </a:ext>
            </a:extLst>
          </p:cNvPr>
          <p:cNvSpPr>
            <a:spLocks noGrp="1"/>
          </p:cNvSpPr>
          <p:nvPr>
            <p:ph idx="1"/>
          </p:nvPr>
        </p:nvSpPr>
        <p:spPr/>
        <p:txBody>
          <a:bodyPr/>
          <a:lstStyle/>
          <a:p>
            <a:pPr>
              <a:buFont typeface="Wingdings" pitchFamily="2" charset="2"/>
              <a:buChar char="Ø"/>
            </a:pPr>
            <a:r>
              <a:rPr lang="tr-TR" dirty="0" err="1"/>
              <a:t>Organizmacı</a:t>
            </a:r>
            <a:r>
              <a:rPr lang="tr-TR" dirty="0"/>
              <a:t> Modeller</a:t>
            </a:r>
          </a:p>
          <a:p>
            <a:pPr>
              <a:buFont typeface="Wingdings" pitchFamily="2" charset="2"/>
              <a:buChar char="Ø"/>
            </a:pPr>
            <a:r>
              <a:rPr lang="tr-TR" dirty="0"/>
              <a:t>Evrimci Modeller</a:t>
            </a:r>
          </a:p>
          <a:p>
            <a:pPr>
              <a:buFont typeface="Wingdings" pitchFamily="2" charset="2"/>
              <a:buChar char="Ø"/>
            </a:pPr>
            <a:r>
              <a:rPr lang="tr-TR" dirty="0"/>
              <a:t>Diyalektik Modeller</a:t>
            </a:r>
          </a:p>
        </p:txBody>
      </p:sp>
    </p:spTree>
    <p:extLst>
      <p:ext uri="{BB962C8B-B14F-4D97-AF65-F5344CB8AC3E}">
        <p14:creationId xmlns:p14="http://schemas.microsoft.com/office/powerpoint/2010/main" val="24309064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3EB462-ED63-AA48-ABDD-1B951B6D3FB9}"/>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Organizmacı</a:t>
            </a:r>
            <a:r>
              <a:rPr lang="tr-TR" dirty="0">
                <a:latin typeface="Times New Roman" panose="02020603050405020304" pitchFamily="18" charset="0"/>
                <a:cs typeface="Times New Roman" panose="02020603050405020304" pitchFamily="18" charset="0"/>
              </a:rPr>
              <a:t> Modeller</a:t>
            </a:r>
          </a:p>
        </p:txBody>
      </p:sp>
      <p:sp>
        <p:nvSpPr>
          <p:cNvPr id="3" name="İçerik Yer Tutucusu 2">
            <a:extLst>
              <a:ext uri="{FF2B5EF4-FFF2-40B4-BE49-F238E27FC236}">
                <a16:creationId xmlns:a16="http://schemas.microsoft.com/office/drawing/2014/main" id="{88B7D528-9D01-404B-B02E-F9609BE53032}"/>
              </a:ext>
            </a:extLst>
          </p:cNvPr>
          <p:cNvSpPr>
            <a:spLocks noGrp="1"/>
          </p:cNvSpPr>
          <p:nvPr>
            <p:ph idx="1"/>
          </p:nvPr>
        </p:nvSpPr>
        <p:spPr/>
        <p:txBody>
          <a:bodyPr/>
          <a:lstStyle/>
          <a:p>
            <a:pPr>
              <a:buFont typeface="Wingdings" pitchFamily="2" charset="2"/>
              <a:buChar char="Ø"/>
            </a:pPr>
            <a:r>
              <a:rPr lang="tr-TR" dirty="0" err="1">
                <a:latin typeface="Times New Roman" panose="02020603050405020304" pitchFamily="18" charset="0"/>
                <a:cs typeface="Times New Roman" panose="02020603050405020304" pitchFamily="18" charset="0"/>
              </a:rPr>
              <a:t>İbn</a:t>
            </a:r>
            <a:r>
              <a:rPr lang="tr-TR" dirty="0">
                <a:latin typeface="Times New Roman" panose="02020603050405020304" pitchFamily="18" charset="0"/>
                <a:cs typeface="Times New Roman" panose="02020603050405020304" pitchFamily="18" charset="0"/>
              </a:rPr>
              <a:t> Haldun ve </a:t>
            </a:r>
            <a:r>
              <a:rPr lang="tr-TR" dirty="0" err="1">
                <a:latin typeface="Times New Roman" panose="02020603050405020304" pitchFamily="18" charset="0"/>
                <a:cs typeface="Times New Roman" panose="02020603050405020304" pitchFamily="18" charset="0"/>
              </a:rPr>
              <a:t>Asabiyyet</a:t>
            </a:r>
            <a:endParaRPr lang="tr-TR" dirty="0">
              <a:latin typeface="Times New Roman" panose="02020603050405020304" pitchFamily="18" charset="0"/>
              <a:cs typeface="Times New Roman" panose="02020603050405020304" pitchFamily="18" charset="0"/>
            </a:endParaRPr>
          </a:p>
          <a:p>
            <a:pPr>
              <a:buFont typeface="Wingdings" pitchFamily="2" charset="2"/>
              <a:buChar char="Ø"/>
            </a:pPr>
            <a:r>
              <a:rPr lang="tr-TR" dirty="0" err="1">
                <a:latin typeface="Times New Roman" panose="02020603050405020304" pitchFamily="18" charset="0"/>
                <a:cs typeface="Times New Roman" panose="02020603050405020304" pitchFamily="18" charset="0"/>
              </a:rPr>
              <a:t>Nicoolai</a:t>
            </a:r>
            <a:r>
              <a:rPr lang="tr-TR" dirty="0">
                <a:latin typeface="Times New Roman" panose="02020603050405020304" pitchFamily="18" charset="0"/>
                <a:cs typeface="Times New Roman" panose="02020603050405020304" pitchFamily="18" charset="0"/>
              </a:rPr>
              <a:t> J. </a:t>
            </a:r>
            <a:r>
              <a:rPr lang="tr-TR" dirty="0" err="1">
                <a:latin typeface="Times New Roman" panose="02020603050405020304" pitchFamily="18" charset="0"/>
                <a:cs typeface="Times New Roman" panose="02020603050405020304" pitchFamily="18" charset="0"/>
              </a:rPr>
              <a:t>Danilevsky</a:t>
            </a:r>
            <a:r>
              <a:rPr lang="tr-TR" dirty="0">
                <a:latin typeface="Times New Roman" panose="02020603050405020304" pitchFamily="18" charset="0"/>
                <a:cs typeface="Times New Roman" panose="02020603050405020304" pitchFamily="18" charset="0"/>
              </a:rPr>
              <a:t> ve Tarihsel Kültürel Varlıklar</a:t>
            </a:r>
          </a:p>
          <a:p>
            <a:pPr>
              <a:buFont typeface="Wingdings" pitchFamily="2" charset="2"/>
              <a:buChar char="Ø"/>
            </a:pPr>
            <a:r>
              <a:rPr lang="tr-TR" dirty="0" err="1">
                <a:latin typeface="Times New Roman" panose="02020603050405020304" pitchFamily="18" charset="0"/>
                <a:cs typeface="Times New Roman" panose="02020603050405020304" pitchFamily="18" charset="0"/>
              </a:rPr>
              <a:t>Oswald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Spengler</a:t>
            </a:r>
            <a:r>
              <a:rPr lang="tr-TR" dirty="0">
                <a:latin typeface="Times New Roman" panose="02020603050405020304" pitchFamily="18" charset="0"/>
                <a:cs typeface="Times New Roman" panose="02020603050405020304" pitchFamily="18" charset="0"/>
              </a:rPr>
              <a:t> ve Kültür Organizmaları</a:t>
            </a:r>
          </a:p>
          <a:p>
            <a:pPr>
              <a:buFont typeface="Wingdings" pitchFamily="2" charset="2"/>
              <a:buChar char="Ø"/>
            </a:pPr>
            <a:r>
              <a:rPr lang="tr-TR" dirty="0" err="1">
                <a:latin typeface="Times New Roman" panose="02020603050405020304" pitchFamily="18" charset="0"/>
                <a:cs typeface="Times New Roman" panose="02020603050405020304" pitchFamily="18" charset="0"/>
              </a:rPr>
              <a:t>Alfred</a:t>
            </a:r>
            <a:r>
              <a:rPr lang="tr-TR" dirty="0">
                <a:latin typeface="Times New Roman" panose="02020603050405020304" pitchFamily="18" charset="0"/>
                <a:cs typeface="Times New Roman" panose="02020603050405020304" pitchFamily="18" charset="0"/>
              </a:rPr>
              <a:t> J. </a:t>
            </a:r>
            <a:r>
              <a:rPr lang="tr-TR" dirty="0" err="1">
                <a:latin typeface="Times New Roman" panose="02020603050405020304" pitchFamily="18" charset="0"/>
                <a:cs typeface="Times New Roman" panose="02020603050405020304" pitchFamily="18" charset="0"/>
              </a:rPr>
              <a:t>Toynbee</a:t>
            </a:r>
            <a:r>
              <a:rPr lang="tr-TR" dirty="0">
                <a:latin typeface="Times New Roman" panose="02020603050405020304" pitchFamily="18" charset="0"/>
                <a:cs typeface="Times New Roman" panose="02020603050405020304" pitchFamily="18" charset="0"/>
              </a:rPr>
              <a:t> ve Meydan Okuma – Karşı Koyma</a:t>
            </a:r>
          </a:p>
          <a:p>
            <a:pPr marL="0" indent="0">
              <a:buNone/>
            </a:pPr>
            <a:endParaRPr lang="tr-TR" dirty="0"/>
          </a:p>
          <a:p>
            <a:pPr>
              <a:buFont typeface="Wingdings" pitchFamily="2" charset="2"/>
              <a:buChar char="Ø"/>
            </a:pPr>
            <a:endParaRPr lang="tr-TR" dirty="0"/>
          </a:p>
        </p:txBody>
      </p:sp>
    </p:spTree>
    <p:extLst>
      <p:ext uri="{BB962C8B-B14F-4D97-AF65-F5344CB8AC3E}">
        <p14:creationId xmlns:p14="http://schemas.microsoft.com/office/powerpoint/2010/main" val="25946080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F2C876-6859-FB46-8734-D5EA6212CFAD}"/>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İbn</a:t>
            </a:r>
            <a:r>
              <a:rPr lang="tr-TR" dirty="0">
                <a:latin typeface="Times New Roman" panose="02020603050405020304" pitchFamily="18" charset="0"/>
                <a:cs typeface="Times New Roman" panose="02020603050405020304" pitchFamily="18" charset="0"/>
              </a:rPr>
              <a:t> Haldun ve </a:t>
            </a:r>
            <a:r>
              <a:rPr lang="tr-TR" dirty="0" err="1">
                <a:latin typeface="Times New Roman" panose="02020603050405020304" pitchFamily="18" charset="0"/>
                <a:cs typeface="Times New Roman" panose="02020603050405020304" pitchFamily="18" charset="0"/>
              </a:rPr>
              <a:t>Asabiyyet</a:t>
            </a:r>
            <a:endParaRPr lang="tr-TR"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B0D04008-3240-ED42-BF77-A3BC5C82D51B}"/>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Zeki </a:t>
            </a:r>
            <a:r>
              <a:rPr lang="tr-TR" dirty="0" err="1">
                <a:latin typeface="Times New Roman" panose="02020603050405020304" pitchFamily="18" charset="0"/>
                <a:cs typeface="Times New Roman" panose="02020603050405020304" pitchFamily="18" charset="0"/>
              </a:rPr>
              <a:t>Velidi</a:t>
            </a:r>
            <a:r>
              <a:rPr lang="tr-TR" dirty="0">
                <a:latin typeface="Times New Roman" panose="02020603050405020304" pitchFamily="18" charset="0"/>
                <a:cs typeface="Times New Roman" panose="02020603050405020304" pitchFamily="18" charset="0"/>
              </a:rPr>
              <a:t> Togan’ın tanımı ile “Devleti kuran ve idare eden iradeyi kudreti (…) devleti kuran milletlerin enerji kaynağı (…) İçtimaî tesanüt (…) Kavmî dayanışma (…) İdeolojik ve dinî tesanüt (…) Kavmî ve milli birlik hissi (…) Sahibine heyecan veren ve </a:t>
            </a:r>
            <a:r>
              <a:rPr lang="tr-TR" dirty="0" err="1">
                <a:latin typeface="Times New Roman" panose="02020603050405020304" pitchFamily="18" charset="0"/>
                <a:cs typeface="Times New Roman" panose="02020603050405020304" pitchFamily="18" charset="0"/>
              </a:rPr>
              <a:t>müsbet</a:t>
            </a:r>
            <a:r>
              <a:rPr lang="tr-TR" dirty="0">
                <a:latin typeface="Times New Roman" panose="02020603050405020304" pitchFamily="18" charset="0"/>
                <a:cs typeface="Times New Roman" panose="02020603050405020304" pitchFamily="18" charset="0"/>
              </a:rPr>
              <a:t> ideolojilerle beslenen kitlelerin dinamik kudret olarak tanımlanmaktadır.</a:t>
            </a:r>
          </a:p>
          <a:p>
            <a:pPr>
              <a:buFont typeface="Wingdings" pitchFamily="2" charset="2"/>
              <a:buChar char="Ø"/>
            </a:pPr>
            <a:r>
              <a:rPr lang="tr-TR" dirty="0">
                <a:latin typeface="Times New Roman" panose="02020603050405020304" pitchFamily="18" charset="0"/>
                <a:cs typeface="Times New Roman" panose="02020603050405020304" pitchFamily="18" charset="0"/>
              </a:rPr>
              <a:t>Toplumsal Dayanışma Duygusu</a:t>
            </a:r>
          </a:p>
          <a:p>
            <a:pPr>
              <a:buFont typeface="Wingdings" pitchFamily="2" charset="2"/>
              <a:buChar char="Ø"/>
            </a:pPr>
            <a:r>
              <a:rPr lang="tr-TR" dirty="0">
                <a:latin typeface="Times New Roman" panose="02020603050405020304" pitchFamily="18" charset="0"/>
                <a:cs typeface="Times New Roman" panose="02020603050405020304" pitchFamily="18" charset="0"/>
              </a:rPr>
              <a:t>Grup Duygusu - Bilinci</a:t>
            </a:r>
          </a:p>
        </p:txBody>
      </p:sp>
    </p:spTree>
    <p:extLst>
      <p:ext uri="{BB962C8B-B14F-4D97-AF65-F5344CB8AC3E}">
        <p14:creationId xmlns:p14="http://schemas.microsoft.com/office/powerpoint/2010/main" val="22105701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188BDC-D141-D442-BF09-57A6698F9548}"/>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İbn</a:t>
            </a:r>
            <a:r>
              <a:rPr lang="tr-TR" dirty="0">
                <a:latin typeface="Times New Roman" panose="02020603050405020304" pitchFamily="18" charset="0"/>
                <a:cs typeface="Times New Roman" panose="02020603050405020304" pitchFamily="18" charset="0"/>
              </a:rPr>
              <a:t> Haldun ve </a:t>
            </a:r>
            <a:r>
              <a:rPr lang="tr-TR" dirty="0" err="1">
                <a:latin typeface="Times New Roman" panose="02020603050405020304" pitchFamily="18" charset="0"/>
                <a:cs typeface="Times New Roman" panose="02020603050405020304" pitchFamily="18" charset="0"/>
              </a:rPr>
              <a:t>Asabiyyet</a:t>
            </a:r>
            <a:endParaRPr lang="tr-TR" dirty="0"/>
          </a:p>
        </p:txBody>
      </p:sp>
      <p:sp>
        <p:nvSpPr>
          <p:cNvPr id="3" name="İçerik Yer Tutucusu 2">
            <a:extLst>
              <a:ext uri="{FF2B5EF4-FFF2-40B4-BE49-F238E27FC236}">
                <a16:creationId xmlns:a16="http://schemas.microsoft.com/office/drawing/2014/main" id="{3A1DF273-006D-CD41-A519-F9A262D9E440}"/>
              </a:ext>
            </a:extLst>
          </p:cNvPr>
          <p:cNvSpPr>
            <a:spLocks noGrp="1"/>
          </p:cNvSpPr>
          <p:nvPr>
            <p:ph idx="1"/>
          </p:nvPr>
        </p:nvSpPr>
        <p:spPr/>
        <p:txBody>
          <a:bodyPr/>
          <a:lstStyle/>
          <a:p>
            <a:pPr marL="0" indent="0" algn="ctr">
              <a:buNone/>
            </a:pPr>
            <a:r>
              <a:rPr lang="tr-TR" b="1" u="sng" dirty="0">
                <a:latin typeface="Times New Roman" panose="02020603050405020304" pitchFamily="18" charset="0"/>
                <a:cs typeface="Times New Roman" panose="02020603050405020304" pitchFamily="18" charset="0"/>
              </a:rPr>
              <a:t>Nesep (Soy) Asabiyeti</a:t>
            </a:r>
          </a:p>
          <a:p>
            <a:r>
              <a:rPr lang="tr-TR" dirty="0">
                <a:latin typeface="Times New Roman" panose="02020603050405020304" pitchFamily="18" charset="0"/>
                <a:cs typeface="Times New Roman" panose="02020603050405020304" pitchFamily="18" charset="0"/>
              </a:rPr>
              <a:t>Akrabalık ilişkilerinden, kan bağından meydana gelen dayanışma duygusu ve aidiyet hissidir. </a:t>
            </a:r>
          </a:p>
          <a:p>
            <a:r>
              <a:rPr lang="tr-TR" i="1" dirty="0">
                <a:latin typeface="Times New Roman" panose="02020603050405020304" pitchFamily="18" charset="0"/>
                <a:cs typeface="Times New Roman" panose="02020603050405020304" pitchFamily="18" charset="0"/>
              </a:rPr>
              <a:t>Bedevi </a:t>
            </a:r>
            <a:r>
              <a:rPr lang="tr-TR" dirty="0">
                <a:latin typeface="Times New Roman" panose="02020603050405020304" pitchFamily="18" charset="0"/>
                <a:cs typeface="Times New Roman" panose="02020603050405020304" pitchFamily="18" charset="0"/>
              </a:rPr>
              <a:t>toplumlarda görülür. Buna göre bedevilerin asabiyet duygusu yahut aidiyet hissi daha güçlüdür.</a:t>
            </a:r>
          </a:p>
          <a:p>
            <a:r>
              <a:rPr lang="tr-TR" dirty="0">
                <a:latin typeface="Times New Roman" panose="02020603050405020304" pitchFamily="18" charset="0"/>
                <a:cs typeface="Times New Roman" panose="02020603050405020304" pitchFamily="18" charset="0"/>
              </a:rPr>
              <a:t>Bu gruptaki insanlar birbirlerinin yardımına koşar ve zararlarını gidermede birlikte hareket ederler.</a:t>
            </a:r>
          </a:p>
          <a:p>
            <a:r>
              <a:rPr lang="tr-TR" dirty="0">
                <a:latin typeface="Times New Roman" panose="02020603050405020304" pitchFamily="18" charset="0"/>
                <a:cs typeface="Times New Roman" panose="02020603050405020304" pitchFamily="18" charset="0"/>
              </a:rPr>
              <a:t>Yapı veya kabile büyüdükçe nesepten sebep asabiyetine geçilir.</a:t>
            </a:r>
          </a:p>
        </p:txBody>
      </p:sp>
    </p:spTree>
    <p:extLst>
      <p:ext uri="{BB962C8B-B14F-4D97-AF65-F5344CB8AC3E}">
        <p14:creationId xmlns:p14="http://schemas.microsoft.com/office/powerpoint/2010/main" val="1177002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4EF32C8-C5F0-1B4C-A3B8-674600B26C2D}"/>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İbn</a:t>
            </a:r>
            <a:r>
              <a:rPr lang="tr-TR" dirty="0">
                <a:latin typeface="Times New Roman" panose="02020603050405020304" pitchFamily="18" charset="0"/>
                <a:cs typeface="Times New Roman" panose="02020603050405020304" pitchFamily="18" charset="0"/>
              </a:rPr>
              <a:t> Haldun ve </a:t>
            </a:r>
            <a:r>
              <a:rPr lang="tr-TR" dirty="0" err="1">
                <a:latin typeface="Times New Roman" panose="02020603050405020304" pitchFamily="18" charset="0"/>
                <a:cs typeface="Times New Roman" panose="02020603050405020304" pitchFamily="18" charset="0"/>
              </a:rPr>
              <a:t>Asabiyyet</a:t>
            </a:r>
            <a:endParaRPr lang="tr-TR" dirty="0"/>
          </a:p>
        </p:txBody>
      </p:sp>
      <p:sp>
        <p:nvSpPr>
          <p:cNvPr id="3" name="İçerik Yer Tutucusu 2">
            <a:extLst>
              <a:ext uri="{FF2B5EF4-FFF2-40B4-BE49-F238E27FC236}">
                <a16:creationId xmlns:a16="http://schemas.microsoft.com/office/drawing/2014/main" id="{0B2588C0-FAF2-A145-9E34-2DB7479271A1}"/>
              </a:ext>
            </a:extLst>
          </p:cNvPr>
          <p:cNvSpPr>
            <a:spLocks noGrp="1"/>
          </p:cNvSpPr>
          <p:nvPr>
            <p:ph idx="1"/>
          </p:nvPr>
        </p:nvSpPr>
        <p:spPr/>
        <p:txBody>
          <a:bodyPr/>
          <a:lstStyle/>
          <a:p>
            <a:pPr marL="0" indent="0" algn="ctr">
              <a:buNone/>
            </a:pPr>
            <a:r>
              <a:rPr lang="tr-TR" b="1" u="sng" dirty="0">
                <a:latin typeface="Times New Roman" panose="02020603050405020304" pitchFamily="18" charset="0"/>
                <a:cs typeface="Times New Roman" panose="02020603050405020304" pitchFamily="18" charset="0"/>
              </a:rPr>
              <a:t>Sebep Asabiyeti</a:t>
            </a:r>
          </a:p>
          <a:p>
            <a:r>
              <a:rPr lang="tr-TR" dirty="0">
                <a:latin typeface="Times New Roman" panose="02020603050405020304" pitchFamily="18" charset="0"/>
                <a:cs typeface="Times New Roman" panose="02020603050405020304" pitchFamily="18" charset="0"/>
              </a:rPr>
              <a:t>Sebep asabiyeti, bir akrabalık bağı gerektirmeden ortak unsurların varlığıyla meydana gelen bir tür </a:t>
            </a:r>
            <a:r>
              <a:rPr lang="tr-TR" i="1" dirty="0">
                <a:latin typeface="Times New Roman" panose="02020603050405020304" pitchFamily="18" charset="0"/>
                <a:cs typeface="Times New Roman" panose="02020603050405020304" pitchFamily="18" charset="0"/>
              </a:rPr>
              <a:t>ortak şuur</a:t>
            </a:r>
            <a:r>
              <a:rPr lang="tr-TR" dirty="0">
                <a:latin typeface="Times New Roman" panose="02020603050405020304" pitchFamily="18" charset="0"/>
                <a:cs typeface="Times New Roman" panose="02020603050405020304" pitchFamily="18" charset="0"/>
              </a:rPr>
              <a:t>dur. </a:t>
            </a:r>
          </a:p>
          <a:p>
            <a:r>
              <a:rPr lang="tr-TR" dirty="0">
                <a:latin typeface="Times New Roman" panose="02020603050405020304" pitchFamily="18" charset="0"/>
                <a:cs typeface="Times New Roman" panose="02020603050405020304" pitchFamily="18" charset="0"/>
              </a:rPr>
              <a:t>Bu asabiyet </a:t>
            </a:r>
            <a:r>
              <a:rPr lang="tr-TR" i="1" dirty="0">
                <a:latin typeface="Times New Roman" panose="02020603050405020304" pitchFamily="18" charset="0"/>
                <a:cs typeface="Times New Roman" panose="02020603050405020304" pitchFamily="18" charset="0"/>
              </a:rPr>
              <a:t>bedevi</a:t>
            </a:r>
            <a:r>
              <a:rPr lang="tr-TR" dirty="0">
                <a:latin typeface="Times New Roman" panose="02020603050405020304" pitchFamily="18" charset="0"/>
                <a:cs typeface="Times New Roman" panose="02020603050405020304" pitchFamily="18" charset="0"/>
              </a:rPr>
              <a:t> toplumlarda bulunmazken, </a:t>
            </a:r>
            <a:r>
              <a:rPr lang="tr-TR" i="1" dirty="0" err="1">
                <a:latin typeface="Times New Roman" panose="02020603050405020304" pitchFamily="18" charset="0"/>
                <a:cs typeface="Times New Roman" panose="02020603050405020304" pitchFamily="18" charset="0"/>
              </a:rPr>
              <a:t>hadari</a:t>
            </a:r>
            <a:r>
              <a:rPr lang="tr-TR" dirty="0">
                <a:latin typeface="Times New Roman" panose="02020603050405020304" pitchFamily="18" charset="0"/>
                <a:cs typeface="Times New Roman" panose="02020603050405020304" pitchFamily="18" charset="0"/>
              </a:rPr>
              <a:t> toplumların temel niteliklerinden biridir. </a:t>
            </a:r>
          </a:p>
          <a:p>
            <a:r>
              <a:rPr lang="tr-TR" dirty="0">
                <a:latin typeface="Times New Roman" panose="02020603050405020304" pitchFamily="18" charset="0"/>
                <a:cs typeface="Times New Roman" panose="02020603050405020304" pitchFamily="18" charset="0"/>
              </a:rPr>
              <a:t>Göçebe toplum yapısından yerleşik hayata geçişte nesep, önemsizleşerek yerini ideolojiye bırakır. </a:t>
            </a:r>
          </a:p>
          <a:p>
            <a:r>
              <a:rPr lang="tr-TR" dirty="0">
                <a:latin typeface="Times New Roman" panose="02020603050405020304" pitchFamily="18" charset="0"/>
                <a:cs typeface="Times New Roman" panose="02020603050405020304" pitchFamily="18" charset="0"/>
              </a:rPr>
              <a:t>Yerleşik hayatta bunun karşılığı olarak zikredebileceğimiz temel kavram dindir. Toplumsal düzen bu şekilde sağlanır.</a:t>
            </a:r>
            <a:endParaRPr lang="tr-TR"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74082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682A23-CA0E-6D4B-B3D1-AF11066F9892}"/>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İbn</a:t>
            </a:r>
            <a:r>
              <a:rPr lang="tr-TR" dirty="0">
                <a:latin typeface="Times New Roman" panose="02020603050405020304" pitchFamily="18" charset="0"/>
                <a:cs typeface="Times New Roman" panose="02020603050405020304" pitchFamily="18" charset="0"/>
              </a:rPr>
              <a:t> Haldun ve </a:t>
            </a:r>
            <a:r>
              <a:rPr lang="tr-TR" dirty="0" err="1">
                <a:latin typeface="Times New Roman" panose="02020603050405020304" pitchFamily="18" charset="0"/>
                <a:cs typeface="Times New Roman" panose="02020603050405020304" pitchFamily="18" charset="0"/>
              </a:rPr>
              <a:t>Asabiyyet</a:t>
            </a:r>
            <a:endParaRPr lang="tr-TR" dirty="0"/>
          </a:p>
        </p:txBody>
      </p:sp>
      <p:sp>
        <p:nvSpPr>
          <p:cNvPr id="3" name="İçerik Yer Tutucusu 2">
            <a:extLst>
              <a:ext uri="{FF2B5EF4-FFF2-40B4-BE49-F238E27FC236}">
                <a16:creationId xmlns:a16="http://schemas.microsoft.com/office/drawing/2014/main" id="{8B736E9D-E5DE-F644-AD00-651A909A1433}"/>
              </a:ext>
            </a:extLst>
          </p:cNvPr>
          <p:cNvSpPr>
            <a:spLocks noGrp="1"/>
          </p:cNvSpPr>
          <p:nvPr>
            <p:ph idx="1"/>
          </p:nvPr>
        </p:nvSpPr>
        <p:spPr/>
        <p:txBody>
          <a:bodyPr>
            <a:normAutofit fontScale="92500"/>
          </a:bodyPr>
          <a:lstStyle/>
          <a:p>
            <a:r>
              <a:rPr lang="tr-TR" dirty="0">
                <a:latin typeface="Times New Roman" panose="02020603050405020304" pitchFamily="18" charset="0"/>
                <a:cs typeface="Times New Roman" panose="02020603050405020304" pitchFamily="18" charset="0"/>
              </a:rPr>
              <a:t>“… devlet, ancak asabiyetin kuvvet ve kudretiyle kurulabilir.”, “… devlet kurmak için gereken kuvvet ve üstünlük ancak asabiyet ile mümkündür.»</a:t>
            </a:r>
          </a:p>
          <a:p>
            <a:r>
              <a:rPr lang="tr-TR" dirty="0">
                <a:latin typeface="Times New Roman" panose="02020603050405020304" pitchFamily="18" charset="0"/>
                <a:cs typeface="Times New Roman" panose="02020603050405020304" pitchFamily="18" charset="0"/>
              </a:rPr>
              <a:t>Asabiyetini kuramayan bir toplum en ufak bir zorlama karşısında dağılmaya, yok olmaya mahkumdur. </a:t>
            </a:r>
          </a:p>
          <a:p>
            <a:r>
              <a:rPr lang="tr-TR" dirty="0">
                <a:latin typeface="Times New Roman" panose="02020603050405020304" pitchFamily="18" charset="0"/>
                <a:cs typeface="Times New Roman" panose="02020603050405020304" pitchFamily="18" charset="0"/>
              </a:rPr>
              <a:t>Devleti oluşturan ana etken olan asabiyet, devletin devamlılığı için de aynı derecede öneme sahiptir. Devleti kuran maddi ve manevi güç, </a:t>
            </a:r>
            <a:r>
              <a:rPr lang="tr-TR" dirty="0" err="1">
                <a:latin typeface="Times New Roman" panose="02020603050405020304" pitchFamily="18" charset="0"/>
                <a:cs typeface="Times New Roman" panose="02020603050405020304" pitchFamily="18" charset="0"/>
              </a:rPr>
              <a:t>İbn</a:t>
            </a:r>
            <a:r>
              <a:rPr lang="tr-TR" dirty="0">
                <a:latin typeface="Times New Roman" panose="02020603050405020304" pitchFamily="18" charset="0"/>
                <a:cs typeface="Times New Roman" panose="02020603050405020304" pitchFamily="18" charset="0"/>
              </a:rPr>
              <a:t> Haldun’a göre, asabiyetin bizzat kendisidir.</a:t>
            </a:r>
          </a:p>
          <a:p>
            <a:pPr>
              <a:buFont typeface="Wingdings" pitchFamily="2" charset="2"/>
              <a:buChar char="Ø"/>
            </a:pPr>
            <a:r>
              <a:rPr lang="tr-TR" b="1" dirty="0">
                <a:latin typeface="Times New Roman" panose="02020603050405020304" pitchFamily="18" charset="0"/>
                <a:cs typeface="Times New Roman" panose="02020603050405020304" pitchFamily="18" charset="0"/>
              </a:rPr>
              <a:t>Devletin Kurulması</a:t>
            </a:r>
          </a:p>
          <a:p>
            <a:pPr>
              <a:buFont typeface="Wingdings" pitchFamily="2" charset="2"/>
              <a:buChar char="Ø"/>
            </a:pPr>
            <a:r>
              <a:rPr lang="tr-TR" b="1" dirty="0">
                <a:latin typeface="Times New Roman" panose="02020603050405020304" pitchFamily="18" charset="0"/>
                <a:cs typeface="Times New Roman" panose="02020603050405020304" pitchFamily="18" charset="0"/>
              </a:rPr>
              <a:t>Ülke Savunması</a:t>
            </a:r>
          </a:p>
          <a:p>
            <a:pPr>
              <a:buFont typeface="Wingdings" pitchFamily="2" charset="2"/>
              <a:buChar char="Ø"/>
            </a:pPr>
            <a:r>
              <a:rPr lang="tr-TR" b="1" dirty="0">
                <a:latin typeface="Times New Roman" panose="02020603050405020304" pitchFamily="18" charset="0"/>
                <a:cs typeface="Times New Roman" panose="02020603050405020304" pitchFamily="18" charset="0"/>
              </a:rPr>
              <a:t>Başka Kavimlere Karşı Üstünlük</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455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EC21DF-3A00-6D4E-9EDC-A7AB681B1630}"/>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Küçük Boy Kuramlar</a:t>
            </a:r>
          </a:p>
        </p:txBody>
      </p:sp>
      <p:sp>
        <p:nvSpPr>
          <p:cNvPr id="3" name="İçerik Yer Tutucusu 2">
            <a:extLst>
              <a:ext uri="{FF2B5EF4-FFF2-40B4-BE49-F238E27FC236}">
                <a16:creationId xmlns:a16="http://schemas.microsoft.com/office/drawing/2014/main" id="{BD7C67EB-C3AA-1146-944F-B1D646029DFF}"/>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2’ye ayrılırlar;</a:t>
            </a:r>
          </a:p>
          <a:p>
            <a:endParaRPr lang="tr-TR" dirty="0">
              <a:latin typeface="Times New Roman" panose="02020603050405020304" pitchFamily="18" charset="0"/>
              <a:cs typeface="Times New Roman" panose="02020603050405020304" pitchFamily="18" charset="0"/>
            </a:endParaRPr>
          </a:p>
          <a:p>
            <a:pPr>
              <a:buFont typeface="Wingdings" pitchFamily="2" charset="2"/>
              <a:buChar char="Ø"/>
            </a:pPr>
            <a:r>
              <a:rPr lang="tr-TR" dirty="0">
                <a:latin typeface="Times New Roman" panose="02020603050405020304" pitchFamily="18" charset="0"/>
                <a:cs typeface="Times New Roman" panose="02020603050405020304" pitchFamily="18" charset="0"/>
              </a:rPr>
              <a:t>Grupsal Modeller</a:t>
            </a:r>
          </a:p>
          <a:p>
            <a:pPr>
              <a:buFont typeface="Courier New" panose="02070309020205020404" pitchFamily="49" charset="0"/>
              <a:buChar char="o"/>
            </a:pPr>
            <a:r>
              <a:rPr lang="tr-TR" dirty="0">
                <a:latin typeface="Times New Roman" panose="02020603050405020304" pitchFamily="18" charset="0"/>
                <a:cs typeface="Times New Roman" panose="02020603050405020304" pitchFamily="18" charset="0"/>
              </a:rPr>
              <a:t>J. L. </a:t>
            </a:r>
            <a:r>
              <a:rPr lang="tr-TR" dirty="0" err="1">
                <a:latin typeface="Times New Roman" panose="02020603050405020304" pitchFamily="18" charset="0"/>
                <a:cs typeface="Times New Roman" panose="02020603050405020304" pitchFamily="18" charset="0"/>
              </a:rPr>
              <a:t>Moreno</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Sosyometri</a:t>
            </a:r>
            <a:endParaRPr lang="tr-TR" dirty="0">
              <a:latin typeface="Times New Roman" panose="02020603050405020304" pitchFamily="18" charset="0"/>
              <a:cs typeface="Times New Roman" panose="02020603050405020304" pitchFamily="18" charset="0"/>
            </a:endParaRPr>
          </a:p>
          <a:p>
            <a:pPr marL="0" indent="0">
              <a:buNone/>
            </a:pPr>
            <a:endParaRPr lang="tr-TR" dirty="0">
              <a:latin typeface="Times New Roman" panose="02020603050405020304" pitchFamily="18" charset="0"/>
              <a:cs typeface="Times New Roman" panose="02020603050405020304" pitchFamily="18" charset="0"/>
            </a:endParaRPr>
          </a:p>
          <a:p>
            <a:pPr>
              <a:buFont typeface="Wingdings" pitchFamily="2" charset="2"/>
              <a:buChar char="Ø"/>
            </a:pPr>
            <a:r>
              <a:rPr lang="tr-TR" dirty="0">
                <a:latin typeface="Times New Roman" panose="02020603050405020304" pitchFamily="18" charset="0"/>
                <a:cs typeface="Times New Roman" panose="02020603050405020304" pitchFamily="18" charset="0"/>
              </a:rPr>
              <a:t>Bireysel Modeller</a:t>
            </a:r>
          </a:p>
          <a:p>
            <a:pPr>
              <a:buFont typeface="Courier New" panose="02070309020205020404" pitchFamily="49" charset="0"/>
              <a:buChar char="o"/>
            </a:pPr>
            <a:r>
              <a:rPr lang="tr-TR" dirty="0">
                <a:latin typeface="Times New Roman" panose="02020603050405020304" pitchFamily="18" charset="0"/>
                <a:cs typeface="Times New Roman" panose="02020603050405020304" pitchFamily="18" charset="0"/>
              </a:rPr>
              <a:t>Richard T. </a:t>
            </a:r>
            <a:r>
              <a:rPr lang="tr-TR" dirty="0" err="1">
                <a:latin typeface="Times New Roman" panose="02020603050405020304" pitchFamily="18" charset="0"/>
                <a:cs typeface="Times New Roman" panose="02020603050405020304" pitchFamily="18" charset="0"/>
              </a:rPr>
              <a:t>LaPiere</a:t>
            </a:r>
            <a:r>
              <a:rPr lang="tr-TR" dirty="0">
                <a:latin typeface="Times New Roman" panose="02020603050405020304" pitchFamily="18" charset="0"/>
                <a:cs typeface="Times New Roman" panose="02020603050405020304" pitchFamily="18" charset="0"/>
              </a:rPr>
              <a:t> ve Asosyal Değişme</a:t>
            </a:r>
          </a:p>
          <a:p>
            <a:pPr>
              <a:buFont typeface="Courier New" panose="02070309020205020404" pitchFamily="49" charset="0"/>
              <a:buChar char="o"/>
            </a:pPr>
            <a:r>
              <a:rPr lang="tr-TR" dirty="0" err="1">
                <a:latin typeface="Times New Roman" panose="02020603050405020304" pitchFamily="18" charset="0"/>
                <a:cs typeface="Times New Roman" panose="02020603050405020304" pitchFamily="18" charset="0"/>
              </a:rPr>
              <a:t>Everett</a:t>
            </a:r>
            <a:r>
              <a:rPr lang="tr-TR" dirty="0">
                <a:latin typeface="Times New Roman" panose="02020603050405020304" pitchFamily="18" charset="0"/>
                <a:cs typeface="Times New Roman" panose="02020603050405020304" pitchFamily="18" charset="0"/>
              </a:rPr>
              <a:t> E. </a:t>
            </a:r>
            <a:r>
              <a:rPr lang="tr-TR" dirty="0" err="1">
                <a:latin typeface="Times New Roman" panose="02020603050405020304" pitchFamily="18" charset="0"/>
                <a:cs typeface="Times New Roman" panose="02020603050405020304" pitchFamily="18" charset="0"/>
              </a:rPr>
              <a:t>Hagen</a:t>
            </a:r>
            <a:r>
              <a:rPr lang="tr-TR" dirty="0">
                <a:latin typeface="Times New Roman" panose="02020603050405020304" pitchFamily="18" charset="0"/>
                <a:cs typeface="Times New Roman" panose="02020603050405020304" pitchFamily="18" charset="0"/>
              </a:rPr>
              <a:t> ve Yaratıcı Kişilik</a:t>
            </a:r>
          </a:p>
        </p:txBody>
      </p:sp>
    </p:spTree>
    <p:extLst>
      <p:ext uri="{BB962C8B-B14F-4D97-AF65-F5344CB8AC3E}">
        <p14:creationId xmlns:p14="http://schemas.microsoft.com/office/powerpoint/2010/main" val="23309851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FDFAF99-AFF9-434E-A616-6C4F942031B4}"/>
              </a:ext>
            </a:extLst>
          </p:cNvPr>
          <p:cNvSpPr>
            <a:spLocks noGrp="1"/>
          </p:cNvSpPr>
          <p:nvPr>
            <p:ph type="title"/>
          </p:nvPr>
        </p:nvSpPr>
        <p:spPr/>
        <p:txBody>
          <a:bodyPr>
            <a:normAutofit/>
          </a:bodyPr>
          <a:lstStyle/>
          <a:p>
            <a:pPr algn="ctr"/>
            <a:r>
              <a:rPr lang="tr-TR" sz="3600" dirty="0" err="1">
                <a:latin typeface="Times New Roman" panose="02020603050405020304" pitchFamily="18" charset="0"/>
                <a:cs typeface="Times New Roman" panose="02020603050405020304" pitchFamily="18" charset="0"/>
              </a:rPr>
              <a:t>Nicoolai</a:t>
            </a:r>
            <a:r>
              <a:rPr lang="tr-TR" sz="3600" dirty="0">
                <a:latin typeface="Times New Roman" panose="02020603050405020304" pitchFamily="18" charset="0"/>
                <a:cs typeface="Times New Roman" panose="02020603050405020304" pitchFamily="18" charset="0"/>
              </a:rPr>
              <a:t> J. </a:t>
            </a:r>
            <a:r>
              <a:rPr lang="tr-TR" sz="3600" dirty="0" err="1">
                <a:latin typeface="Times New Roman" panose="02020603050405020304" pitchFamily="18" charset="0"/>
                <a:cs typeface="Times New Roman" panose="02020603050405020304" pitchFamily="18" charset="0"/>
              </a:rPr>
              <a:t>Danilevsky</a:t>
            </a:r>
            <a:r>
              <a:rPr lang="tr-TR" sz="3600" dirty="0">
                <a:latin typeface="Times New Roman" panose="02020603050405020304" pitchFamily="18" charset="0"/>
                <a:cs typeface="Times New Roman" panose="02020603050405020304" pitchFamily="18" charset="0"/>
              </a:rPr>
              <a:t> ve Tarihsel Kültürel Varlıklar</a:t>
            </a:r>
          </a:p>
        </p:txBody>
      </p:sp>
      <p:sp>
        <p:nvSpPr>
          <p:cNvPr id="3" name="İçerik Yer Tutucusu 2">
            <a:extLst>
              <a:ext uri="{FF2B5EF4-FFF2-40B4-BE49-F238E27FC236}">
                <a16:creationId xmlns:a16="http://schemas.microsoft.com/office/drawing/2014/main" id="{90697D19-E1BC-A14C-B57C-DD77D48BB45B}"/>
              </a:ext>
            </a:extLst>
          </p:cNvPr>
          <p:cNvSpPr>
            <a:spLocks noGrp="1"/>
          </p:cNvSpPr>
          <p:nvPr>
            <p:ph idx="1"/>
          </p:nvPr>
        </p:nvSpPr>
        <p:spPr/>
        <p:txBody>
          <a:bodyPr>
            <a:normAutofit fontScale="92500" lnSpcReduction="10000"/>
          </a:bodyPr>
          <a:lstStyle/>
          <a:p>
            <a:r>
              <a:rPr lang="tr-TR" dirty="0">
                <a:latin typeface="Times New Roman" panose="02020603050405020304" pitchFamily="18" charset="0"/>
                <a:cs typeface="Times New Roman" panose="02020603050405020304" pitchFamily="18" charset="0"/>
              </a:rPr>
              <a:t>Tarih, tarihsel-kültürel varlıkların dinamiği ile belirlenir.</a:t>
            </a:r>
          </a:p>
          <a:p>
            <a:r>
              <a:rPr lang="tr-TR" dirty="0">
                <a:latin typeface="Times New Roman" panose="02020603050405020304" pitchFamily="18" charset="0"/>
                <a:cs typeface="Times New Roman" panose="02020603050405020304" pitchFamily="18" charset="0"/>
              </a:rPr>
              <a:t>Her uygarlık doğar, kendini geliştirir, insanlığa ve uygarlığa katkıda bulunmasının ardından ise temel özellikleri başka uygarlıklarca izlenemeden kaybolur.</a:t>
            </a:r>
          </a:p>
          <a:p>
            <a:pPr>
              <a:buFont typeface="Wingdings" pitchFamily="2" charset="2"/>
              <a:buChar char="v"/>
            </a:pPr>
            <a:r>
              <a:rPr lang="tr-TR" dirty="0">
                <a:latin typeface="Times New Roman" panose="02020603050405020304" pitchFamily="18" charset="0"/>
                <a:cs typeface="Times New Roman" panose="02020603050405020304" pitchFamily="18" charset="0"/>
              </a:rPr>
              <a:t>3’e ayırır;</a:t>
            </a:r>
          </a:p>
          <a:p>
            <a:pPr>
              <a:buFont typeface="Wingdings" pitchFamily="2" charset="2"/>
              <a:buChar char="Ø"/>
            </a:pPr>
            <a:r>
              <a:rPr lang="tr-TR" dirty="0">
                <a:latin typeface="Times New Roman" panose="02020603050405020304" pitchFamily="18" charset="0"/>
                <a:cs typeface="Times New Roman" panose="02020603050405020304" pitchFamily="18" charset="0"/>
              </a:rPr>
              <a:t>Tarihsel kültür tiplerini veya uygarlıkları yaratanlar. Mısır, Fenike, </a:t>
            </a:r>
            <a:r>
              <a:rPr lang="tr-TR" dirty="0" err="1">
                <a:latin typeface="Times New Roman" panose="02020603050405020304" pitchFamily="18" charset="0"/>
                <a:cs typeface="Times New Roman" panose="02020603050405020304" pitchFamily="18" charset="0"/>
              </a:rPr>
              <a:t>Kalde</a:t>
            </a:r>
            <a:r>
              <a:rPr lang="tr-TR" dirty="0">
                <a:latin typeface="Times New Roman" panose="02020603050405020304" pitchFamily="18" charset="0"/>
                <a:cs typeface="Times New Roman" panose="02020603050405020304" pitchFamily="18" charset="0"/>
              </a:rPr>
              <a:t>, Antik Sami, Çin, Hint, Avrupa, Arap vb.</a:t>
            </a:r>
          </a:p>
          <a:p>
            <a:pPr>
              <a:buFont typeface="Wingdings" pitchFamily="2" charset="2"/>
              <a:buChar char="Ø"/>
            </a:pPr>
            <a:r>
              <a:rPr lang="tr-TR" dirty="0">
                <a:latin typeface="Times New Roman" panose="02020603050405020304" pitchFamily="18" charset="0"/>
                <a:cs typeface="Times New Roman" panose="02020603050405020304" pitchFamily="18" charset="0"/>
              </a:rPr>
              <a:t>Yaşlanmış ve ölmekte olan uygarlıkları yıkan ve tekrar hiçliğe dönenler. Hunlar, Türkler, Moğollar </a:t>
            </a:r>
          </a:p>
          <a:p>
            <a:pPr>
              <a:buFont typeface="Wingdings" pitchFamily="2" charset="2"/>
              <a:buChar char="Ø"/>
            </a:pPr>
            <a:r>
              <a:rPr lang="tr-TR" dirty="0">
                <a:latin typeface="Times New Roman" panose="02020603050405020304" pitchFamily="18" charset="0"/>
                <a:cs typeface="Times New Roman" panose="02020603050405020304" pitchFamily="18" charset="0"/>
              </a:rPr>
              <a:t>Herhangi bir nedenle gelişmenin ilk aşamalarında duraklamış ne yapıcı ve yıkıcı olabilmiş uygarlıklar.</a:t>
            </a:r>
          </a:p>
          <a:p>
            <a:endParaRPr lang="tr-TR" dirty="0"/>
          </a:p>
        </p:txBody>
      </p:sp>
    </p:spTree>
    <p:extLst>
      <p:ext uri="{BB962C8B-B14F-4D97-AF65-F5344CB8AC3E}">
        <p14:creationId xmlns:p14="http://schemas.microsoft.com/office/powerpoint/2010/main" val="23526365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0DB6DE-1781-4942-A474-279BB3CEF192}"/>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Oswald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Spengler</a:t>
            </a:r>
            <a:r>
              <a:rPr lang="tr-TR" dirty="0">
                <a:latin typeface="Times New Roman" panose="02020603050405020304" pitchFamily="18" charset="0"/>
                <a:cs typeface="Times New Roman" panose="02020603050405020304" pitchFamily="18" charset="0"/>
              </a:rPr>
              <a:t> ve Kültür Organizmaları</a:t>
            </a:r>
          </a:p>
        </p:txBody>
      </p:sp>
      <p:sp>
        <p:nvSpPr>
          <p:cNvPr id="3" name="İçerik Yer Tutucusu 2">
            <a:extLst>
              <a:ext uri="{FF2B5EF4-FFF2-40B4-BE49-F238E27FC236}">
                <a16:creationId xmlns:a16="http://schemas.microsoft.com/office/drawing/2014/main" id="{D4768C3B-7B31-4A47-8470-9C509CE5358E}"/>
              </a:ext>
            </a:extLst>
          </p:cNvPr>
          <p:cNvSpPr>
            <a:spLocks noGrp="1"/>
          </p:cNvSpPr>
          <p:nvPr>
            <p:ph idx="1"/>
          </p:nvPr>
        </p:nvSpPr>
        <p:spPr/>
        <p:txBody>
          <a:bodyPr/>
          <a:lstStyle/>
          <a:p>
            <a:r>
              <a:rPr lang="tr-TR" dirty="0" err="1">
                <a:latin typeface="Times New Roman" panose="02020603050405020304" pitchFamily="18" charset="0"/>
                <a:cs typeface="Times New Roman" panose="02020603050405020304" pitchFamily="18" charset="0"/>
              </a:rPr>
              <a:t>Spengler</a:t>
            </a:r>
            <a:r>
              <a:rPr lang="tr-TR" dirty="0">
                <a:latin typeface="Times New Roman" panose="02020603050405020304" pitchFamily="18" charset="0"/>
                <a:cs typeface="Times New Roman" panose="02020603050405020304" pitchFamily="18" charset="0"/>
              </a:rPr>
              <a:t> 8 </a:t>
            </a:r>
            <a:r>
              <a:rPr lang="tr-TR" dirty="0" err="1">
                <a:latin typeface="Times New Roman" panose="02020603050405020304" pitchFamily="18" charset="0"/>
                <a:cs typeface="Times New Roman" panose="02020603050405020304" pitchFamily="18" charset="0"/>
              </a:rPr>
              <a:t>yüksek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kültürden</a:t>
            </a:r>
            <a:r>
              <a:rPr lang="tr-TR" dirty="0">
                <a:latin typeface="Times New Roman" panose="02020603050405020304" pitchFamily="18" charset="0"/>
                <a:cs typeface="Times New Roman" panose="02020603050405020304" pitchFamily="18" charset="0"/>
              </a:rPr>
              <a:t> bahsetmiştir.</a:t>
            </a:r>
          </a:p>
          <a:p>
            <a:r>
              <a:rPr lang="tr-TR" dirty="0">
                <a:latin typeface="Times New Roman" panose="02020603050405020304" pitchFamily="18" charset="0"/>
                <a:cs typeface="Times New Roman" panose="02020603050405020304" pitchFamily="18" charset="0"/>
              </a:rPr>
              <a:t>a. Mısır </a:t>
            </a:r>
            <a:r>
              <a:rPr lang="tr-TR" dirty="0" err="1">
                <a:latin typeface="Times New Roman" panose="02020603050405020304" pitchFamily="18" charset="0"/>
                <a:cs typeface="Times New Roman" panose="02020603050405020304" pitchFamily="18" charset="0"/>
              </a:rPr>
              <a:t>Kültüru</a:t>
            </a:r>
            <a:r>
              <a:rPr lang="tr-TR" dirty="0">
                <a:latin typeface="Times New Roman" panose="02020603050405020304" pitchFamily="18" charset="0"/>
                <a:cs typeface="Times New Roman" panose="02020603050405020304" pitchFamily="18" charset="0"/>
              </a:rPr>
              <a:t>̈ MÖ 3000-2000</a:t>
            </a:r>
          </a:p>
          <a:p>
            <a:r>
              <a:rPr lang="tr-TR" dirty="0">
                <a:latin typeface="Times New Roman" panose="02020603050405020304" pitchFamily="18" charset="0"/>
                <a:cs typeface="Times New Roman" panose="02020603050405020304" pitchFamily="18" charset="0"/>
              </a:rPr>
              <a:t>b. Babil </a:t>
            </a:r>
            <a:r>
              <a:rPr lang="tr-TR" dirty="0" err="1">
                <a:latin typeface="Times New Roman" panose="02020603050405020304" pitchFamily="18" charset="0"/>
                <a:cs typeface="Times New Roman" panose="02020603050405020304" pitchFamily="18" charset="0"/>
              </a:rPr>
              <a:t>Kültüru</a:t>
            </a:r>
            <a:r>
              <a:rPr lang="tr-TR" dirty="0">
                <a:latin typeface="Times New Roman" panose="02020603050405020304" pitchFamily="18" charset="0"/>
                <a:cs typeface="Times New Roman" panose="02020603050405020304" pitchFamily="18" charset="0"/>
              </a:rPr>
              <a:t>̈ MÖ 3000-2000</a:t>
            </a:r>
          </a:p>
          <a:p>
            <a:r>
              <a:rPr lang="tr-TR" dirty="0">
                <a:latin typeface="Times New Roman" panose="02020603050405020304" pitchFamily="18" charset="0"/>
                <a:cs typeface="Times New Roman" panose="02020603050405020304" pitchFamily="18" charset="0"/>
              </a:rPr>
              <a:t>c. </a:t>
            </a:r>
            <a:r>
              <a:rPr lang="tr-TR" dirty="0" err="1">
                <a:latin typeface="Times New Roman" panose="02020603050405020304" pitchFamily="18" charset="0"/>
                <a:cs typeface="Times New Roman" panose="02020603050405020304" pitchFamily="18" charset="0"/>
              </a:rPr>
              <a:t>Çin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Kültüru</a:t>
            </a:r>
            <a:r>
              <a:rPr lang="tr-TR" dirty="0">
                <a:latin typeface="Times New Roman" panose="02020603050405020304" pitchFamily="18" charset="0"/>
                <a:cs typeface="Times New Roman" panose="02020603050405020304" pitchFamily="18" charset="0"/>
              </a:rPr>
              <a:t>̈ MÖ 2000-1000</a:t>
            </a:r>
          </a:p>
          <a:p>
            <a:r>
              <a:rPr lang="tr-TR" dirty="0">
                <a:latin typeface="Times New Roman" panose="02020603050405020304" pitchFamily="18" charset="0"/>
                <a:cs typeface="Times New Roman" panose="02020603050405020304" pitchFamily="18" charset="0"/>
              </a:rPr>
              <a:t>d. Hint </a:t>
            </a:r>
            <a:r>
              <a:rPr lang="tr-TR" dirty="0" err="1">
                <a:latin typeface="Times New Roman" panose="02020603050405020304" pitchFamily="18" charset="0"/>
                <a:cs typeface="Times New Roman" panose="02020603050405020304" pitchFamily="18" charset="0"/>
              </a:rPr>
              <a:t>Kültüru</a:t>
            </a:r>
            <a:r>
              <a:rPr lang="tr-TR" dirty="0">
                <a:latin typeface="Times New Roman" panose="02020603050405020304" pitchFamily="18" charset="0"/>
                <a:cs typeface="Times New Roman" panose="02020603050405020304" pitchFamily="18" charset="0"/>
              </a:rPr>
              <a:t>̈ MÖ 2000-1000</a:t>
            </a:r>
          </a:p>
          <a:p>
            <a:r>
              <a:rPr lang="tr-TR" dirty="0">
                <a:latin typeface="Times New Roman" panose="02020603050405020304" pitchFamily="18" charset="0"/>
                <a:cs typeface="Times New Roman" panose="02020603050405020304" pitchFamily="18" charset="0"/>
              </a:rPr>
              <a:t>e. Klasik </a:t>
            </a:r>
            <a:r>
              <a:rPr lang="tr-TR" dirty="0" err="1">
                <a:latin typeface="Times New Roman" panose="02020603050405020304" pitchFamily="18" charset="0"/>
                <a:cs typeface="Times New Roman" panose="02020603050405020304" pitchFamily="18" charset="0"/>
              </a:rPr>
              <a:t>İlkçag</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Kültüru</a:t>
            </a:r>
            <a:r>
              <a:rPr lang="tr-TR" dirty="0">
                <a:latin typeface="Times New Roman" panose="02020603050405020304" pitchFamily="18" charset="0"/>
                <a:cs typeface="Times New Roman" panose="02020603050405020304" pitchFamily="18" charset="0"/>
              </a:rPr>
              <a:t>̈ (Yunan-Roma) MÖ 1000-0 </a:t>
            </a:r>
          </a:p>
          <a:p>
            <a:r>
              <a:rPr lang="tr-TR" dirty="0">
                <a:latin typeface="Times New Roman" panose="02020603050405020304" pitchFamily="18" charset="0"/>
                <a:cs typeface="Times New Roman" panose="02020603050405020304" pitchFamily="18" charset="0"/>
              </a:rPr>
              <a:t>f. </a:t>
            </a:r>
            <a:r>
              <a:rPr lang="tr-TR" dirty="0" err="1">
                <a:latin typeface="Times New Roman" panose="02020603050405020304" pitchFamily="18" charset="0"/>
                <a:cs typeface="Times New Roman" panose="02020603050405020304" pitchFamily="18" charset="0"/>
              </a:rPr>
              <a:t>Majik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Kültür</a:t>
            </a:r>
            <a:r>
              <a:rPr lang="tr-TR" dirty="0">
                <a:latin typeface="Times New Roman" panose="02020603050405020304" pitchFamily="18" charset="0"/>
                <a:cs typeface="Times New Roman" panose="02020603050405020304" pitchFamily="18" charset="0"/>
              </a:rPr>
              <a:t> (Arap </a:t>
            </a:r>
            <a:r>
              <a:rPr lang="tr-TR" dirty="0" err="1">
                <a:latin typeface="Times New Roman" panose="02020603050405020304" pitchFamily="18" charset="0"/>
                <a:cs typeface="Times New Roman" panose="02020603050405020304" pitchFamily="18" charset="0"/>
              </a:rPr>
              <a:t>Kültüru</a:t>
            </a:r>
            <a:r>
              <a:rPr lang="tr-TR" dirty="0">
                <a:latin typeface="Times New Roman" panose="02020603050405020304" pitchFamily="18" charset="0"/>
                <a:cs typeface="Times New Roman" panose="02020603050405020304" pitchFamily="18" charset="0"/>
              </a:rPr>
              <a:t>̈) 0-1000 </a:t>
            </a:r>
          </a:p>
          <a:p>
            <a:r>
              <a:rPr lang="tr-TR" dirty="0">
                <a:latin typeface="Times New Roman" panose="02020603050405020304" pitchFamily="18" charset="0"/>
                <a:cs typeface="Times New Roman" panose="02020603050405020304" pitchFamily="18" charset="0"/>
              </a:rPr>
              <a:t>g. Meksika </a:t>
            </a:r>
            <a:r>
              <a:rPr lang="tr-TR" dirty="0" err="1">
                <a:latin typeface="Times New Roman" panose="02020603050405020304" pitchFamily="18" charset="0"/>
                <a:cs typeface="Times New Roman" panose="02020603050405020304" pitchFamily="18" charset="0"/>
              </a:rPr>
              <a:t>Kültürleri</a:t>
            </a:r>
            <a:r>
              <a:rPr lang="tr-TR" dirty="0">
                <a:latin typeface="Times New Roman" panose="02020603050405020304" pitchFamily="18" charset="0"/>
                <a:cs typeface="Times New Roman" panose="02020603050405020304" pitchFamily="18" charset="0"/>
              </a:rPr>
              <a:t> 0-1000 h. Batı </a:t>
            </a:r>
            <a:r>
              <a:rPr lang="tr-TR" dirty="0" err="1">
                <a:latin typeface="Times New Roman" panose="02020603050405020304" pitchFamily="18" charset="0"/>
                <a:cs typeface="Times New Roman" panose="02020603050405020304" pitchFamily="18" charset="0"/>
              </a:rPr>
              <a:t>Kültüru</a:t>
            </a:r>
            <a:r>
              <a:rPr lang="tr-TR" dirty="0">
                <a:latin typeface="Times New Roman" panose="02020603050405020304" pitchFamily="18" charset="0"/>
                <a:cs typeface="Times New Roman" panose="02020603050405020304" pitchFamily="18" charset="0"/>
              </a:rPr>
              <a:t>̈ 1000-2000 </a:t>
            </a:r>
          </a:p>
          <a:p>
            <a:endParaRPr lang="tr-TR" dirty="0"/>
          </a:p>
        </p:txBody>
      </p:sp>
    </p:spTree>
    <p:extLst>
      <p:ext uri="{BB962C8B-B14F-4D97-AF65-F5344CB8AC3E}">
        <p14:creationId xmlns:p14="http://schemas.microsoft.com/office/powerpoint/2010/main" val="26096357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E8C06E0-6958-754A-8AD8-3C473C23CFC6}"/>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Oswald</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Spengler</a:t>
            </a:r>
            <a:r>
              <a:rPr lang="tr-TR" dirty="0">
                <a:latin typeface="Times New Roman" panose="02020603050405020304" pitchFamily="18" charset="0"/>
                <a:cs typeface="Times New Roman" panose="02020603050405020304" pitchFamily="18" charset="0"/>
              </a:rPr>
              <a:t> ve Kültür Organizmaları</a:t>
            </a:r>
            <a:endParaRPr lang="tr-TR" dirty="0"/>
          </a:p>
        </p:txBody>
      </p:sp>
      <p:sp>
        <p:nvSpPr>
          <p:cNvPr id="3" name="İçerik Yer Tutucusu 2">
            <a:extLst>
              <a:ext uri="{FF2B5EF4-FFF2-40B4-BE49-F238E27FC236}">
                <a16:creationId xmlns:a16="http://schemas.microsoft.com/office/drawing/2014/main" id="{742FBBB8-E17E-5E45-B709-006F9646B27A}"/>
              </a:ext>
            </a:extLst>
          </p:cNvPr>
          <p:cNvSpPr>
            <a:spLocks noGrp="1"/>
          </p:cNvSpPr>
          <p:nvPr>
            <p:ph idx="1"/>
          </p:nvPr>
        </p:nvSpPr>
        <p:spPr/>
        <p:txBody>
          <a:bodyPr>
            <a:normAutofit fontScale="92500" lnSpcReduction="20000"/>
          </a:bodyPr>
          <a:lstStyle/>
          <a:p>
            <a:r>
              <a:rPr lang="tr-TR" dirty="0">
                <a:latin typeface="Times New Roman" panose="02020603050405020304" pitchFamily="18" charset="0"/>
                <a:cs typeface="Times New Roman" panose="02020603050405020304" pitchFamily="18" charset="0"/>
              </a:rPr>
              <a:t>Ayrıca </a:t>
            </a:r>
            <a:r>
              <a:rPr lang="tr-TR" dirty="0" err="1">
                <a:latin typeface="Times New Roman" panose="02020603050405020304" pitchFamily="18" charset="0"/>
                <a:cs typeface="Times New Roman" panose="02020603050405020304" pitchFamily="18" charset="0"/>
              </a:rPr>
              <a:t>kültür</a:t>
            </a:r>
            <a:r>
              <a:rPr lang="tr-TR" dirty="0">
                <a:latin typeface="Times New Roman" panose="02020603050405020304" pitchFamily="18" charset="0"/>
                <a:cs typeface="Times New Roman" panose="02020603050405020304" pitchFamily="18" charset="0"/>
              </a:rPr>
              <a:t>, canlı organizmalara benzer. </a:t>
            </a:r>
            <a:r>
              <a:rPr lang="tr-TR" dirty="0" err="1">
                <a:latin typeface="Times New Roman" panose="02020603050405020304" pitchFamily="18" charset="0"/>
                <a:cs typeface="Times New Roman" panose="02020603050405020304" pitchFamily="18" charset="0"/>
              </a:rPr>
              <a:t>Kültürler</a:t>
            </a:r>
            <a:r>
              <a:rPr lang="tr-TR" dirty="0">
                <a:latin typeface="Times New Roman" panose="02020603050405020304" pitchFamily="18" charset="0"/>
                <a:cs typeface="Times New Roman" panose="02020603050405020304" pitchFamily="18" charset="0"/>
              </a:rPr>
              <a:t> de </a:t>
            </a:r>
            <a:r>
              <a:rPr lang="tr-TR" dirty="0" err="1">
                <a:latin typeface="Times New Roman" panose="02020603050405020304" pitchFamily="18" charset="0"/>
                <a:cs typeface="Times New Roman" panose="02020603050405020304" pitchFamily="18" charset="0"/>
              </a:rPr>
              <a:t>doğar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büyüyüp</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gelişir</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yaşlandıktan</a:t>
            </a:r>
            <a:r>
              <a:rPr lang="tr-TR" dirty="0">
                <a:latin typeface="Times New Roman" panose="02020603050405020304" pitchFamily="18" charset="0"/>
                <a:cs typeface="Times New Roman" panose="02020603050405020304" pitchFamily="18" charset="0"/>
              </a:rPr>
              <a:t> sonra </a:t>
            </a:r>
            <a:r>
              <a:rPr lang="tr-TR" dirty="0" err="1">
                <a:latin typeface="Times New Roman" panose="02020603050405020304" pitchFamily="18" charset="0"/>
                <a:cs typeface="Times New Roman" panose="02020603050405020304" pitchFamily="18" charset="0"/>
              </a:rPr>
              <a:t>çöküp</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ölürler</a:t>
            </a:r>
            <a:r>
              <a:rPr lang="tr-TR" dirty="0">
                <a:latin typeface="Times New Roman" panose="02020603050405020304" pitchFamily="18" charset="0"/>
                <a:cs typeface="Times New Roman" panose="02020603050405020304" pitchFamily="18" charset="0"/>
              </a:rPr>
              <a:t>. </a:t>
            </a:r>
          </a:p>
          <a:p>
            <a:r>
              <a:rPr lang="tr-TR" dirty="0" err="1">
                <a:latin typeface="Times New Roman" panose="02020603050405020304" pitchFamily="18" charset="0"/>
                <a:cs typeface="Times New Roman" panose="02020603050405020304" pitchFamily="18" charset="0"/>
              </a:rPr>
              <a:t>Spengler’e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kültür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üc</a:t>
            </a:r>
            <a:r>
              <a:rPr lang="tr-TR" dirty="0">
                <a:latin typeface="Times New Roman" panose="02020603050405020304" pitchFamily="18" charset="0"/>
                <a:cs typeface="Times New Roman" panose="02020603050405020304" pitchFamily="18" charset="0"/>
              </a:rPr>
              <a:t>̧ evreden </a:t>
            </a:r>
            <a:r>
              <a:rPr lang="tr-TR" dirty="0" err="1">
                <a:latin typeface="Times New Roman" panose="02020603050405020304" pitchFamily="18" charset="0"/>
                <a:cs typeface="Times New Roman" panose="02020603050405020304" pitchFamily="18" charset="0"/>
              </a:rPr>
              <a:t>geçmektedir</a:t>
            </a:r>
            <a:r>
              <a:rPr lang="tr-TR" dirty="0">
                <a:latin typeface="Times New Roman" panose="02020603050405020304" pitchFamily="18" charset="0"/>
                <a:cs typeface="Times New Roman" panose="02020603050405020304" pitchFamily="18" charset="0"/>
              </a:rPr>
              <a:t>: ilk </a:t>
            </a:r>
            <a:r>
              <a:rPr lang="tr-TR" dirty="0" err="1">
                <a:latin typeface="Times New Roman" panose="02020603050405020304" pitchFamily="18" charset="0"/>
                <a:cs typeface="Times New Roman" panose="02020603050405020304" pitchFamily="18" charset="0"/>
              </a:rPr>
              <a:t>kültür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yüksek</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kültür</a:t>
            </a:r>
            <a:r>
              <a:rPr lang="tr-TR" dirty="0">
                <a:latin typeface="Times New Roman" panose="02020603050405020304" pitchFamily="18" charset="0"/>
                <a:cs typeface="Times New Roman" panose="02020603050405020304" pitchFamily="18" charset="0"/>
              </a:rPr>
              <a:t> ve son </a:t>
            </a:r>
            <a:r>
              <a:rPr lang="tr-TR" dirty="0" err="1">
                <a:latin typeface="Times New Roman" panose="02020603050405020304" pitchFamily="18" charset="0"/>
                <a:cs typeface="Times New Roman" panose="02020603050405020304" pitchFamily="18" charset="0"/>
              </a:rPr>
              <a:t>kültür</a:t>
            </a:r>
            <a:r>
              <a:rPr lang="tr-TR" dirty="0">
                <a:latin typeface="Times New Roman" panose="02020603050405020304" pitchFamily="18" charset="0"/>
                <a:cs typeface="Times New Roman" panose="02020603050405020304" pitchFamily="18" charset="0"/>
              </a:rPr>
              <a:t>. </a:t>
            </a:r>
          </a:p>
          <a:p>
            <a:r>
              <a:rPr lang="tr-TR" dirty="0">
                <a:latin typeface="Times New Roman" panose="02020603050405020304" pitchFamily="18" charset="0"/>
                <a:cs typeface="Times New Roman" panose="02020603050405020304" pitchFamily="18" charset="0"/>
              </a:rPr>
              <a:t>Ona </a:t>
            </a:r>
            <a:r>
              <a:rPr lang="tr-TR" dirty="0" err="1">
                <a:latin typeface="Times New Roman" panose="02020603050405020304" pitchFamily="18" charset="0"/>
                <a:cs typeface="Times New Roman" panose="02020603050405020304" pitchFamily="18" charset="0"/>
              </a:rPr>
              <a:t>göre</a:t>
            </a:r>
            <a:r>
              <a:rPr lang="tr-TR" dirty="0">
                <a:latin typeface="Times New Roman" panose="02020603050405020304" pitchFamily="18" charset="0"/>
                <a:cs typeface="Times New Roman" panose="02020603050405020304" pitchFamily="18" charset="0"/>
              </a:rPr>
              <a:t> uygarlık, </a:t>
            </a:r>
            <a:r>
              <a:rPr lang="tr-TR" dirty="0" err="1">
                <a:latin typeface="Times New Roman" panose="02020603050405020304" pitchFamily="18" charset="0"/>
                <a:cs typeface="Times New Roman" panose="02020603050405020304" pitchFamily="18" charset="0"/>
              </a:rPr>
              <a:t>gelişmis</a:t>
            </a:r>
            <a:r>
              <a:rPr lang="tr-TR" dirty="0">
                <a:latin typeface="Times New Roman" panose="02020603050405020304" pitchFamily="18" charset="0"/>
                <a:cs typeface="Times New Roman" panose="02020603050405020304" pitchFamily="18" charset="0"/>
              </a:rPr>
              <a:t>̧ bir insanlık </a:t>
            </a:r>
            <a:r>
              <a:rPr lang="tr-TR" dirty="0" err="1">
                <a:latin typeface="Times New Roman" panose="02020603050405020304" pitchFamily="18" charset="0"/>
                <a:cs typeface="Times New Roman" panose="02020603050405020304" pitchFamily="18" charset="0"/>
              </a:rPr>
              <a:t>türünün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ulaşabileceği</a:t>
            </a:r>
            <a:r>
              <a:rPr lang="tr-TR" dirty="0">
                <a:latin typeface="Times New Roman" panose="02020603050405020304" pitchFamily="18" charset="0"/>
                <a:cs typeface="Times New Roman" panose="02020603050405020304" pitchFamily="18" charset="0"/>
              </a:rPr>
              <a:t> en </a:t>
            </a:r>
            <a:r>
              <a:rPr lang="tr-TR" dirty="0" err="1">
                <a:latin typeface="Times New Roman" panose="02020603050405020304" pitchFamily="18" charset="0"/>
                <a:cs typeface="Times New Roman" panose="02020603050405020304" pitchFamily="18" charset="0"/>
              </a:rPr>
              <a:t>dıs</a:t>
            </a:r>
            <a:r>
              <a:rPr lang="tr-TR" dirty="0">
                <a:latin typeface="Times New Roman" panose="02020603050405020304" pitchFamily="18" charset="0"/>
                <a:cs typeface="Times New Roman" panose="02020603050405020304" pitchFamily="18" charset="0"/>
              </a:rPr>
              <a:t>̧ ve yapay durumdur. </a:t>
            </a:r>
          </a:p>
          <a:p>
            <a:r>
              <a:rPr lang="tr-TR" dirty="0">
                <a:latin typeface="Times New Roman" panose="02020603050405020304" pitchFamily="18" charset="0"/>
                <a:cs typeface="Times New Roman" panose="02020603050405020304" pitchFamily="18" charset="0"/>
              </a:rPr>
              <a:t>Avrupa’nın temsil </a:t>
            </a:r>
            <a:r>
              <a:rPr lang="tr-TR" dirty="0" err="1">
                <a:latin typeface="Times New Roman" panose="02020603050405020304" pitchFamily="18" charset="0"/>
                <a:cs typeface="Times New Roman" panose="02020603050405020304" pitchFamily="18" charset="0"/>
              </a:rPr>
              <a:t>ettiği</a:t>
            </a:r>
            <a:r>
              <a:rPr lang="tr-TR" dirty="0">
                <a:latin typeface="Times New Roman" panose="02020603050405020304" pitchFamily="18" charset="0"/>
                <a:cs typeface="Times New Roman" panose="02020603050405020304" pitchFamily="18" charset="0"/>
              </a:rPr>
              <a:t> batı </a:t>
            </a:r>
            <a:r>
              <a:rPr lang="tr-TR" dirty="0" err="1">
                <a:latin typeface="Times New Roman" panose="02020603050405020304" pitchFamily="18" charset="0"/>
                <a:cs typeface="Times New Roman" panose="02020603050405020304" pitchFamily="18" charset="0"/>
              </a:rPr>
              <a:t>kültürünün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insanoğlunun</a:t>
            </a:r>
            <a:r>
              <a:rPr lang="tr-TR" dirty="0">
                <a:latin typeface="Times New Roman" panose="02020603050405020304" pitchFamily="18" charset="0"/>
                <a:cs typeface="Times New Roman" panose="02020603050405020304" pitchFamily="18" charset="0"/>
              </a:rPr>
              <a:t> yaratıp </a:t>
            </a:r>
            <a:r>
              <a:rPr lang="tr-TR" dirty="0" err="1">
                <a:latin typeface="Times New Roman" panose="02020603050405020304" pitchFamily="18" charset="0"/>
                <a:cs typeface="Times New Roman" panose="02020603050405020304" pitchFamily="18" charset="0"/>
              </a:rPr>
              <a:t>yaşadığı</a:t>
            </a:r>
            <a:r>
              <a:rPr lang="tr-TR" dirty="0">
                <a:latin typeface="Times New Roman" panose="02020603050405020304" pitchFamily="18" charset="0"/>
                <a:cs typeface="Times New Roman" panose="02020603050405020304" pitchFamily="18" charset="0"/>
              </a:rPr>
              <a:t> biricik </a:t>
            </a:r>
            <a:r>
              <a:rPr lang="tr-TR" dirty="0" err="1">
                <a:latin typeface="Times New Roman" panose="02020603050405020304" pitchFamily="18" charset="0"/>
                <a:cs typeface="Times New Roman" panose="02020603050405020304" pitchFamily="18" charset="0"/>
              </a:rPr>
              <a:t>kültür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olmadığını</a:t>
            </a:r>
            <a:r>
              <a:rPr lang="tr-TR" dirty="0">
                <a:latin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cs typeface="Times New Roman" panose="02020603050405020304" pitchFamily="18" charset="0"/>
              </a:rPr>
              <a:t>çökmesinin</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kaçınılmaz</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olduğunu</a:t>
            </a:r>
            <a:r>
              <a:rPr lang="tr-TR" dirty="0">
                <a:latin typeface="Times New Roman" panose="02020603050405020304" pitchFamily="18" charset="0"/>
                <a:cs typeface="Times New Roman" panose="02020603050405020304" pitchFamily="18" charset="0"/>
              </a:rPr>
              <a:t> belirtince tepki </a:t>
            </a:r>
            <a:r>
              <a:rPr lang="tr-TR" dirty="0" err="1">
                <a:latin typeface="Times New Roman" panose="02020603050405020304" pitchFamily="18" charset="0"/>
                <a:cs typeface="Times New Roman" panose="02020603050405020304" pitchFamily="18" charset="0"/>
              </a:rPr>
              <a:t>çekmiştir</a:t>
            </a:r>
            <a:r>
              <a:rPr lang="tr-TR" dirty="0">
                <a:latin typeface="Times New Roman" panose="02020603050405020304" pitchFamily="18" charset="0"/>
                <a:cs typeface="Times New Roman" panose="02020603050405020304" pitchFamily="18" charset="0"/>
              </a:rPr>
              <a:t>. </a:t>
            </a:r>
          </a:p>
          <a:p>
            <a:r>
              <a:rPr lang="tr-TR" dirty="0" err="1">
                <a:latin typeface="Times New Roman" panose="02020603050405020304" pitchFamily="18" charset="0"/>
                <a:cs typeface="Times New Roman" panose="02020603050405020304" pitchFamily="18" charset="0"/>
              </a:rPr>
              <a:t>Çoğulcu</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görüşu</a:t>
            </a:r>
            <a:r>
              <a:rPr lang="tr-TR" dirty="0">
                <a:latin typeface="Times New Roman" panose="02020603050405020304" pitchFamily="18" charset="0"/>
                <a:cs typeface="Times New Roman" panose="02020603050405020304" pitchFamily="18" charset="0"/>
              </a:rPr>
              <a:t>̈ kabul </a:t>
            </a:r>
            <a:r>
              <a:rPr lang="tr-TR" dirty="0" err="1">
                <a:latin typeface="Times New Roman" panose="02020603050405020304" pitchFamily="18" charset="0"/>
                <a:cs typeface="Times New Roman" panose="02020603050405020304" pitchFamily="18" charset="0"/>
              </a:rPr>
              <a:t>görmüs</a:t>
            </a:r>
            <a:r>
              <a:rPr lang="tr-TR" dirty="0">
                <a:latin typeface="Times New Roman" panose="02020603050405020304" pitchFamily="18" charset="0"/>
                <a:cs typeface="Times New Roman" panose="02020603050405020304" pitchFamily="18" charset="0"/>
              </a:rPr>
              <a:t>̧, ancak </a:t>
            </a:r>
            <a:r>
              <a:rPr lang="tr-TR" dirty="0" err="1">
                <a:latin typeface="Times New Roman" panose="02020603050405020304" pitchFamily="18" charset="0"/>
                <a:cs typeface="Times New Roman" panose="02020603050405020304" pitchFamily="18" charset="0"/>
              </a:rPr>
              <a:t>kültürleri</a:t>
            </a:r>
            <a:r>
              <a:rPr lang="tr-TR" dirty="0">
                <a:latin typeface="Times New Roman" panose="02020603050405020304" pitchFamily="18" charset="0"/>
                <a:cs typeface="Times New Roman" panose="02020603050405020304" pitchFamily="18" charset="0"/>
              </a:rPr>
              <a:t> canlı organizmaya benzetmesi, </a:t>
            </a:r>
            <a:r>
              <a:rPr lang="tr-TR" dirty="0" err="1">
                <a:latin typeface="Times New Roman" panose="02020603050405020304" pitchFamily="18" charset="0"/>
                <a:cs typeface="Times New Roman" panose="02020603050405020304" pitchFamily="18" charset="0"/>
              </a:rPr>
              <a:t>kültürlere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ömür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biçmesi</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eşzaman</a:t>
            </a:r>
            <a:r>
              <a:rPr lang="tr-TR" dirty="0">
                <a:latin typeface="Times New Roman" panose="02020603050405020304" pitchFamily="18" charset="0"/>
                <a:cs typeface="Times New Roman" panose="02020603050405020304" pitchFamily="18" charset="0"/>
              </a:rPr>
              <a:t> kavramına </a:t>
            </a:r>
            <a:r>
              <a:rPr lang="tr-TR" dirty="0" err="1">
                <a:latin typeface="Times New Roman" panose="02020603050405020304" pitchFamily="18" charset="0"/>
                <a:cs typeface="Times New Roman" panose="02020603050405020304" pitchFamily="18" charset="0"/>
              </a:rPr>
              <a:t>verdiği</a:t>
            </a:r>
            <a:r>
              <a:rPr lang="tr-TR" dirty="0">
                <a:latin typeface="Times New Roman" panose="02020603050405020304" pitchFamily="18" charset="0"/>
                <a:cs typeface="Times New Roman" panose="02020603050405020304" pitchFamily="18" charset="0"/>
              </a:rPr>
              <a:t> anlam ve </a:t>
            </a:r>
            <a:r>
              <a:rPr lang="tr-TR" dirty="0" err="1">
                <a:latin typeface="Times New Roman" panose="02020603050405020304" pitchFamily="18" charset="0"/>
                <a:cs typeface="Times New Roman" panose="02020603050405020304" pitchFamily="18" charset="0"/>
              </a:rPr>
              <a:t>kültür-uygarlık</a:t>
            </a:r>
            <a:r>
              <a:rPr lang="tr-TR" dirty="0">
                <a:latin typeface="Times New Roman" panose="02020603050405020304" pitchFamily="18" charset="0"/>
                <a:cs typeface="Times New Roman" panose="02020603050405020304" pitchFamily="18" charset="0"/>
              </a:rPr>
              <a:t> arasında </a:t>
            </a:r>
            <a:r>
              <a:rPr lang="tr-TR" dirty="0" err="1">
                <a:latin typeface="Times New Roman" panose="02020603050405020304" pitchFamily="18" charset="0"/>
                <a:cs typeface="Times New Roman" panose="02020603050405020304" pitchFamily="18" charset="0"/>
              </a:rPr>
              <a:t>etkileşimi</a:t>
            </a:r>
            <a:r>
              <a:rPr lang="tr-TR" dirty="0">
                <a:latin typeface="Times New Roman" panose="02020603050405020304" pitchFamily="18" charset="0"/>
                <a:cs typeface="Times New Roman" panose="02020603050405020304" pitchFamily="18" charset="0"/>
              </a:rPr>
              <a:t> kabul etmemesi onun </a:t>
            </a:r>
            <a:r>
              <a:rPr lang="tr-TR" dirty="0" err="1">
                <a:latin typeface="Times New Roman" panose="02020603050405020304" pitchFamily="18" charset="0"/>
                <a:cs typeface="Times New Roman" panose="02020603050405020304" pitchFamily="18" charset="0"/>
              </a:rPr>
              <a:t>görüşlerinin</a:t>
            </a:r>
            <a:r>
              <a:rPr lang="tr-TR" dirty="0">
                <a:latin typeface="Times New Roman" panose="02020603050405020304" pitchFamily="18" charset="0"/>
                <a:cs typeface="Times New Roman" panose="02020603050405020304" pitchFamily="18" charset="0"/>
              </a:rPr>
              <a:t> zayıf tarafları olarak kabul edilmekteydi. </a:t>
            </a:r>
          </a:p>
          <a:p>
            <a:endParaRPr lang="tr-TR" dirty="0"/>
          </a:p>
        </p:txBody>
      </p:sp>
    </p:spTree>
    <p:extLst>
      <p:ext uri="{BB962C8B-B14F-4D97-AF65-F5344CB8AC3E}">
        <p14:creationId xmlns:p14="http://schemas.microsoft.com/office/powerpoint/2010/main" val="1946816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73FE8DF-A248-FD4A-A776-F0E2B0F7FC28}"/>
              </a:ext>
            </a:extLst>
          </p:cNvPr>
          <p:cNvSpPr>
            <a:spLocks noGrp="1"/>
          </p:cNvSpPr>
          <p:nvPr>
            <p:ph type="title"/>
          </p:nvPr>
        </p:nvSpPr>
        <p:spPr/>
        <p:txBody>
          <a:bodyPr>
            <a:normAutofit/>
          </a:bodyPr>
          <a:lstStyle/>
          <a:p>
            <a:pPr algn="ctr"/>
            <a:r>
              <a:rPr lang="tr-TR" sz="3600" dirty="0" err="1">
                <a:latin typeface="Times New Roman" panose="02020603050405020304" pitchFamily="18" charset="0"/>
                <a:cs typeface="Times New Roman" panose="02020603050405020304" pitchFamily="18" charset="0"/>
              </a:rPr>
              <a:t>Alfred</a:t>
            </a:r>
            <a:r>
              <a:rPr lang="tr-TR" sz="3600" dirty="0">
                <a:latin typeface="Times New Roman" panose="02020603050405020304" pitchFamily="18" charset="0"/>
                <a:cs typeface="Times New Roman" panose="02020603050405020304" pitchFamily="18" charset="0"/>
              </a:rPr>
              <a:t> J. </a:t>
            </a:r>
            <a:r>
              <a:rPr lang="tr-TR" sz="3600" dirty="0" err="1">
                <a:latin typeface="Times New Roman" panose="02020603050405020304" pitchFamily="18" charset="0"/>
                <a:cs typeface="Times New Roman" panose="02020603050405020304" pitchFamily="18" charset="0"/>
              </a:rPr>
              <a:t>Toynbee</a:t>
            </a:r>
            <a:r>
              <a:rPr lang="tr-TR" sz="3600" dirty="0">
                <a:latin typeface="Times New Roman" panose="02020603050405020304" pitchFamily="18" charset="0"/>
                <a:cs typeface="Times New Roman" panose="02020603050405020304" pitchFamily="18" charset="0"/>
              </a:rPr>
              <a:t> ve Meydan Okuma – Karşı Koyma</a:t>
            </a:r>
          </a:p>
        </p:txBody>
      </p:sp>
      <p:sp>
        <p:nvSpPr>
          <p:cNvPr id="3" name="İçerik Yer Tutucusu 2">
            <a:extLst>
              <a:ext uri="{FF2B5EF4-FFF2-40B4-BE49-F238E27FC236}">
                <a16:creationId xmlns:a16="http://schemas.microsoft.com/office/drawing/2014/main" id="{CB0FB89B-9C92-6B42-A88F-D330E4964547}"/>
              </a:ext>
            </a:extLst>
          </p:cNvPr>
          <p:cNvSpPr>
            <a:spLocks noGrp="1"/>
          </p:cNvSpPr>
          <p:nvPr>
            <p:ph idx="1"/>
          </p:nvPr>
        </p:nvSpPr>
        <p:spPr/>
        <p:txBody>
          <a:bodyPr>
            <a:normAutofit fontScale="85000" lnSpcReduction="20000"/>
          </a:bodyPr>
          <a:lstStyle/>
          <a:p>
            <a:r>
              <a:rPr lang="tr-TR" dirty="0">
                <a:latin typeface="Times New Roman" panose="02020603050405020304" pitchFamily="18" charset="0"/>
                <a:cs typeface="Times New Roman" panose="02020603050405020304" pitchFamily="18" charset="0"/>
              </a:rPr>
              <a:t>Yaratıcı azınlık kavramına sık sık vurgu yapar bunun için de </a:t>
            </a:r>
            <a:r>
              <a:rPr lang="tr-TR" dirty="0" err="1">
                <a:latin typeface="Times New Roman" panose="02020603050405020304" pitchFamily="18" charset="0"/>
                <a:cs typeface="Times New Roman" panose="02020603050405020304" pitchFamily="18" charset="0"/>
              </a:rPr>
              <a:t>elitist</a:t>
            </a:r>
            <a:r>
              <a:rPr lang="tr-TR" dirty="0">
                <a:latin typeface="Times New Roman" panose="02020603050405020304" pitchFamily="18" charset="0"/>
                <a:cs typeface="Times New Roman" panose="02020603050405020304" pitchFamily="18" charset="0"/>
              </a:rPr>
              <a:t> (seçkinci) olarak da değerlendirilir.</a:t>
            </a:r>
          </a:p>
          <a:p>
            <a:pPr fontAlgn="base"/>
            <a:r>
              <a:rPr lang="tr-TR" dirty="0" err="1">
                <a:latin typeface="Times New Roman" panose="02020603050405020304" pitchFamily="18" charset="0"/>
                <a:cs typeface="Times New Roman" panose="02020603050405020304" pitchFamily="18" charset="0"/>
              </a:rPr>
              <a:t>Toynbee’e</a:t>
            </a:r>
            <a:r>
              <a:rPr lang="tr-TR" dirty="0">
                <a:latin typeface="Times New Roman" panose="02020603050405020304" pitchFamily="18" charset="0"/>
                <a:cs typeface="Times New Roman" panose="02020603050405020304" pitchFamily="18" charset="0"/>
              </a:rPr>
              <a:t> göre toplumlar da organizmalar gibi doğar, büyür ve ölürler. Toplumlar, içeriden gelen meydan okumaya karşı koyabilirlerse gelişmeye devam eder, boyun eğerlerse yok olurlar.</a:t>
            </a:r>
          </a:p>
          <a:p>
            <a:pPr fontAlgn="base"/>
            <a:r>
              <a:rPr lang="tr-TR" dirty="0">
                <a:latin typeface="Times New Roman" panose="02020603050405020304" pitchFamily="18" charset="0"/>
                <a:cs typeface="Times New Roman" panose="02020603050405020304" pitchFamily="18" charset="0"/>
              </a:rPr>
              <a:t>Ona göre toplum, devletlerden önce vardır ve tarihsel incelemenin ana konusu toplumlardır.</a:t>
            </a:r>
          </a:p>
          <a:p>
            <a:pPr fontAlgn="base"/>
            <a:r>
              <a:rPr lang="tr-TR" dirty="0" err="1">
                <a:latin typeface="Times New Roman" panose="02020603050405020304" pitchFamily="18" charset="0"/>
                <a:cs typeface="Times New Roman" panose="02020603050405020304" pitchFamily="18" charset="0"/>
              </a:rPr>
              <a:t>Toynbee</a:t>
            </a:r>
            <a:r>
              <a:rPr lang="tr-TR" dirty="0">
                <a:latin typeface="Times New Roman" panose="02020603050405020304" pitchFamily="18" charset="0"/>
                <a:cs typeface="Times New Roman" panose="02020603050405020304" pitchFamily="18" charset="0"/>
              </a:rPr>
              <a:t> uygarlıkları, tam gelişmiş, durdurulmuş ve uygarlık altı düzeyde kalmış toplumlar olmak üzere üçe ayırmaktadır.</a:t>
            </a:r>
          </a:p>
          <a:p>
            <a:pPr fontAlgn="base"/>
            <a:r>
              <a:rPr lang="tr-TR" dirty="0" err="1">
                <a:latin typeface="Times New Roman" panose="02020603050405020304" pitchFamily="18" charset="0"/>
                <a:cs typeface="Times New Roman" panose="02020603050405020304" pitchFamily="18" charset="0"/>
              </a:rPr>
              <a:t>Toynbee’ye</a:t>
            </a:r>
            <a:r>
              <a:rPr lang="tr-TR" dirty="0">
                <a:latin typeface="Times New Roman" panose="02020603050405020304" pitchFamily="18" charset="0"/>
                <a:cs typeface="Times New Roman" panose="02020603050405020304" pitchFamily="18" charset="0"/>
              </a:rPr>
              <a:t> göre toprakların genişlemesinin ya da teknik ilerlemenin uygarlığın gelişmesiyle bir alakası yoktur. Toplum içerisindeki seçkin, yaratıcı </a:t>
            </a:r>
            <a:r>
              <a:rPr lang="tr-TR" dirty="0" err="1">
                <a:latin typeface="Times New Roman" panose="02020603050405020304" pitchFamily="18" charset="0"/>
                <a:cs typeface="Times New Roman" panose="02020603050405020304" pitchFamily="18" charset="0"/>
              </a:rPr>
              <a:t>azınlığıniçeriden</a:t>
            </a:r>
            <a:r>
              <a:rPr lang="tr-TR" dirty="0">
                <a:latin typeface="Times New Roman" panose="02020603050405020304" pitchFamily="18" charset="0"/>
                <a:cs typeface="Times New Roman" panose="02020603050405020304" pitchFamily="18" charset="0"/>
              </a:rPr>
              <a:t> ve dışarıdan gelen meydan okumalara karşı koyması uygarlığın gelişimi açısından yaratıcı ve dinamik bir süreçtir. </a:t>
            </a:r>
            <a:br>
              <a:rPr lang="tr-TR" dirty="0"/>
            </a:br>
            <a:endParaRPr lang="tr-TR" dirty="0"/>
          </a:p>
          <a:p>
            <a:endParaRPr lang="tr-TR" dirty="0"/>
          </a:p>
        </p:txBody>
      </p:sp>
    </p:spTree>
    <p:extLst>
      <p:ext uri="{BB962C8B-B14F-4D97-AF65-F5344CB8AC3E}">
        <p14:creationId xmlns:p14="http://schemas.microsoft.com/office/powerpoint/2010/main" val="36045808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4E03B6-DABD-844A-81B1-AE44856C5C12}"/>
              </a:ext>
            </a:extLst>
          </p:cNvPr>
          <p:cNvSpPr>
            <a:spLocks noGrp="1"/>
          </p:cNvSpPr>
          <p:nvPr>
            <p:ph type="title"/>
          </p:nvPr>
        </p:nvSpPr>
        <p:spPr/>
        <p:txBody>
          <a:bodyPr>
            <a:normAutofit/>
          </a:bodyPr>
          <a:lstStyle/>
          <a:p>
            <a:r>
              <a:rPr lang="tr-TR" sz="3600" dirty="0" err="1">
                <a:latin typeface="Times New Roman" panose="02020603050405020304" pitchFamily="18" charset="0"/>
                <a:cs typeface="Times New Roman" panose="02020603050405020304" pitchFamily="18" charset="0"/>
              </a:rPr>
              <a:t>Alfred</a:t>
            </a:r>
            <a:r>
              <a:rPr lang="tr-TR" sz="3600" dirty="0">
                <a:latin typeface="Times New Roman" panose="02020603050405020304" pitchFamily="18" charset="0"/>
                <a:cs typeface="Times New Roman" panose="02020603050405020304" pitchFamily="18" charset="0"/>
              </a:rPr>
              <a:t> J. </a:t>
            </a:r>
            <a:r>
              <a:rPr lang="tr-TR" sz="3600" dirty="0" err="1">
                <a:latin typeface="Times New Roman" panose="02020603050405020304" pitchFamily="18" charset="0"/>
                <a:cs typeface="Times New Roman" panose="02020603050405020304" pitchFamily="18" charset="0"/>
              </a:rPr>
              <a:t>Toynbee</a:t>
            </a:r>
            <a:r>
              <a:rPr lang="tr-TR" sz="3600" dirty="0">
                <a:latin typeface="Times New Roman" panose="02020603050405020304" pitchFamily="18" charset="0"/>
                <a:cs typeface="Times New Roman" panose="02020603050405020304" pitchFamily="18" charset="0"/>
              </a:rPr>
              <a:t> ve Meydan Okuma – Karşı Koyma</a:t>
            </a:r>
            <a:endParaRPr lang="tr-TR" sz="3600" dirty="0"/>
          </a:p>
        </p:txBody>
      </p:sp>
      <p:sp>
        <p:nvSpPr>
          <p:cNvPr id="3" name="İçerik Yer Tutucusu 2">
            <a:extLst>
              <a:ext uri="{FF2B5EF4-FFF2-40B4-BE49-F238E27FC236}">
                <a16:creationId xmlns:a16="http://schemas.microsoft.com/office/drawing/2014/main" id="{0D24C03B-8F86-3444-86A2-1A6F1E7BA5EC}"/>
              </a:ext>
            </a:extLst>
          </p:cNvPr>
          <p:cNvSpPr>
            <a:spLocks noGrp="1"/>
          </p:cNvSpPr>
          <p:nvPr>
            <p:ph idx="1"/>
          </p:nvPr>
        </p:nvSpPr>
        <p:spPr/>
        <p:txBody>
          <a:bodyPr>
            <a:normAutofit fontScale="62500" lnSpcReduction="20000"/>
          </a:bodyPr>
          <a:lstStyle/>
          <a:p>
            <a:pPr fontAlgn="base"/>
            <a:r>
              <a:rPr lang="tr-TR" dirty="0" err="1">
                <a:latin typeface="Times New Roman" panose="02020603050405020304" pitchFamily="18" charset="0"/>
                <a:cs typeface="Times New Roman" panose="02020603050405020304" pitchFamily="18" charset="0"/>
              </a:rPr>
              <a:t>Toynbee’ye</a:t>
            </a:r>
            <a:r>
              <a:rPr lang="tr-TR" dirty="0">
                <a:latin typeface="Times New Roman" panose="02020603050405020304" pitchFamily="18" charset="0"/>
                <a:cs typeface="Times New Roman" panose="02020603050405020304" pitchFamily="18" charset="0"/>
              </a:rPr>
              <a:t> göre toprakların genişlemesinin ya da teknik ilerlemenin uygarlığın gelişmesiyle bir alakası yoktur. Toplum içerisindeki seçkin, </a:t>
            </a:r>
            <a:r>
              <a:rPr lang="tr-TR" b="1" dirty="0">
                <a:latin typeface="Times New Roman" panose="02020603050405020304" pitchFamily="18" charset="0"/>
                <a:cs typeface="Times New Roman" panose="02020603050405020304" pitchFamily="18" charset="0"/>
              </a:rPr>
              <a:t>yaratıcı azınlığın </a:t>
            </a:r>
            <a:r>
              <a:rPr lang="tr-TR" dirty="0">
                <a:latin typeface="Times New Roman" panose="02020603050405020304" pitchFamily="18" charset="0"/>
                <a:cs typeface="Times New Roman" panose="02020603050405020304" pitchFamily="18" charset="0"/>
              </a:rPr>
              <a:t>içeriden ve dışarıdan gelen </a:t>
            </a:r>
            <a:r>
              <a:rPr lang="tr-TR" b="1" dirty="0">
                <a:latin typeface="Times New Roman" panose="02020603050405020304" pitchFamily="18" charset="0"/>
                <a:cs typeface="Times New Roman" panose="02020603050405020304" pitchFamily="18" charset="0"/>
              </a:rPr>
              <a:t>meydan okumalara</a:t>
            </a:r>
            <a:r>
              <a:rPr lang="tr-TR" dirty="0">
                <a:latin typeface="Times New Roman" panose="02020603050405020304" pitchFamily="18" charset="0"/>
                <a:cs typeface="Times New Roman" panose="02020603050405020304" pitchFamily="18" charset="0"/>
              </a:rPr>
              <a:t> karşı koyması uygarlığın gelişimi açısından yaratıcı ve dinamik bir süreçtir. </a:t>
            </a:r>
            <a:br>
              <a:rPr lang="tr-TR"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a:p>
            <a:pPr fontAlgn="base"/>
            <a:r>
              <a:rPr lang="tr-TR" dirty="0">
                <a:latin typeface="Times New Roman" panose="02020603050405020304" pitchFamily="18" charset="0"/>
                <a:cs typeface="Times New Roman" panose="02020603050405020304" pitchFamily="18" charset="0"/>
              </a:rPr>
              <a:t>İçerden ve dışarıdan gelen meydan okumalara karşılık veren yaratıcı azınlık, uygarlığın devamını sağlarken, aksi durumda; yönetici azınlığın yaratıcılığını kaybetmesi, çoğunluğun, azınlığı izlemeyi reddetmesi ve toplumsal birliğin yok olmasıyla </a:t>
            </a:r>
            <a:r>
              <a:rPr lang="tr-TR" b="1" dirty="0">
                <a:latin typeface="Times New Roman" panose="02020603050405020304" pitchFamily="18" charset="0"/>
                <a:cs typeface="Times New Roman" panose="02020603050405020304" pitchFamily="18" charset="0"/>
              </a:rPr>
              <a:t>uygarlık yok olur</a:t>
            </a:r>
            <a:r>
              <a:rPr lang="tr-TR" dirty="0">
                <a:latin typeface="Times New Roman" panose="02020603050405020304" pitchFamily="18" charset="0"/>
                <a:cs typeface="Times New Roman" panose="02020603050405020304" pitchFamily="18" charset="0"/>
              </a:rPr>
              <a:t>.</a:t>
            </a:r>
          </a:p>
          <a:p>
            <a:pPr fontAlgn="base"/>
            <a:endParaRPr lang="tr-TR" dirty="0">
              <a:latin typeface="Times New Roman" panose="02020603050405020304" pitchFamily="18" charset="0"/>
              <a:cs typeface="Times New Roman" panose="02020603050405020304" pitchFamily="18" charset="0"/>
            </a:endParaRPr>
          </a:p>
          <a:p>
            <a:pPr fontAlgn="base"/>
            <a:r>
              <a:rPr lang="tr-TR" dirty="0">
                <a:latin typeface="Times New Roman" panose="02020603050405020304" pitchFamily="18" charset="0"/>
                <a:cs typeface="Times New Roman" panose="02020603050405020304" pitchFamily="18" charset="0"/>
              </a:rPr>
              <a:t>Uygarlık bir defa ortaya çıktıktan sonra kitleler ile seçkinler arasındaki ideolojik farklılıkların, seçkinler tarafından iyi cevaplandırılması, kitlelerin bağlılığını sürdürür. Kitleler, seçkinlere olan inançlarını yitirdiğinde ise dış proleterlerle iş birliğine giderek uygarlığın yıkılmasına sebep olurlar.</a:t>
            </a:r>
            <a:br>
              <a:rPr lang="tr-TR"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a:p>
            <a:pPr fontAlgn="base"/>
            <a:r>
              <a:rPr lang="tr-TR" dirty="0">
                <a:latin typeface="Times New Roman" panose="02020603050405020304" pitchFamily="18" charset="0"/>
                <a:cs typeface="Times New Roman" panose="02020603050405020304" pitchFamily="18" charset="0"/>
              </a:rPr>
              <a:t>Uygarlıkların çöküşünde dinsel alanda gelişmeler olur ve dört tip kurtarıcı ortaya çıkar: </a:t>
            </a:r>
            <a:r>
              <a:rPr lang="tr-TR" b="1" i="1" dirty="0">
                <a:latin typeface="Times New Roman" panose="02020603050405020304" pitchFamily="18" charset="0"/>
                <a:cs typeface="Times New Roman" panose="02020603050405020304" pitchFamily="18" charset="0"/>
              </a:rPr>
              <a:t>Gericiler, ilericiler, ilgisizler </a:t>
            </a:r>
            <a:r>
              <a:rPr lang="tr-TR" i="1" dirty="0">
                <a:latin typeface="Times New Roman" panose="02020603050405020304" pitchFamily="18" charset="0"/>
                <a:cs typeface="Times New Roman" panose="02020603050405020304" pitchFamily="18" charset="0"/>
              </a:rPr>
              <a:t>ve</a:t>
            </a:r>
            <a:r>
              <a:rPr lang="tr-TR" b="1" i="1" dirty="0">
                <a:latin typeface="Times New Roman" panose="02020603050405020304" pitchFamily="18" charset="0"/>
                <a:cs typeface="Times New Roman" panose="02020603050405020304" pitchFamily="18" charset="0"/>
              </a:rPr>
              <a:t> değiştirici dinsel kurtarıcılardır</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Toynbee’ye</a:t>
            </a:r>
            <a:r>
              <a:rPr lang="tr-TR" dirty="0">
                <a:latin typeface="Times New Roman" panose="02020603050405020304" pitchFamily="18" charset="0"/>
                <a:cs typeface="Times New Roman" panose="02020603050405020304" pitchFamily="18" charset="0"/>
              </a:rPr>
              <a:t> göre uygarlıklar </a:t>
            </a:r>
            <a:r>
              <a:rPr lang="tr-TR" dirty="0" err="1">
                <a:latin typeface="Times New Roman" panose="02020603050405020304" pitchFamily="18" charset="0"/>
                <a:cs typeface="Times New Roman" panose="02020603050405020304" pitchFamily="18" charset="0"/>
              </a:rPr>
              <a:t>devirsel</a:t>
            </a:r>
            <a:r>
              <a:rPr lang="tr-TR" dirty="0">
                <a:latin typeface="Times New Roman" panose="02020603050405020304" pitchFamily="18" charset="0"/>
                <a:cs typeface="Times New Roman" panose="02020603050405020304" pitchFamily="18" charset="0"/>
              </a:rPr>
              <a:t> iken din, tek bir gelişme çizgisi üzerinde ilerleyen doğrusal bir niteliktedir.</a:t>
            </a:r>
            <a:br>
              <a:rPr lang="tr-TR"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a:p>
            <a:pPr fontAlgn="base"/>
            <a:r>
              <a:rPr lang="tr-TR" dirty="0" err="1">
                <a:latin typeface="Times New Roman" panose="02020603050405020304" pitchFamily="18" charset="0"/>
                <a:cs typeface="Times New Roman" panose="02020603050405020304" pitchFamily="18" charset="0"/>
              </a:rPr>
              <a:t>Toynbee</a:t>
            </a:r>
            <a:r>
              <a:rPr lang="tr-TR" dirty="0">
                <a:latin typeface="Times New Roman" panose="02020603050405020304" pitchFamily="18" charset="0"/>
                <a:cs typeface="Times New Roman" panose="02020603050405020304" pitchFamily="18" charset="0"/>
              </a:rPr>
              <a:t>, insanlığın gelişim seyrinin çok hızlandığını; atom çağında insanların ya siyasal birleşmeyi ya da intihar edeceğini ifade etmektedir.</a:t>
            </a:r>
          </a:p>
          <a:p>
            <a:endParaRPr lang="tr-TR" dirty="0"/>
          </a:p>
        </p:txBody>
      </p:sp>
    </p:spTree>
    <p:extLst>
      <p:ext uri="{BB962C8B-B14F-4D97-AF65-F5344CB8AC3E}">
        <p14:creationId xmlns:p14="http://schemas.microsoft.com/office/powerpoint/2010/main" val="2432096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A4DFE8-DF3A-5E4D-84D9-A294D7875633}"/>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Evrimci Modeller</a:t>
            </a:r>
          </a:p>
        </p:txBody>
      </p:sp>
      <p:sp>
        <p:nvSpPr>
          <p:cNvPr id="3" name="İçerik Yer Tutucusu 2">
            <a:extLst>
              <a:ext uri="{FF2B5EF4-FFF2-40B4-BE49-F238E27FC236}">
                <a16:creationId xmlns:a16="http://schemas.microsoft.com/office/drawing/2014/main" id="{EA1885D8-B1A4-F84C-898F-7B3D3628AD58}"/>
              </a:ext>
            </a:extLst>
          </p:cNvPr>
          <p:cNvSpPr>
            <a:spLocks noGrp="1"/>
          </p:cNvSpPr>
          <p:nvPr>
            <p:ph idx="1"/>
          </p:nvPr>
        </p:nvSpPr>
        <p:spPr/>
        <p:txBody>
          <a:bodyPr/>
          <a:lstStyle/>
          <a:p>
            <a:pPr>
              <a:buFont typeface="Wingdings" pitchFamily="2" charset="2"/>
              <a:buChar char="Ø"/>
            </a:pPr>
            <a:r>
              <a:rPr lang="tr-TR" dirty="0"/>
              <a:t>Gordon </a:t>
            </a:r>
            <a:r>
              <a:rPr lang="tr-TR" dirty="0" err="1"/>
              <a:t>Childe</a:t>
            </a:r>
            <a:r>
              <a:rPr lang="tr-TR" dirty="0"/>
              <a:t> ve Kültürel Evrim</a:t>
            </a:r>
          </a:p>
          <a:p>
            <a:pPr>
              <a:buFont typeface="Wingdings" pitchFamily="2" charset="2"/>
              <a:buChar char="Ø"/>
            </a:pPr>
            <a:r>
              <a:rPr lang="tr-TR" dirty="0" err="1"/>
              <a:t>Herbert</a:t>
            </a:r>
            <a:r>
              <a:rPr lang="tr-TR" dirty="0"/>
              <a:t> </a:t>
            </a:r>
            <a:r>
              <a:rPr lang="tr-TR" dirty="0" err="1"/>
              <a:t>Spencer</a:t>
            </a:r>
            <a:r>
              <a:rPr lang="tr-TR" dirty="0"/>
              <a:t> ve Müdahalesiz Evrim</a:t>
            </a:r>
          </a:p>
          <a:p>
            <a:pPr>
              <a:buFont typeface="Wingdings" pitchFamily="2" charset="2"/>
              <a:buChar char="Ø"/>
            </a:pPr>
            <a:r>
              <a:rPr lang="tr-TR" dirty="0" err="1"/>
              <a:t>Auguste</a:t>
            </a:r>
            <a:r>
              <a:rPr lang="tr-TR" dirty="0"/>
              <a:t> </a:t>
            </a:r>
            <a:r>
              <a:rPr lang="tr-TR" dirty="0" err="1"/>
              <a:t>Comte</a:t>
            </a:r>
            <a:r>
              <a:rPr lang="tr-TR" dirty="0"/>
              <a:t> ve Üç Hal Kanunu</a:t>
            </a:r>
          </a:p>
          <a:p>
            <a:pPr>
              <a:buFont typeface="Wingdings" pitchFamily="2" charset="2"/>
              <a:buChar char="Ø"/>
            </a:pPr>
            <a:r>
              <a:rPr lang="tr-TR" dirty="0" err="1"/>
              <a:t>Max</a:t>
            </a:r>
            <a:r>
              <a:rPr lang="tr-TR" dirty="0"/>
              <a:t> </a:t>
            </a:r>
            <a:r>
              <a:rPr lang="tr-TR" dirty="0" err="1"/>
              <a:t>Weber</a:t>
            </a:r>
            <a:r>
              <a:rPr lang="tr-TR" dirty="0"/>
              <a:t> ve Karizma</a:t>
            </a:r>
          </a:p>
          <a:p>
            <a:pPr>
              <a:buFont typeface="Wingdings" pitchFamily="2" charset="2"/>
              <a:buChar char="Ø"/>
            </a:pPr>
            <a:r>
              <a:rPr lang="tr-TR" dirty="0"/>
              <a:t>Emile </a:t>
            </a:r>
            <a:r>
              <a:rPr lang="tr-TR" dirty="0" err="1"/>
              <a:t>Durkheim</a:t>
            </a:r>
            <a:r>
              <a:rPr lang="tr-TR" dirty="0"/>
              <a:t> ve İşbölümü ile Farklılaşma</a:t>
            </a:r>
          </a:p>
          <a:p>
            <a:pPr>
              <a:buFont typeface="Wingdings" pitchFamily="2" charset="2"/>
              <a:buChar char="Ø"/>
            </a:pPr>
            <a:r>
              <a:rPr lang="tr-TR" dirty="0"/>
              <a:t>Ziya Gökalp ve Ulusal Kültür-Uygarlık</a:t>
            </a:r>
          </a:p>
          <a:p>
            <a:pPr>
              <a:buFont typeface="Wingdings" pitchFamily="2" charset="2"/>
              <a:buChar char="Ø"/>
            </a:pPr>
            <a:r>
              <a:rPr lang="tr-TR" dirty="0"/>
              <a:t>Üçlü Devrim Komitesinin Bildirisi</a:t>
            </a:r>
          </a:p>
        </p:txBody>
      </p:sp>
    </p:spTree>
    <p:extLst>
      <p:ext uri="{BB962C8B-B14F-4D97-AF65-F5344CB8AC3E}">
        <p14:creationId xmlns:p14="http://schemas.microsoft.com/office/powerpoint/2010/main" val="14080017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F8E4F0-4064-F942-A42D-42C543574036}"/>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Gordon </a:t>
            </a:r>
            <a:r>
              <a:rPr lang="tr-TR" dirty="0" err="1">
                <a:latin typeface="Times New Roman" panose="02020603050405020304" pitchFamily="18" charset="0"/>
                <a:cs typeface="Times New Roman" panose="02020603050405020304" pitchFamily="18" charset="0"/>
              </a:rPr>
              <a:t>Childe</a:t>
            </a:r>
            <a:r>
              <a:rPr lang="tr-TR" dirty="0">
                <a:latin typeface="Times New Roman" panose="02020603050405020304" pitchFamily="18" charset="0"/>
                <a:cs typeface="Times New Roman" panose="02020603050405020304" pitchFamily="18" charset="0"/>
              </a:rPr>
              <a:t> ve Kültürel Evrim</a:t>
            </a:r>
          </a:p>
        </p:txBody>
      </p:sp>
      <p:sp>
        <p:nvSpPr>
          <p:cNvPr id="3" name="İçerik Yer Tutucusu 2">
            <a:extLst>
              <a:ext uri="{FF2B5EF4-FFF2-40B4-BE49-F238E27FC236}">
                <a16:creationId xmlns:a16="http://schemas.microsoft.com/office/drawing/2014/main" id="{3FE2A38E-3301-154A-A34B-B452CF802F43}"/>
              </a:ext>
            </a:extLst>
          </p:cNvPr>
          <p:cNvSpPr>
            <a:spLocks noGrp="1"/>
          </p:cNvSpPr>
          <p:nvPr>
            <p:ph idx="1"/>
          </p:nvPr>
        </p:nvSpPr>
        <p:spPr/>
        <p:txBody>
          <a:bodyPr/>
          <a:lstStyle/>
          <a:p>
            <a:r>
              <a:rPr lang="tr-TR" dirty="0" err="1"/>
              <a:t>Childe</a:t>
            </a:r>
            <a:r>
              <a:rPr lang="tr-TR" dirty="0"/>
              <a:t> yazının bulunmasını, uygarlığın </a:t>
            </a:r>
            <a:r>
              <a:rPr lang="tr-TR" dirty="0" err="1"/>
              <a:t>gelişminin</a:t>
            </a:r>
            <a:r>
              <a:rPr lang="tr-TR" dirty="0"/>
              <a:t> iktisadi ve demografik yapı ile olan ilişkilerinin izlenebilmesi açısından temel olarak görür.</a:t>
            </a:r>
          </a:p>
          <a:p>
            <a:r>
              <a:rPr lang="tr-TR" dirty="0"/>
              <a:t>Kültürel evrim hüre ve kalıtım yolu ile aktarılmadığından organik evrimden farklıdır.</a:t>
            </a:r>
          </a:p>
          <a:p>
            <a:r>
              <a:rPr lang="tr-TR" dirty="0"/>
              <a:t>Hayvanlar çevre koşullarına biyolojik evrim ile uyum sağlarken insan ise maddi kültürünü geliştirerek uyum sağlar.</a:t>
            </a:r>
          </a:p>
          <a:p>
            <a:r>
              <a:rPr lang="tr-TR" dirty="0"/>
              <a:t>Her toplum aynı evreyi izlemez.</a:t>
            </a:r>
          </a:p>
          <a:p>
            <a:r>
              <a:rPr lang="tr-TR" dirty="0"/>
              <a:t>Her toplum kendine özgü tepkiler üretir.</a:t>
            </a:r>
          </a:p>
        </p:txBody>
      </p:sp>
    </p:spTree>
    <p:extLst>
      <p:ext uri="{BB962C8B-B14F-4D97-AF65-F5344CB8AC3E}">
        <p14:creationId xmlns:p14="http://schemas.microsoft.com/office/powerpoint/2010/main" val="18847784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B287CF-DA22-A945-A2C0-EE7BA688109C}"/>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Herbert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Spencer</a:t>
            </a:r>
            <a:r>
              <a:rPr lang="tr-TR" dirty="0">
                <a:latin typeface="Times New Roman" panose="02020603050405020304" pitchFamily="18" charset="0"/>
                <a:cs typeface="Times New Roman" panose="02020603050405020304" pitchFamily="18" charset="0"/>
              </a:rPr>
              <a:t> ve Müdahalesiz Evrim</a:t>
            </a:r>
          </a:p>
        </p:txBody>
      </p:sp>
      <p:sp>
        <p:nvSpPr>
          <p:cNvPr id="3" name="İçerik Yer Tutucusu 2">
            <a:extLst>
              <a:ext uri="{FF2B5EF4-FFF2-40B4-BE49-F238E27FC236}">
                <a16:creationId xmlns:a16="http://schemas.microsoft.com/office/drawing/2014/main" id="{F4305B45-5AC3-5345-B48D-F25C55048FDD}"/>
              </a:ext>
            </a:extLst>
          </p:cNvPr>
          <p:cNvSpPr>
            <a:spLocks noGrp="1"/>
          </p:cNvSpPr>
          <p:nvPr>
            <p:ph idx="1"/>
          </p:nvPr>
        </p:nvSpPr>
        <p:spPr/>
        <p:txBody>
          <a:bodyPr/>
          <a:lstStyle/>
          <a:p>
            <a:r>
              <a:rPr lang="tr-TR" dirty="0" err="1">
                <a:latin typeface="Times New Roman" panose="02020603050405020304" pitchFamily="18" charset="0"/>
                <a:cs typeface="Times New Roman" panose="02020603050405020304" pitchFamily="18" charset="0"/>
              </a:rPr>
              <a:t>Spencer’ın</a:t>
            </a:r>
            <a:r>
              <a:rPr lang="tr-TR" dirty="0">
                <a:latin typeface="Times New Roman" panose="02020603050405020304" pitchFamily="18" charset="0"/>
                <a:cs typeface="Times New Roman" panose="02020603050405020304" pitchFamily="18" charset="0"/>
              </a:rPr>
              <a:t> Evrim Teorisi; “</a:t>
            </a:r>
            <a:r>
              <a:rPr lang="tr-TR" dirty="0" err="1">
                <a:latin typeface="Times New Roman" panose="02020603050405020304" pitchFamily="18" charset="0"/>
                <a:cs typeface="Times New Roman" panose="02020603050405020304" pitchFamily="18" charset="0"/>
              </a:rPr>
              <a:t>evrim”in</a:t>
            </a:r>
            <a:r>
              <a:rPr lang="tr-TR" dirty="0">
                <a:latin typeface="Times New Roman" panose="02020603050405020304" pitchFamily="18" charset="0"/>
                <a:cs typeface="Times New Roman" panose="02020603050405020304" pitchFamily="18" charset="0"/>
              </a:rPr>
              <a:t>, Güneş Sistemi’nden Dünyamıza, Dünyamızdan tüm canlıların bedenlerine, canlıların bedenlerinden sosyolojik yapılarına kadar gerçekleşen bir kanun olduğunu ileri sürer.</a:t>
            </a:r>
          </a:p>
          <a:p>
            <a:r>
              <a:rPr lang="tr-TR" dirty="0" err="1">
                <a:latin typeface="Times New Roman" panose="02020603050405020304" pitchFamily="18" charset="0"/>
                <a:cs typeface="Times New Roman" panose="02020603050405020304" pitchFamily="18" charset="0"/>
              </a:rPr>
              <a:t>Spencer</a:t>
            </a:r>
            <a:r>
              <a:rPr lang="tr-TR" dirty="0">
                <a:latin typeface="Times New Roman" panose="02020603050405020304" pitchFamily="18" charset="0"/>
                <a:cs typeface="Times New Roman" panose="02020603050405020304" pitchFamily="18" charset="0"/>
              </a:rPr>
              <a:t>, kendi döneminde büyük etkisi olan Newton’un fizik sistemiyle, </a:t>
            </a:r>
            <a:r>
              <a:rPr lang="tr-TR" dirty="0" err="1">
                <a:latin typeface="Times New Roman" panose="02020603050405020304" pitchFamily="18" charset="0"/>
                <a:cs typeface="Times New Roman" panose="02020603050405020304" pitchFamily="18" charset="0"/>
              </a:rPr>
              <a:t>Comte’un</a:t>
            </a:r>
            <a:r>
              <a:rPr lang="tr-TR" dirty="0">
                <a:latin typeface="Times New Roman" panose="02020603050405020304" pitchFamily="18" charset="0"/>
                <a:cs typeface="Times New Roman" panose="02020603050405020304" pitchFamily="18" charset="0"/>
              </a:rPr>
              <a:t> toplumlara evrimci yaklaşımının ve pozitivizminin etkisi altındadır.</a:t>
            </a:r>
          </a:p>
          <a:p>
            <a:r>
              <a:rPr lang="tr-TR" dirty="0" err="1">
                <a:latin typeface="Times New Roman" panose="02020603050405020304" pitchFamily="18" charset="0"/>
                <a:cs typeface="Times New Roman" panose="02020603050405020304" pitchFamily="18" charset="0"/>
              </a:rPr>
              <a:t>Spencer’ın</a:t>
            </a:r>
            <a:r>
              <a:rPr lang="tr-TR" dirty="0">
                <a:latin typeface="Times New Roman" panose="02020603050405020304" pitchFamily="18" charset="0"/>
                <a:cs typeface="Times New Roman" panose="02020603050405020304" pitchFamily="18" charset="0"/>
              </a:rPr>
              <a:t> Evrim Teorisi açısından bir önemi de, onun “evrim” kavramını </a:t>
            </a:r>
            <a:r>
              <a:rPr lang="tr-TR" dirty="0" err="1">
                <a:latin typeface="Times New Roman" panose="02020603050405020304" pitchFamily="18" charset="0"/>
                <a:cs typeface="Times New Roman" panose="02020603050405020304" pitchFamily="18" charset="0"/>
              </a:rPr>
              <a:t>popülarize</a:t>
            </a:r>
            <a:r>
              <a:rPr lang="tr-TR" dirty="0">
                <a:latin typeface="Times New Roman" panose="02020603050405020304" pitchFamily="18" charset="0"/>
                <a:cs typeface="Times New Roman" panose="02020603050405020304" pitchFamily="18" charset="0"/>
              </a:rPr>
              <a:t> etmesinin yanında, “en uygun olanın yaşaması” (</a:t>
            </a:r>
            <a:r>
              <a:rPr lang="tr-TR" i="1" dirty="0" err="1">
                <a:latin typeface="Times New Roman" panose="02020603050405020304" pitchFamily="18" charset="0"/>
                <a:cs typeface="Times New Roman" panose="02020603050405020304" pitchFamily="18" charset="0"/>
              </a:rPr>
              <a:t>survival</a:t>
            </a:r>
            <a:r>
              <a:rPr lang="tr-TR" i="1" dirty="0">
                <a:latin typeface="Times New Roman" panose="02020603050405020304" pitchFamily="18" charset="0"/>
                <a:cs typeface="Times New Roman" panose="02020603050405020304" pitchFamily="18" charset="0"/>
              </a:rPr>
              <a:t> of </a:t>
            </a:r>
            <a:r>
              <a:rPr lang="tr-TR" i="1" dirty="0" err="1">
                <a:latin typeface="Times New Roman" panose="02020603050405020304" pitchFamily="18" charset="0"/>
                <a:cs typeface="Times New Roman" panose="02020603050405020304" pitchFamily="18" charset="0"/>
              </a:rPr>
              <a:t>the</a:t>
            </a:r>
            <a:r>
              <a:rPr lang="tr-TR" i="1" dirty="0">
                <a:latin typeface="Times New Roman" panose="02020603050405020304" pitchFamily="18" charset="0"/>
                <a:cs typeface="Times New Roman" panose="02020603050405020304" pitchFamily="18" charset="0"/>
              </a:rPr>
              <a:t> </a:t>
            </a:r>
            <a:r>
              <a:rPr lang="tr-TR" i="1" dirty="0" err="1">
                <a:latin typeface="Times New Roman" panose="02020603050405020304" pitchFamily="18" charset="0"/>
                <a:cs typeface="Times New Roman" panose="02020603050405020304" pitchFamily="18" charset="0"/>
              </a:rPr>
              <a:t>fittest</a:t>
            </a:r>
            <a:r>
              <a:rPr lang="tr-TR" dirty="0">
                <a:latin typeface="Times New Roman" panose="02020603050405020304" pitchFamily="18" charset="0"/>
                <a:cs typeface="Times New Roman" panose="02020603050405020304" pitchFamily="18" charset="0"/>
              </a:rPr>
              <a:t>) deyimini ilk olarak kullanmasıdır. </a:t>
            </a:r>
          </a:p>
        </p:txBody>
      </p:sp>
    </p:spTree>
    <p:extLst>
      <p:ext uri="{BB962C8B-B14F-4D97-AF65-F5344CB8AC3E}">
        <p14:creationId xmlns:p14="http://schemas.microsoft.com/office/powerpoint/2010/main" val="4382996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DA2304-8589-1F4A-8931-349EB5DC6158}"/>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Herbert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Spencer</a:t>
            </a:r>
            <a:r>
              <a:rPr lang="tr-TR" dirty="0">
                <a:latin typeface="Times New Roman" panose="02020603050405020304" pitchFamily="18" charset="0"/>
                <a:cs typeface="Times New Roman" panose="02020603050405020304" pitchFamily="18" charset="0"/>
              </a:rPr>
              <a:t> ve Müdahalesiz Evrim</a:t>
            </a:r>
            <a:endParaRPr lang="tr-TR" dirty="0"/>
          </a:p>
        </p:txBody>
      </p:sp>
      <p:sp>
        <p:nvSpPr>
          <p:cNvPr id="3" name="İçerik Yer Tutucusu 2">
            <a:extLst>
              <a:ext uri="{FF2B5EF4-FFF2-40B4-BE49-F238E27FC236}">
                <a16:creationId xmlns:a16="http://schemas.microsoft.com/office/drawing/2014/main" id="{C01E406E-9287-B94E-84D8-133CC10A1FEC}"/>
              </a:ext>
            </a:extLst>
          </p:cNvPr>
          <p:cNvSpPr>
            <a:spLocks noGrp="1"/>
          </p:cNvSpPr>
          <p:nvPr>
            <p:ph idx="1"/>
          </p:nvPr>
        </p:nvSpPr>
        <p:spPr/>
        <p:txBody>
          <a:bodyPr/>
          <a:lstStyle/>
          <a:p>
            <a:r>
              <a:rPr lang="tr-TR" dirty="0" err="1"/>
              <a:t>Spencer’ın</a:t>
            </a:r>
            <a:r>
              <a:rPr lang="tr-TR" dirty="0"/>
              <a:t> günümüzdeki şöhretinin en önemli sebebi, genel evrimsel felsefesinden ve biyoloji alanındaki yaklaşımından ziyade, evrimi sosyoloji ve ahlak alanına uygulamasını ifade eden “Sosyal </a:t>
            </a:r>
            <a:r>
              <a:rPr lang="tr-TR" dirty="0" err="1"/>
              <a:t>Darwinizm</a:t>
            </a:r>
            <a:r>
              <a:rPr lang="tr-TR" dirty="0"/>
              <a:t>” diye anılan görüşüdür.</a:t>
            </a:r>
            <a:r>
              <a:rPr lang="tr-TR" i="1" dirty="0"/>
              <a:t> </a:t>
            </a:r>
          </a:p>
          <a:p>
            <a:r>
              <a:rPr lang="tr-TR" i="1" dirty="0"/>
              <a:t>Sosyal </a:t>
            </a:r>
            <a:r>
              <a:rPr lang="tr-TR" i="1" dirty="0" err="1"/>
              <a:t>darwinizm</a:t>
            </a:r>
            <a:r>
              <a:rPr lang="tr-TR" dirty="0"/>
              <a:t>, Darwin'in kuramının genişletilerek sosyal alanda uygulanmasıdır. Yani, bireysel organizmalar arasındaki rekabetin çevreye en uygun olanın idame etmesi yoluyla biyolojik evrimsel değişikliğe neden olması gibi; bireyler, gruplar veya uluslar arasındaki rekabetin de insan topluluklarında sosyal evrime neden olduğu kuramıdır.</a:t>
            </a:r>
          </a:p>
        </p:txBody>
      </p:sp>
    </p:spTree>
    <p:extLst>
      <p:ext uri="{BB962C8B-B14F-4D97-AF65-F5344CB8AC3E}">
        <p14:creationId xmlns:p14="http://schemas.microsoft.com/office/powerpoint/2010/main" val="22716085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A4DB6E-D703-A54A-935C-2E3C589479E5}"/>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Auguste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Comte</a:t>
            </a:r>
            <a:r>
              <a:rPr lang="tr-TR" dirty="0">
                <a:latin typeface="Times New Roman" panose="02020603050405020304" pitchFamily="18" charset="0"/>
                <a:cs typeface="Times New Roman" panose="02020603050405020304" pitchFamily="18" charset="0"/>
              </a:rPr>
              <a:t> ve Üç Hal Kanunu</a:t>
            </a:r>
          </a:p>
        </p:txBody>
      </p:sp>
      <p:sp>
        <p:nvSpPr>
          <p:cNvPr id="3" name="İçerik Yer Tutucusu 2">
            <a:extLst>
              <a:ext uri="{FF2B5EF4-FFF2-40B4-BE49-F238E27FC236}">
                <a16:creationId xmlns:a16="http://schemas.microsoft.com/office/drawing/2014/main" id="{CC18CCBF-2B49-154B-9274-E4D110FC28EB}"/>
              </a:ext>
            </a:extLst>
          </p:cNvPr>
          <p:cNvSpPr>
            <a:spLocks noGrp="1"/>
          </p:cNvSpPr>
          <p:nvPr>
            <p:ph idx="1"/>
          </p:nvPr>
        </p:nvSpPr>
        <p:spPr/>
        <p:txBody>
          <a:bodyPr/>
          <a:lstStyle/>
          <a:p>
            <a:r>
              <a:rPr lang="tr-TR" dirty="0" err="1">
                <a:latin typeface="Times New Roman" panose="02020603050405020304" pitchFamily="18" charset="0"/>
                <a:cs typeface="Times New Roman" panose="02020603050405020304" pitchFamily="18" charset="0"/>
              </a:rPr>
              <a:t>Comte’un</a:t>
            </a:r>
            <a:r>
              <a:rPr lang="tr-TR" dirty="0">
                <a:latin typeface="Times New Roman" panose="02020603050405020304" pitchFamily="18" charset="0"/>
                <a:cs typeface="Times New Roman" panose="02020603050405020304" pitchFamily="18" charset="0"/>
              </a:rPr>
              <a:t> üç hâl kanunu ya da üç hâl yasası olarak adlandırılan toplumsal evrim kuramına göre toplumlar üç aşamadan geçer: </a:t>
            </a:r>
            <a:r>
              <a:rPr lang="tr-TR" b="1" dirty="0">
                <a:latin typeface="Times New Roman" panose="02020603050405020304" pitchFamily="18" charset="0"/>
                <a:cs typeface="Times New Roman" panose="02020603050405020304" pitchFamily="18" charset="0"/>
              </a:rPr>
              <a:t>Teolojik aşama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Metafizik aşama</a:t>
            </a:r>
            <a:r>
              <a:rPr lang="tr-TR" dirty="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Pozivitist</a:t>
            </a:r>
            <a:r>
              <a:rPr lang="tr-TR" b="1" dirty="0">
                <a:latin typeface="Times New Roman" panose="02020603050405020304" pitchFamily="18" charset="0"/>
                <a:cs typeface="Times New Roman" panose="02020603050405020304" pitchFamily="18" charset="0"/>
              </a:rPr>
              <a:t> aşama</a:t>
            </a:r>
            <a:r>
              <a:rPr lang="tr-TR" dirty="0">
                <a:latin typeface="Times New Roman" panose="02020603050405020304" pitchFamily="18" charset="0"/>
                <a:cs typeface="Times New Roman" panose="02020603050405020304" pitchFamily="18" charset="0"/>
              </a:rPr>
              <a:t>.</a:t>
            </a:r>
          </a:p>
          <a:p>
            <a:r>
              <a:rPr lang="tr-TR" b="1" dirty="0">
                <a:latin typeface="Times New Roman" panose="02020603050405020304" pitchFamily="18" charset="0"/>
                <a:cs typeface="Times New Roman" panose="02020603050405020304" pitchFamily="18" charset="0"/>
              </a:rPr>
              <a:t>Teolojik Aşama: </a:t>
            </a:r>
            <a:r>
              <a:rPr lang="tr-TR" dirty="0">
                <a:latin typeface="Times New Roman" panose="02020603050405020304" pitchFamily="18" charset="0"/>
                <a:cs typeface="Times New Roman" panose="02020603050405020304" pitchFamily="18" charset="0"/>
              </a:rPr>
              <a:t>Bu dönemde insanlık, çocukluk dönemindedir. İnsanlar bu dönemde fenomenlere dini bir izah getirmiş, etrafındaki olayları bu şekilde açıklamaya çalışmıştır. </a:t>
            </a:r>
            <a:r>
              <a:rPr lang="tr-TR" dirty="0" err="1">
                <a:latin typeface="Times New Roman" panose="02020603050405020304" pitchFamily="18" charset="0"/>
                <a:cs typeface="Times New Roman" panose="02020603050405020304" pitchFamily="18" charset="0"/>
              </a:rPr>
              <a:t>Tanrıbilimsel</a:t>
            </a:r>
            <a:r>
              <a:rPr lang="tr-TR" dirty="0">
                <a:latin typeface="Times New Roman" panose="02020603050405020304" pitchFamily="18" charset="0"/>
                <a:cs typeface="Times New Roman" panose="02020603050405020304" pitchFamily="18" charset="0"/>
              </a:rPr>
              <a:t> dönemde insanoğlu bilmediği, bir türlü anlayamadığı olayları hep aşkın bir kaynakla açıklama yoluna gitmiştir. Teolojik aşamada doğaya, insana, topluma dair var olan bilgiler ilahi özellik taşıdıkları için sorgulanmadan kabul edilmektedir.</a:t>
            </a:r>
          </a:p>
        </p:txBody>
      </p:sp>
    </p:spTree>
    <p:extLst>
      <p:ext uri="{BB962C8B-B14F-4D97-AF65-F5344CB8AC3E}">
        <p14:creationId xmlns:p14="http://schemas.microsoft.com/office/powerpoint/2010/main" val="564090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466167-8B27-A047-92BB-A20903F03952}"/>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Toplumsal Yapıyı Açıklayan Kuramlar</a:t>
            </a:r>
            <a:endParaRPr lang="tr-TR" dirty="0"/>
          </a:p>
        </p:txBody>
      </p:sp>
      <p:sp>
        <p:nvSpPr>
          <p:cNvPr id="3" name="İçerik Yer Tutucusu 2">
            <a:extLst>
              <a:ext uri="{FF2B5EF4-FFF2-40B4-BE49-F238E27FC236}">
                <a16:creationId xmlns:a16="http://schemas.microsoft.com/office/drawing/2014/main" id="{5FEBE459-09D7-B642-9A89-EC96D47FCFCC}"/>
              </a:ext>
            </a:extLst>
          </p:cNvPr>
          <p:cNvSpPr>
            <a:spLocks noGrp="1"/>
          </p:cNvSpPr>
          <p:nvPr>
            <p:ph idx="1"/>
          </p:nvPr>
        </p:nvSpPr>
        <p:spPr/>
        <p:txBody>
          <a:bodyPr/>
          <a:lstStyle/>
          <a:p>
            <a:pPr>
              <a:buFont typeface="Wingdings" pitchFamily="2" charset="2"/>
              <a:buChar char="Ø"/>
            </a:pPr>
            <a:r>
              <a:rPr lang="tr-TR" dirty="0">
                <a:latin typeface="Times New Roman" panose="02020603050405020304" pitchFamily="18" charset="0"/>
                <a:cs typeface="Times New Roman" panose="02020603050405020304" pitchFamily="18" charset="0"/>
              </a:rPr>
              <a:t>Boyutlarına göre kuramlar 3 farklı şekilde gruplandırılabilir.</a:t>
            </a:r>
          </a:p>
          <a:p>
            <a:pPr>
              <a:buFont typeface="Wingdings" pitchFamily="2" charset="2"/>
              <a:buChar char="Ø"/>
            </a:pPr>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Küçük Boy Kuramlar</a:t>
            </a:r>
          </a:p>
          <a:p>
            <a:r>
              <a:rPr lang="tr-TR" dirty="0">
                <a:solidFill>
                  <a:srgbClr val="FF0000"/>
                </a:solidFill>
                <a:latin typeface="Times New Roman" panose="02020603050405020304" pitchFamily="18" charset="0"/>
                <a:cs typeface="Times New Roman" panose="02020603050405020304" pitchFamily="18" charset="0"/>
              </a:rPr>
              <a:t>Orta Boy Kuramlar</a:t>
            </a:r>
          </a:p>
          <a:p>
            <a:r>
              <a:rPr lang="tr-TR" dirty="0">
                <a:latin typeface="Times New Roman" panose="02020603050405020304" pitchFamily="18" charset="0"/>
                <a:cs typeface="Times New Roman" panose="02020603050405020304" pitchFamily="18" charset="0"/>
              </a:rPr>
              <a:t>Büyük Boy Kuramlar</a:t>
            </a:r>
          </a:p>
        </p:txBody>
      </p:sp>
    </p:spTree>
    <p:extLst>
      <p:ext uri="{BB962C8B-B14F-4D97-AF65-F5344CB8AC3E}">
        <p14:creationId xmlns:p14="http://schemas.microsoft.com/office/powerpoint/2010/main" val="40159806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E4075D-F528-B648-ADAA-3A90A9F2C6B5}"/>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Auguste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Comte</a:t>
            </a:r>
            <a:r>
              <a:rPr lang="tr-TR" dirty="0">
                <a:latin typeface="Times New Roman" panose="02020603050405020304" pitchFamily="18" charset="0"/>
                <a:cs typeface="Times New Roman" panose="02020603050405020304" pitchFamily="18" charset="0"/>
              </a:rPr>
              <a:t> ve Üç Hal Kanunu</a:t>
            </a:r>
            <a:endParaRPr lang="tr-TR" dirty="0"/>
          </a:p>
        </p:txBody>
      </p:sp>
      <p:sp>
        <p:nvSpPr>
          <p:cNvPr id="3" name="İçerik Yer Tutucusu 2">
            <a:extLst>
              <a:ext uri="{FF2B5EF4-FFF2-40B4-BE49-F238E27FC236}">
                <a16:creationId xmlns:a16="http://schemas.microsoft.com/office/drawing/2014/main" id="{2342F579-8CD7-A64F-927A-3E52452FDA87}"/>
              </a:ext>
            </a:extLst>
          </p:cNvPr>
          <p:cNvSpPr>
            <a:spLocks noGrp="1"/>
          </p:cNvSpPr>
          <p:nvPr>
            <p:ph idx="1"/>
          </p:nvPr>
        </p:nvSpPr>
        <p:spPr/>
        <p:txBody>
          <a:bodyPr/>
          <a:lstStyle/>
          <a:p>
            <a:r>
              <a:rPr lang="tr-TR" b="1" dirty="0">
                <a:latin typeface="Times New Roman" panose="02020603050405020304" pitchFamily="18" charset="0"/>
                <a:cs typeface="Times New Roman" panose="02020603050405020304" pitchFamily="18" charset="0"/>
              </a:rPr>
              <a:t>Metafizik Aşama: </a:t>
            </a:r>
            <a:r>
              <a:rPr lang="tr-TR" dirty="0">
                <a:latin typeface="Times New Roman" panose="02020603050405020304" pitchFamily="18" charset="0"/>
                <a:cs typeface="Times New Roman" panose="02020603050405020304" pitchFamily="18" charset="0"/>
              </a:rPr>
              <a:t>Bu çağ, insanlığın gençlik çağıdır. Bu dönemde insanlar, soyut fikirlerin peşinde koşmuşlar, evreni soyut fikirler (doğa ve ideolojiler gibi) ışığında açıklamaya çalışmışlardır. </a:t>
            </a:r>
          </a:p>
          <a:p>
            <a:r>
              <a:rPr lang="tr-TR" dirty="0">
                <a:latin typeface="Times New Roman" panose="02020603050405020304" pitchFamily="18" charset="0"/>
                <a:cs typeface="Times New Roman" panose="02020603050405020304" pitchFamily="18" charset="0"/>
              </a:rPr>
              <a:t>Ruh, ölümsüzlük vb. doğaüstü, soyut kavramların ve gizli güçlerin temel belirleyici olduğu aşamadır. </a:t>
            </a:r>
          </a:p>
          <a:p>
            <a:r>
              <a:rPr lang="tr-TR" dirty="0">
                <a:latin typeface="Times New Roman" panose="02020603050405020304" pitchFamily="18" charset="0"/>
                <a:cs typeface="Times New Roman" panose="02020603050405020304" pitchFamily="18" charset="0"/>
              </a:rPr>
              <a:t>Bu aşamada belirgin olan durum, toplumsal ve doğayla ilgili olguların birtakım soyut güçlerle açıklanmasıdır. Burada bahsedilen soyut güçler; toplumsal düzen, insan hakları, hukuk, eşitlik vs. gibi soyut kavramlar da olabilir.</a:t>
            </a:r>
          </a:p>
        </p:txBody>
      </p:sp>
    </p:spTree>
    <p:extLst>
      <p:ext uri="{BB962C8B-B14F-4D97-AF65-F5344CB8AC3E}">
        <p14:creationId xmlns:p14="http://schemas.microsoft.com/office/powerpoint/2010/main" val="29296255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5E4F06-6C5F-9241-8BCD-899929F582CA}"/>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Auguste</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Comte</a:t>
            </a:r>
            <a:r>
              <a:rPr lang="tr-TR" dirty="0">
                <a:latin typeface="Times New Roman" panose="02020603050405020304" pitchFamily="18" charset="0"/>
                <a:cs typeface="Times New Roman" panose="02020603050405020304" pitchFamily="18" charset="0"/>
              </a:rPr>
              <a:t> ve Üç Hal Kanunu</a:t>
            </a:r>
            <a:endParaRPr lang="tr-TR" dirty="0"/>
          </a:p>
        </p:txBody>
      </p:sp>
      <p:sp>
        <p:nvSpPr>
          <p:cNvPr id="3" name="İçerik Yer Tutucusu 2">
            <a:extLst>
              <a:ext uri="{FF2B5EF4-FFF2-40B4-BE49-F238E27FC236}">
                <a16:creationId xmlns:a16="http://schemas.microsoft.com/office/drawing/2014/main" id="{832727B8-A27C-AE41-82FC-DDA46E8DFD65}"/>
              </a:ext>
            </a:extLst>
          </p:cNvPr>
          <p:cNvSpPr>
            <a:spLocks noGrp="1"/>
          </p:cNvSpPr>
          <p:nvPr>
            <p:ph idx="1"/>
          </p:nvPr>
        </p:nvSpPr>
        <p:spPr/>
        <p:txBody>
          <a:bodyPr>
            <a:normAutofit fontScale="92500" lnSpcReduction="10000"/>
          </a:bodyPr>
          <a:lstStyle/>
          <a:p>
            <a:r>
              <a:rPr lang="tr-TR" b="1" dirty="0">
                <a:latin typeface="Times New Roman" panose="02020603050405020304" pitchFamily="18" charset="0"/>
                <a:cs typeface="Times New Roman" panose="02020603050405020304" pitchFamily="18" charset="0"/>
              </a:rPr>
              <a:t>Pozitivist Aşama: </a:t>
            </a:r>
            <a:r>
              <a:rPr lang="tr-TR" dirty="0">
                <a:latin typeface="Times New Roman" panose="02020603050405020304" pitchFamily="18" charset="0"/>
                <a:cs typeface="Times New Roman" panose="02020603050405020304" pitchFamily="18" charset="0"/>
              </a:rPr>
              <a:t>Son evre olan pozitif aşamada ise insanlar artık fenomenlerin nedenlerini, anlamlarını, kaynaklarını aramayı bırakmış, bunları yöneten, idare eden yasaları keşfetmeyi amaçlamışlardır. </a:t>
            </a:r>
          </a:p>
          <a:p>
            <a:r>
              <a:rPr lang="tr-TR" dirty="0">
                <a:latin typeface="Times New Roman" panose="02020603050405020304" pitchFamily="18" charset="0"/>
                <a:cs typeface="Times New Roman" panose="02020603050405020304" pitchFamily="18" charset="0"/>
              </a:rPr>
              <a:t>Bu dönemde insanlar doğadaki ve toplumsal yaşamdaki olguları açıklayabilmek için </a:t>
            </a:r>
            <a:r>
              <a:rPr lang="tr-TR" b="1" dirty="0">
                <a:latin typeface="Times New Roman" panose="02020603050405020304" pitchFamily="18" charset="0"/>
                <a:cs typeface="Times New Roman" panose="02020603050405020304" pitchFamily="18" charset="0"/>
              </a:rPr>
              <a:t>somut, gözlenebilir olguları incelemeye</a:t>
            </a:r>
            <a:r>
              <a:rPr lang="tr-TR" dirty="0">
                <a:latin typeface="Times New Roman" panose="02020603050405020304" pitchFamily="18" charset="0"/>
                <a:cs typeface="Times New Roman" panose="02020603050405020304" pitchFamily="18" charset="0"/>
              </a:rPr>
              <a:t> yönelmişlerdir. </a:t>
            </a:r>
          </a:p>
          <a:p>
            <a:r>
              <a:rPr lang="tr-TR" dirty="0">
                <a:latin typeface="Times New Roman" panose="02020603050405020304" pitchFamily="18" charset="0"/>
                <a:cs typeface="Times New Roman" panose="02020603050405020304" pitchFamily="18" charset="0"/>
              </a:rPr>
              <a:t>Bu inceleme esnasında olgular arasındaki neden-sonuç ilişkileri gözlenip bu ilişkilerdeki düzenlilikler ve art arda gelişler yasalarla açıklanabilmektedir.</a:t>
            </a:r>
          </a:p>
          <a:p>
            <a:r>
              <a:rPr lang="tr-TR" dirty="0">
                <a:latin typeface="Times New Roman" panose="02020603050405020304" pitchFamily="18" charset="0"/>
                <a:cs typeface="Times New Roman" panose="02020603050405020304" pitchFamily="18" charset="0"/>
              </a:rPr>
              <a:t>Zorunlu saltığı amaçlayan metafizik araştırma mantığı yerini bütünüyle, hem de bir daha geri dönülemeyecek bir biçimde olumsalı, göreli olanı anlamaya yönelik </a:t>
            </a:r>
            <a:r>
              <a:rPr lang="tr-TR" dirty="0" err="1">
                <a:latin typeface="Times New Roman" panose="02020603050405020304" pitchFamily="18" charset="0"/>
                <a:cs typeface="Times New Roman" panose="02020603050405020304" pitchFamily="18" charset="0"/>
              </a:rPr>
              <a:t>olgucu</a:t>
            </a:r>
            <a:r>
              <a:rPr lang="tr-TR" dirty="0">
                <a:latin typeface="Times New Roman" panose="02020603050405020304" pitchFamily="18" charset="0"/>
                <a:cs typeface="Times New Roman" panose="02020603050405020304" pitchFamily="18" charset="0"/>
              </a:rPr>
              <a:t> bir </a:t>
            </a:r>
            <a:r>
              <a:rPr lang="tr-TR" b="1" dirty="0">
                <a:latin typeface="Times New Roman" panose="02020603050405020304" pitchFamily="18" charset="0"/>
                <a:cs typeface="Times New Roman" panose="02020603050405020304" pitchFamily="18" charset="0"/>
              </a:rPr>
              <a:t>bilimsel </a:t>
            </a:r>
            <a:r>
              <a:rPr lang="tr-TR" b="1" dirty="0" err="1">
                <a:latin typeface="Times New Roman" panose="02020603050405020304" pitchFamily="18" charset="0"/>
                <a:cs typeface="Times New Roman" panose="02020603050405020304" pitchFamily="18" charset="0"/>
              </a:rPr>
              <a:t>araştırma</a:t>
            </a:r>
            <a:r>
              <a:rPr lang="tr-TR" dirty="0" err="1">
                <a:latin typeface="Times New Roman" panose="02020603050405020304" pitchFamily="18" charset="0"/>
                <a:cs typeface="Times New Roman" panose="02020603050405020304" pitchFamily="18" charset="0"/>
              </a:rPr>
              <a:t>çerçevesine</a:t>
            </a:r>
            <a:r>
              <a:rPr lang="tr-TR" dirty="0">
                <a:latin typeface="Times New Roman" panose="02020603050405020304" pitchFamily="18" charset="0"/>
                <a:cs typeface="Times New Roman" panose="02020603050405020304" pitchFamily="18" charset="0"/>
              </a:rPr>
              <a:t> bırakmıştır.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426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6D1E2B-0E77-9643-B13A-1E1F3E188C68}"/>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Max</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Weber</a:t>
            </a:r>
            <a:r>
              <a:rPr lang="tr-TR" dirty="0">
                <a:latin typeface="Times New Roman" panose="02020603050405020304" pitchFamily="18" charset="0"/>
                <a:cs typeface="Times New Roman" panose="02020603050405020304" pitchFamily="18" charset="0"/>
              </a:rPr>
              <a:t> ve Karizma</a:t>
            </a:r>
          </a:p>
        </p:txBody>
      </p:sp>
      <p:sp>
        <p:nvSpPr>
          <p:cNvPr id="3" name="İçerik Yer Tutucusu 2">
            <a:extLst>
              <a:ext uri="{FF2B5EF4-FFF2-40B4-BE49-F238E27FC236}">
                <a16:creationId xmlns:a16="http://schemas.microsoft.com/office/drawing/2014/main" id="{8C43D11F-5179-5A46-948C-B445AA2D3DDE}"/>
              </a:ext>
            </a:extLst>
          </p:cNvPr>
          <p:cNvSpPr>
            <a:spLocks noGrp="1"/>
          </p:cNvSpPr>
          <p:nvPr>
            <p:ph idx="1"/>
          </p:nvPr>
        </p:nvSpPr>
        <p:spPr/>
        <p:txBody>
          <a:bodyPr>
            <a:normAutofit fontScale="92500" lnSpcReduction="10000"/>
          </a:bodyPr>
          <a:lstStyle/>
          <a:p>
            <a:r>
              <a:rPr lang="tr-TR" dirty="0">
                <a:latin typeface="Times New Roman" panose="02020603050405020304" pitchFamily="18" charset="0"/>
                <a:cs typeface="Times New Roman" panose="02020603050405020304" pitchFamily="18" charset="0"/>
              </a:rPr>
              <a:t>1- Karizmatik gücün geçerliği için belirleyici olan şey, güce bağımlı olanların kabulüdür. </a:t>
            </a:r>
          </a:p>
          <a:p>
            <a:r>
              <a:rPr lang="tr-TR" dirty="0">
                <a:latin typeface="Times New Roman" panose="02020603050405020304" pitchFamily="18" charset="0"/>
                <a:cs typeface="Times New Roman" panose="02020603050405020304" pitchFamily="18" charset="0"/>
              </a:rPr>
              <a:t>2- Eğer karizmatik niteliklerinin kanıtı uzun süre görülmezse, tanrısının ya da sihirli veya kahramanlık güçlerinin kendisini terk ettiği düşüncesi ortaya çıkar.</a:t>
            </a:r>
          </a:p>
          <a:p>
            <a:r>
              <a:rPr lang="tr-TR" dirty="0">
                <a:latin typeface="Times New Roman" panose="02020603050405020304" pitchFamily="18" charset="0"/>
                <a:cs typeface="Times New Roman" panose="02020603050405020304" pitchFamily="18" charset="0"/>
              </a:rPr>
              <a:t>3- Karizmatik otoriteye konu olan kuruluş / grup, duygusallığa dayalı topluluk ilişkileri temelinde ortaya çıkan bir gruptur. </a:t>
            </a:r>
          </a:p>
          <a:p>
            <a:r>
              <a:rPr lang="tr-TR" dirty="0">
                <a:latin typeface="Times New Roman" panose="02020603050405020304" pitchFamily="18" charset="0"/>
                <a:cs typeface="Times New Roman" panose="02020603050405020304" pitchFamily="18" charset="0"/>
              </a:rPr>
              <a:t>4- Saf karizma özellikle ekonomik varsayımlara yabancıdır. Ortaya çıktığı her yerde, sözcüğün en güçlü anlamında bir “çağrı” ve “misyon” dur. </a:t>
            </a:r>
          </a:p>
          <a:p>
            <a:r>
              <a:rPr lang="tr-TR" dirty="0">
                <a:latin typeface="Times New Roman" panose="02020603050405020304" pitchFamily="18" charset="0"/>
                <a:cs typeface="Times New Roman" panose="02020603050405020304" pitchFamily="18" charset="0"/>
              </a:rPr>
              <a:t>5- Geleneksel olarak sıradanlaşmış dönemlerde karizma en büyük devrimci güçtür. </a:t>
            </a:r>
          </a:p>
        </p:txBody>
      </p:sp>
    </p:spTree>
    <p:extLst>
      <p:ext uri="{BB962C8B-B14F-4D97-AF65-F5344CB8AC3E}">
        <p14:creationId xmlns:p14="http://schemas.microsoft.com/office/powerpoint/2010/main" val="28713430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7735FD-CC27-0649-B942-7C83EE3E16A8}"/>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Max</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Weber</a:t>
            </a:r>
            <a:r>
              <a:rPr lang="tr-TR" dirty="0">
                <a:latin typeface="Times New Roman" panose="02020603050405020304" pitchFamily="18" charset="0"/>
                <a:cs typeface="Times New Roman" panose="02020603050405020304" pitchFamily="18" charset="0"/>
              </a:rPr>
              <a:t> ve Karizma</a:t>
            </a:r>
            <a:endParaRPr lang="tr-TR" dirty="0"/>
          </a:p>
        </p:txBody>
      </p:sp>
      <p:sp>
        <p:nvSpPr>
          <p:cNvPr id="3" name="İçerik Yer Tutucusu 2">
            <a:extLst>
              <a:ext uri="{FF2B5EF4-FFF2-40B4-BE49-F238E27FC236}">
                <a16:creationId xmlns:a16="http://schemas.microsoft.com/office/drawing/2014/main" id="{758A9FA5-4D8C-A443-BB42-44EBEE48838E}"/>
              </a:ext>
            </a:extLst>
          </p:cNvPr>
          <p:cNvSpPr>
            <a:spLocks noGrp="1"/>
          </p:cNvSpPr>
          <p:nvPr>
            <p:ph idx="1"/>
          </p:nvPr>
        </p:nvSpPr>
        <p:spPr/>
        <p:txBody>
          <a:bodyPr/>
          <a:lstStyle/>
          <a:p>
            <a:pPr marL="0" indent="0" algn="ctr">
              <a:buNone/>
            </a:pPr>
            <a:r>
              <a:rPr lang="tr-TR" b="1" dirty="0">
                <a:latin typeface="Times New Roman" panose="02020603050405020304" pitchFamily="18" charset="0"/>
                <a:cs typeface="Times New Roman" panose="02020603050405020304" pitchFamily="18" charset="0"/>
              </a:rPr>
              <a:t>Otorite Tipleri</a:t>
            </a:r>
          </a:p>
          <a:p>
            <a:pPr marL="0" indent="0" algn="ctr">
              <a:buNone/>
            </a:pPr>
            <a:endParaRPr lang="tr-TR" dirty="0"/>
          </a:p>
          <a:p>
            <a:r>
              <a:rPr lang="tr-TR" dirty="0"/>
              <a:t>Geleneksel otorite</a:t>
            </a:r>
          </a:p>
          <a:p>
            <a:r>
              <a:rPr lang="tr-TR" dirty="0"/>
              <a:t>Karizmatik otorite </a:t>
            </a:r>
          </a:p>
          <a:p>
            <a:r>
              <a:rPr lang="tr-TR" dirty="0"/>
              <a:t>Yasal-rasyonel otorite</a:t>
            </a:r>
            <a:br>
              <a:rPr lang="tr-TR" dirty="0"/>
            </a:br>
            <a:br>
              <a:rPr lang="tr-TR" dirty="0"/>
            </a:b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706289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FA2F6D-E4DE-5247-81BC-FD741AF8CE56}"/>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Emile </a:t>
            </a:r>
            <a:r>
              <a:rPr lang="tr-TR" dirty="0" err="1">
                <a:latin typeface="Times New Roman" panose="02020603050405020304" pitchFamily="18" charset="0"/>
                <a:cs typeface="Times New Roman" panose="02020603050405020304" pitchFamily="18" charset="0"/>
              </a:rPr>
              <a:t>Durkheim</a:t>
            </a:r>
            <a:r>
              <a:rPr lang="tr-TR" dirty="0">
                <a:latin typeface="Times New Roman" panose="02020603050405020304" pitchFamily="18" charset="0"/>
                <a:cs typeface="Times New Roman" panose="02020603050405020304" pitchFamily="18" charset="0"/>
              </a:rPr>
              <a:t> ve İşbölümü ile Farklılaşma</a:t>
            </a:r>
          </a:p>
        </p:txBody>
      </p:sp>
      <p:sp>
        <p:nvSpPr>
          <p:cNvPr id="3" name="İçerik Yer Tutucusu 2">
            <a:extLst>
              <a:ext uri="{FF2B5EF4-FFF2-40B4-BE49-F238E27FC236}">
                <a16:creationId xmlns:a16="http://schemas.microsoft.com/office/drawing/2014/main" id="{E131789C-E9E9-8045-84E1-743A00206191}"/>
              </a:ext>
            </a:extLst>
          </p:cNvPr>
          <p:cNvSpPr>
            <a:spLocks noGrp="1"/>
          </p:cNvSpPr>
          <p:nvPr>
            <p:ph idx="1"/>
          </p:nvPr>
        </p:nvSpPr>
        <p:spPr/>
        <p:txBody>
          <a:bodyPr>
            <a:normAutofit fontScale="92500" lnSpcReduction="10000"/>
          </a:bodyPr>
          <a:lstStyle/>
          <a:p>
            <a:pPr fontAlgn="base"/>
            <a:r>
              <a:rPr lang="tr-TR" dirty="0">
                <a:latin typeface="Times New Roman" panose="02020603050405020304" pitchFamily="18" charset="0"/>
                <a:cs typeface="Times New Roman" panose="02020603050405020304" pitchFamily="18" charset="0"/>
              </a:rPr>
              <a:t>Toplumsal hayatın iki kaynağından biri olan birbirine benzeyen bilinçler, sempati bağı diye ifade edilen bir bağlılık türü ortaya çıkarır. Bu bağlılık dayanışmaya ve bu dayanışma da insanlarda bireysel bilincin yittiği kolektif bağlılığa sebep olur. </a:t>
            </a:r>
            <a:r>
              <a:rPr lang="tr-TR" dirty="0" err="1">
                <a:latin typeface="Times New Roman" panose="02020603050405020304" pitchFamily="18" charset="0"/>
                <a:cs typeface="Times New Roman" panose="02020603050405020304" pitchFamily="18" charset="0"/>
              </a:rPr>
              <a:t>Durkheim</a:t>
            </a:r>
            <a:r>
              <a:rPr lang="tr-TR" dirty="0">
                <a:latin typeface="Times New Roman" panose="02020603050405020304" pitchFamily="18" charset="0"/>
                <a:cs typeface="Times New Roman" panose="02020603050405020304" pitchFamily="18" charset="0"/>
              </a:rPr>
              <a:t> bunu </a:t>
            </a:r>
            <a:r>
              <a:rPr lang="tr-TR" b="1" dirty="0">
                <a:latin typeface="Times New Roman" panose="02020603050405020304" pitchFamily="18" charset="0"/>
                <a:cs typeface="Times New Roman" panose="02020603050405020304" pitchFamily="18" charset="0"/>
              </a:rPr>
              <a:t>mekanik dayanışma</a:t>
            </a:r>
            <a:r>
              <a:rPr lang="tr-TR" dirty="0">
                <a:latin typeface="Times New Roman" panose="02020603050405020304" pitchFamily="18" charset="0"/>
                <a:cs typeface="Times New Roman" panose="02020603050405020304" pitchFamily="18" charset="0"/>
              </a:rPr>
              <a:t> olarak ifade eder.</a:t>
            </a:r>
            <a:br>
              <a:rPr lang="tr-TR" dirty="0">
                <a:latin typeface="Times New Roman" panose="02020603050405020304" pitchFamily="18" charset="0"/>
                <a:cs typeface="Times New Roman" panose="02020603050405020304" pitchFamily="18" charset="0"/>
              </a:rPr>
            </a:br>
            <a:endParaRPr lang="tr-TR" dirty="0">
              <a:latin typeface="Times New Roman" panose="02020603050405020304" pitchFamily="18" charset="0"/>
              <a:cs typeface="Times New Roman" panose="02020603050405020304" pitchFamily="18" charset="0"/>
            </a:endParaRPr>
          </a:p>
          <a:p>
            <a:pPr fontAlgn="base"/>
            <a:r>
              <a:rPr lang="tr-TR" dirty="0" err="1">
                <a:latin typeface="Times New Roman" panose="02020603050405020304" pitchFamily="18" charset="0"/>
                <a:cs typeface="Times New Roman" panose="02020603050405020304" pitchFamily="18" charset="0"/>
              </a:rPr>
              <a:t>Durkheim’ın</a:t>
            </a:r>
            <a:r>
              <a:rPr lang="tr-TR" dirty="0">
                <a:latin typeface="Times New Roman" panose="02020603050405020304" pitchFamily="18" charset="0"/>
                <a:cs typeface="Times New Roman" panose="02020603050405020304" pitchFamily="18" charset="0"/>
              </a:rPr>
              <a:t> toplumsal hayatın kaynaklarından ikincisi olarak ifade ettiği işbölümü ise geliştikçe mekanik dayanışma yerine farklı bir dayanışma türünü ortaya çıkarır. Mekanik dayanışmadan farklı olarak bireysel bilinç ve farklılıklar öne çıkar. </a:t>
            </a:r>
            <a:r>
              <a:rPr lang="tr-TR" dirty="0" err="1">
                <a:latin typeface="Times New Roman" panose="02020603050405020304" pitchFamily="18" charset="0"/>
                <a:cs typeface="Times New Roman" panose="02020603050405020304" pitchFamily="18" charset="0"/>
              </a:rPr>
              <a:t>Durkheim</a:t>
            </a:r>
            <a:r>
              <a:rPr lang="tr-TR" dirty="0">
                <a:latin typeface="Times New Roman" panose="02020603050405020304" pitchFamily="18" charset="0"/>
                <a:cs typeface="Times New Roman" panose="02020603050405020304" pitchFamily="18" charset="0"/>
              </a:rPr>
              <a:t> bu dayanışma türünü, bireylerin farklı olmasına rağmen toplumun ayrılmaz bir parçasına dönüşmesini, gelişmiş hayvan organları arasındaki ilişkiye benzeterek </a:t>
            </a:r>
            <a:r>
              <a:rPr lang="tr-TR" b="1" dirty="0">
                <a:latin typeface="Times New Roman" panose="02020603050405020304" pitchFamily="18" charset="0"/>
                <a:cs typeface="Times New Roman" panose="02020603050405020304" pitchFamily="18" charset="0"/>
              </a:rPr>
              <a:t>organik dayanışma</a:t>
            </a:r>
            <a:r>
              <a:rPr lang="tr-TR" dirty="0">
                <a:latin typeface="Times New Roman" panose="02020603050405020304" pitchFamily="18" charset="0"/>
                <a:cs typeface="Times New Roman" panose="02020603050405020304" pitchFamily="18" charset="0"/>
              </a:rPr>
              <a:t> olarak ifade eder.</a:t>
            </a:r>
          </a:p>
          <a:p>
            <a:endParaRPr lang="tr-TR" dirty="0"/>
          </a:p>
        </p:txBody>
      </p:sp>
    </p:spTree>
    <p:extLst>
      <p:ext uri="{BB962C8B-B14F-4D97-AF65-F5344CB8AC3E}">
        <p14:creationId xmlns:p14="http://schemas.microsoft.com/office/powerpoint/2010/main" val="3837191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6CF890-D9FD-6D49-9F83-AE45B80284A7}"/>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Emile </a:t>
            </a:r>
            <a:r>
              <a:rPr lang="tr-TR" dirty="0" err="1">
                <a:latin typeface="Times New Roman" panose="02020603050405020304" pitchFamily="18" charset="0"/>
                <a:cs typeface="Times New Roman" panose="02020603050405020304" pitchFamily="18" charset="0"/>
              </a:rPr>
              <a:t>Durkheim</a:t>
            </a:r>
            <a:r>
              <a:rPr lang="tr-TR" dirty="0">
                <a:latin typeface="Times New Roman" panose="02020603050405020304" pitchFamily="18" charset="0"/>
                <a:cs typeface="Times New Roman" panose="02020603050405020304" pitchFamily="18" charset="0"/>
              </a:rPr>
              <a:t> ve İşbölümü ile Farklılaşma</a:t>
            </a:r>
            <a:endParaRPr lang="tr-TR" dirty="0"/>
          </a:p>
        </p:txBody>
      </p:sp>
      <p:sp>
        <p:nvSpPr>
          <p:cNvPr id="3" name="İçerik Yer Tutucusu 2">
            <a:extLst>
              <a:ext uri="{FF2B5EF4-FFF2-40B4-BE49-F238E27FC236}">
                <a16:creationId xmlns:a16="http://schemas.microsoft.com/office/drawing/2014/main" id="{D828B45C-E637-124E-AC7A-7571090692E0}"/>
              </a:ext>
            </a:extLst>
          </p:cNvPr>
          <p:cNvSpPr>
            <a:spLocks noGrp="1"/>
          </p:cNvSpPr>
          <p:nvPr>
            <p:ph idx="1"/>
          </p:nvPr>
        </p:nvSpPr>
        <p:spPr/>
        <p:txBody>
          <a:bodyPr>
            <a:normAutofit fontScale="92500"/>
          </a:bodyPr>
          <a:lstStyle/>
          <a:p>
            <a:r>
              <a:rPr lang="tr-TR" dirty="0" err="1">
                <a:latin typeface="Times New Roman" panose="02020603050405020304" pitchFamily="18" charset="0"/>
                <a:cs typeface="Times New Roman" panose="02020603050405020304" pitchFamily="18" charset="0"/>
              </a:rPr>
              <a:t>Durkheim’a</a:t>
            </a:r>
            <a:r>
              <a:rPr lang="tr-TR" dirty="0">
                <a:latin typeface="Times New Roman" panose="02020603050405020304" pitchFamily="18" charset="0"/>
                <a:cs typeface="Times New Roman" panose="02020603050405020304" pitchFamily="18" charset="0"/>
              </a:rPr>
              <a:t> göre toplumsal değişme iş bölümünün gelişmesi ile mümkündür. Nüfusun az olduğu yerlerde gelenekler ve mekanik dayanışma egemendir. Nüfus arttıkça işbölümü ortaya çıkar ve evrensel değerlerin, bireyciliğin geliştiği toplum organik dayanışmaya geçer.</a:t>
            </a:r>
          </a:p>
          <a:p>
            <a:r>
              <a:rPr lang="tr-TR" dirty="0">
                <a:latin typeface="Times New Roman" panose="02020603050405020304" pitchFamily="18" charset="0"/>
                <a:cs typeface="Times New Roman" panose="02020603050405020304" pitchFamily="18" charset="0"/>
              </a:rPr>
              <a:t>Ona göre toplumsal değişmenin kaynağı bireyin kendisinin dışında bir kuvvet olarak algıladığı işbu toplumsal olgulardır.</a:t>
            </a:r>
          </a:p>
          <a:p>
            <a:r>
              <a:rPr lang="tr-TR" dirty="0" err="1">
                <a:latin typeface="Times New Roman" panose="02020603050405020304" pitchFamily="18" charset="0"/>
                <a:cs typeface="Times New Roman" panose="02020603050405020304" pitchFamily="18" charset="0"/>
              </a:rPr>
              <a:t>Durkheim</a:t>
            </a:r>
            <a:r>
              <a:rPr lang="tr-TR" dirty="0">
                <a:latin typeface="Times New Roman" panose="02020603050405020304" pitchFamily="18" charset="0"/>
                <a:cs typeface="Times New Roman" panose="02020603050405020304" pitchFamily="18" charset="0"/>
              </a:rPr>
              <a:t>, bireyin dışında bireyin davranışlarını belirleyen standartlara kolektif/toplumsal bilinç adını vermektedir. Toplumsal bilinç, toplumsal idealler oluşturarak toplumsal kaynaşma oranını yükseltir. Rönesans, reform, sosyalizm gibi olguların ortaya çıkmasını sağlayan yenilenen toplumsal ideallerdir. Bu idealler bir sürü sonra gerçeğe dönüşür.</a:t>
            </a:r>
          </a:p>
        </p:txBody>
      </p:sp>
    </p:spTree>
    <p:extLst>
      <p:ext uri="{BB962C8B-B14F-4D97-AF65-F5344CB8AC3E}">
        <p14:creationId xmlns:p14="http://schemas.microsoft.com/office/powerpoint/2010/main" val="390681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E675E0-CF78-DB4B-92D4-D522C3E35498}"/>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Ziya Gökalp ve Ulusal Kültür-Uygarlık</a:t>
            </a:r>
          </a:p>
        </p:txBody>
      </p:sp>
      <p:sp>
        <p:nvSpPr>
          <p:cNvPr id="3" name="İçerik Yer Tutucusu 2">
            <a:extLst>
              <a:ext uri="{FF2B5EF4-FFF2-40B4-BE49-F238E27FC236}">
                <a16:creationId xmlns:a16="http://schemas.microsoft.com/office/drawing/2014/main" id="{59010A94-7427-A147-888E-1A444B234D22}"/>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Kültür ve uygarlık kavramları, Gökalp sosyolojisinin ana eksenini temsil etmektedir. “Kültür“ kavramına ilk defa bir karşılık arayan ve buna “hars” diyen düşünür Gökalp olmuştur. </a:t>
            </a:r>
          </a:p>
          <a:p>
            <a:r>
              <a:rPr lang="tr-TR" dirty="0">
                <a:latin typeface="Times New Roman" panose="02020603050405020304" pitchFamily="18" charset="0"/>
                <a:cs typeface="Times New Roman" panose="02020603050405020304" pitchFamily="18" charset="0"/>
              </a:rPr>
              <a:t>Bir ulusa özgü olan dil, din, edebiyat, güzel sanatlar, hukuk, ekonomi, gelenek ve görenek, töre vs. gibi kuramların toplamına O, kültür demektedir.</a:t>
            </a:r>
          </a:p>
          <a:p>
            <a:r>
              <a:rPr lang="tr-TR" dirty="0">
                <a:latin typeface="Times New Roman" panose="02020603050405020304" pitchFamily="18" charset="0"/>
                <a:cs typeface="Times New Roman" panose="02020603050405020304" pitchFamily="18" charset="0"/>
              </a:rPr>
              <a:t>Gökalp’e göre kültür, toplumların iç gelişmesinden; uygarlık ise, çeşitli kültürlerin karışmasından meydana gelmektedir.</a:t>
            </a:r>
          </a:p>
          <a:p>
            <a:r>
              <a:rPr lang="tr-TR" dirty="0">
                <a:latin typeface="Times New Roman" panose="02020603050405020304" pitchFamily="18" charset="0"/>
                <a:cs typeface="Times New Roman" panose="02020603050405020304" pitchFamily="18" charset="0"/>
              </a:rPr>
              <a:t>Uygarlık, bir ulustan başka bir ulusa geçebilir. Fakat bir millet kültürünü değiştiremez.</a:t>
            </a:r>
          </a:p>
        </p:txBody>
      </p:sp>
    </p:spTree>
    <p:extLst>
      <p:ext uri="{BB962C8B-B14F-4D97-AF65-F5344CB8AC3E}">
        <p14:creationId xmlns:p14="http://schemas.microsoft.com/office/powerpoint/2010/main" val="26521546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A280BB-E9E2-3F42-AD53-CCAC66C34A7F}"/>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Ziya Gökalp ve Ulusal Kültür-Uygarlık</a:t>
            </a:r>
            <a:endParaRPr lang="tr-TR" dirty="0"/>
          </a:p>
        </p:txBody>
      </p:sp>
      <p:sp>
        <p:nvSpPr>
          <p:cNvPr id="3" name="İçerik Yer Tutucusu 2">
            <a:extLst>
              <a:ext uri="{FF2B5EF4-FFF2-40B4-BE49-F238E27FC236}">
                <a16:creationId xmlns:a16="http://schemas.microsoft.com/office/drawing/2014/main" id="{AE7AB228-419B-C543-B65A-B1B4F1CFFD19}"/>
              </a:ext>
            </a:extLst>
          </p:cNvPr>
          <p:cNvSpPr>
            <a:spLocks noGrp="1"/>
          </p:cNvSpPr>
          <p:nvPr>
            <p:ph idx="1"/>
          </p:nvPr>
        </p:nvSpPr>
        <p:spPr/>
        <p:txBody>
          <a:bodyPr/>
          <a:lstStyle/>
          <a:p>
            <a:r>
              <a:rPr lang="tr-TR" dirty="0"/>
              <a:t>Kültür toplumların iç gelişmesinden, uygarlık ise çeşitli kültürlerin karışmasından doğar. Kültür bize amaçları, uygarlık ise araçları verir.</a:t>
            </a:r>
            <a:endParaRPr lang="tr-TR" baseline="30000" dirty="0"/>
          </a:p>
          <a:p>
            <a:r>
              <a:rPr lang="tr-TR" dirty="0"/>
              <a:t>İki zıt uygarlık bir ulus içinde yan yana yaşayamaz. İki dinli bir fert olamayacağı gibi iki uygarlıklı bir ulus da olamaz.</a:t>
            </a:r>
          </a:p>
          <a:p>
            <a:r>
              <a:rPr lang="tr-TR" dirty="0"/>
              <a:t>Gökalp sosyolojisinde duygular, yargılar, ülkü ya da “mefkûre” dediği idealler kültür çerçevesinde işlenirken rasyonel, mantıksal ve bilimsel </a:t>
            </a:r>
            <a:r>
              <a:rPr lang="tr-TR" dirty="0" err="1"/>
              <a:t>metodlarla</a:t>
            </a:r>
            <a:r>
              <a:rPr lang="tr-TR" dirty="0"/>
              <a:t>, pratik bilgi ve teknoloji uygarlık alanına sokulmuştur.</a:t>
            </a:r>
          </a:p>
        </p:txBody>
      </p:sp>
    </p:spTree>
    <p:extLst>
      <p:ext uri="{BB962C8B-B14F-4D97-AF65-F5344CB8AC3E}">
        <p14:creationId xmlns:p14="http://schemas.microsoft.com/office/powerpoint/2010/main" val="69502693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C29726-7CC3-9845-B8F9-E0E312C23159}"/>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Üçlü Devrim Komitesinin Bildirisi</a:t>
            </a:r>
          </a:p>
        </p:txBody>
      </p:sp>
      <p:sp>
        <p:nvSpPr>
          <p:cNvPr id="3" name="İçerik Yer Tutucusu 2">
            <a:extLst>
              <a:ext uri="{FF2B5EF4-FFF2-40B4-BE49-F238E27FC236}">
                <a16:creationId xmlns:a16="http://schemas.microsoft.com/office/drawing/2014/main" id="{FBA731C7-12BD-B34D-93FC-333EAE48A1FE}"/>
              </a:ext>
            </a:extLst>
          </p:cNvPr>
          <p:cNvSpPr>
            <a:spLocks noGrp="1"/>
          </p:cNvSpPr>
          <p:nvPr>
            <p:ph idx="1"/>
          </p:nvPr>
        </p:nvSpPr>
        <p:spPr/>
        <p:txBody>
          <a:bodyPr>
            <a:normAutofit lnSpcReduction="10000"/>
          </a:bodyPr>
          <a:lstStyle/>
          <a:p>
            <a:r>
              <a:rPr lang="tr-TR" dirty="0"/>
              <a:t>Bildiri iç devrimi özetlemektedir.</a:t>
            </a:r>
          </a:p>
          <a:p>
            <a:pPr>
              <a:buFont typeface="Wingdings" pitchFamily="2" charset="2"/>
              <a:buChar char="Ø"/>
            </a:pPr>
            <a:r>
              <a:rPr lang="tr-TR" dirty="0"/>
              <a:t>Sibernasyon Devrimi: Bilgisayarlar ve otomatik makineler ile başlamıştır. Üretimi arttırmıştır.</a:t>
            </a:r>
          </a:p>
          <a:p>
            <a:pPr>
              <a:buFont typeface="Wingdings" pitchFamily="2" charset="2"/>
              <a:buChar char="Ø"/>
            </a:pPr>
            <a:r>
              <a:rPr lang="tr-TR" dirty="0"/>
              <a:t>Silah Devrimi: Silahlanmanın geldiği boyutlar artık savaşı kazanmaktan öte insanlığı yok edebilecek boyuta gelmiş durumdadır.</a:t>
            </a:r>
          </a:p>
          <a:p>
            <a:pPr>
              <a:buFont typeface="Wingdings" pitchFamily="2" charset="2"/>
              <a:buChar char="Ø"/>
            </a:pPr>
            <a:r>
              <a:rPr lang="tr-TR" dirty="0"/>
              <a:t>İnsan Hakları Devrimi: Tüm insanları kapsayan hakların kurumsallaşması ve süregelen mücadeleler.</a:t>
            </a:r>
          </a:p>
          <a:p>
            <a:r>
              <a:rPr lang="tr-TR" dirty="0"/>
              <a:t>Endüstriyel sistemin yoksulluğu azaltmadığı, değişmenin </a:t>
            </a:r>
            <a:r>
              <a:rPr lang="tr-TR" dirty="0" err="1"/>
              <a:t>güdümlenmesi</a:t>
            </a:r>
            <a:r>
              <a:rPr lang="tr-TR" dirty="0"/>
              <a:t>, işsizlerin örgütlenmesi, genel tedbirlerin sıralanmasını içerir.</a:t>
            </a:r>
          </a:p>
          <a:p>
            <a:pPr>
              <a:buFont typeface="Wingdings" pitchFamily="2" charset="2"/>
              <a:buChar char="Ø"/>
            </a:pPr>
            <a:endParaRPr lang="tr-TR" dirty="0"/>
          </a:p>
        </p:txBody>
      </p:sp>
    </p:spTree>
    <p:extLst>
      <p:ext uri="{BB962C8B-B14F-4D97-AF65-F5344CB8AC3E}">
        <p14:creationId xmlns:p14="http://schemas.microsoft.com/office/powerpoint/2010/main" val="24926294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CD7ECD-4A81-D746-87F5-D0365D7C01B3}"/>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Diyalektik Modeller</a:t>
            </a:r>
          </a:p>
        </p:txBody>
      </p:sp>
      <p:sp>
        <p:nvSpPr>
          <p:cNvPr id="3" name="İçerik Yer Tutucusu 2">
            <a:extLst>
              <a:ext uri="{FF2B5EF4-FFF2-40B4-BE49-F238E27FC236}">
                <a16:creationId xmlns:a16="http://schemas.microsoft.com/office/drawing/2014/main" id="{39E40045-43BD-F142-93F0-E2EBB60DC2AA}"/>
              </a:ext>
            </a:extLst>
          </p:cNvPr>
          <p:cNvSpPr>
            <a:spLocks noGrp="1"/>
          </p:cNvSpPr>
          <p:nvPr>
            <p:ph idx="1"/>
          </p:nvPr>
        </p:nvSpPr>
        <p:spPr/>
        <p:txBody>
          <a:bodyPr/>
          <a:lstStyle/>
          <a:p>
            <a:pPr>
              <a:buFont typeface="Wingdings" pitchFamily="2" charset="2"/>
              <a:buChar char="Ø"/>
            </a:pPr>
            <a:endParaRPr lang="tr-TR" dirty="0"/>
          </a:p>
          <a:p>
            <a:pPr>
              <a:buFont typeface="Wingdings" pitchFamily="2" charset="2"/>
              <a:buChar char="Ø"/>
            </a:pPr>
            <a:endParaRPr lang="tr-TR" dirty="0">
              <a:latin typeface="Times New Roman" panose="02020603050405020304" pitchFamily="18" charset="0"/>
              <a:cs typeface="Times New Roman" panose="02020603050405020304" pitchFamily="18" charset="0"/>
            </a:endParaRPr>
          </a:p>
          <a:p>
            <a:pPr>
              <a:buFont typeface="Wingdings" pitchFamily="2" charset="2"/>
              <a:buChar char="Ø"/>
            </a:pPr>
            <a:r>
              <a:rPr lang="tr-TR" dirty="0" err="1">
                <a:latin typeface="Times New Roman" panose="02020603050405020304" pitchFamily="18" charset="0"/>
                <a:cs typeface="Times New Roman" panose="02020603050405020304" pitchFamily="18" charset="0"/>
              </a:rPr>
              <a:t>Pitirim</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Sorokin</a:t>
            </a:r>
            <a:r>
              <a:rPr lang="tr-TR" dirty="0">
                <a:latin typeface="Times New Roman" panose="02020603050405020304" pitchFamily="18" charset="0"/>
                <a:cs typeface="Times New Roman" panose="02020603050405020304" pitchFamily="18" charset="0"/>
              </a:rPr>
              <a:t> ve Kültür </a:t>
            </a:r>
            <a:r>
              <a:rPr lang="tr-TR" dirty="0" err="1">
                <a:latin typeface="Times New Roman" panose="02020603050405020304" pitchFamily="18" charset="0"/>
                <a:cs typeface="Times New Roman" panose="02020603050405020304" pitchFamily="18" charset="0"/>
              </a:rPr>
              <a:t>Üstsistemleri</a:t>
            </a:r>
            <a:endParaRPr lang="tr-TR" dirty="0">
              <a:latin typeface="Times New Roman" panose="02020603050405020304" pitchFamily="18" charset="0"/>
              <a:cs typeface="Times New Roman" panose="02020603050405020304" pitchFamily="18" charset="0"/>
            </a:endParaRPr>
          </a:p>
          <a:p>
            <a:pPr>
              <a:buFont typeface="Wingdings" pitchFamily="2" charset="2"/>
              <a:buChar char="Ø"/>
            </a:pPr>
            <a:r>
              <a:rPr lang="tr-TR" dirty="0">
                <a:latin typeface="Times New Roman" panose="02020603050405020304" pitchFamily="18" charset="0"/>
                <a:cs typeface="Times New Roman" panose="02020603050405020304" pitchFamily="18" charset="0"/>
              </a:rPr>
              <a:t>Karl </a:t>
            </a:r>
            <a:r>
              <a:rPr lang="tr-TR" dirty="0" err="1">
                <a:latin typeface="Times New Roman" panose="02020603050405020304" pitchFamily="18" charset="0"/>
                <a:cs typeface="Times New Roman" panose="02020603050405020304" pitchFamily="18" charset="0"/>
              </a:rPr>
              <a:t>Marx</a:t>
            </a:r>
            <a:r>
              <a:rPr lang="tr-TR" dirty="0">
                <a:latin typeface="Times New Roman" panose="02020603050405020304" pitchFamily="18" charset="0"/>
                <a:cs typeface="Times New Roman" panose="02020603050405020304" pitchFamily="18" charset="0"/>
              </a:rPr>
              <a:t> ve Sınıf Çatışması</a:t>
            </a:r>
          </a:p>
        </p:txBody>
      </p:sp>
    </p:spTree>
    <p:extLst>
      <p:ext uri="{BB962C8B-B14F-4D97-AF65-F5344CB8AC3E}">
        <p14:creationId xmlns:p14="http://schemas.microsoft.com/office/powerpoint/2010/main" val="986064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DF6077-C8D5-8C45-9D32-55C6ACDEB6F4}"/>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Orta Boy Kuramlar</a:t>
            </a:r>
          </a:p>
        </p:txBody>
      </p:sp>
      <p:sp>
        <p:nvSpPr>
          <p:cNvPr id="3" name="İçerik Yer Tutucusu 2">
            <a:extLst>
              <a:ext uri="{FF2B5EF4-FFF2-40B4-BE49-F238E27FC236}">
                <a16:creationId xmlns:a16="http://schemas.microsoft.com/office/drawing/2014/main" id="{04A7F102-4AE3-3846-97A5-C6D309D41FC0}"/>
              </a:ext>
            </a:extLst>
          </p:cNvPr>
          <p:cNvSpPr>
            <a:spLocks noGrp="1"/>
          </p:cNvSpPr>
          <p:nvPr>
            <p:ph idx="1"/>
          </p:nvPr>
        </p:nvSpPr>
        <p:spPr/>
        <p:txBody>
          <a:bodyPr/>
          <a:lstStyle/>
          <a:p>
            <a:pPr>
              <a:buFont typeface="Wingdings" pitchFamily="2" charset="2"/>
              <a:buChar char="Ø"/>
            </a:pPr>
            <a:r>
              <a:rPr lang="tr-TR" dirty="0"/>
              <a:t>Yapısal Fonksiyonel Modeller</a:t>
            </a:r>
          </a:p>
          <a:p>
            <a:pPr>
              <a:buFont typeface="Wingdings" pitchFamily="2" charset="2"/>
              <a:buChar char="Ø"/>
            </a:pPr>
            <a:r>
              <a:rPr lang="tr-TR" dirty="0"/>
              <a:t>Çatışma Modelleri</a:t>
            </a:r>
          </a:p>
        </p:txBody>
      </p:sp>
    </p:spTree>
    <p:extLst>
      <p:ext uri="{BB962C8B-B14F-4D97-AF65-F5344CB8AC3E}">
        <p14:creationId xmlns:p14="http://schemas.microsoft.com/office/powerpoint/2010/main" val="26253392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0C7678-C441-7A4F-B2D0-9F89CC766A51}"/>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Pitirim</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Sorokin</a:t>
            </a:r>
            <a:r>
              <a:rPr lang="tr-TR" dirty="0">
                <a:latin typeface="Times New Roman" panose="02020603050405020304" pitchFamily="18" charset="0"/>
                <a:cs typeface="Times New Roman" panose="02020603050405020304" pitchFamily="18" charset="0"/>
              </a:rPr>
              <a:t> ve Kültür </a:t>
            </a:r>
            <a:r>
              <a:rPr lang="tr-TR" dirty="0" err="1">
                <a:latin typeface="Times New Roman" panose="02020603050405020304" pitchFamily="18" charset="0"/>
                <a:cs typeface="Times New Roman" panose="02020603050405020304" pitchFamily="18" charset="0"/>
              </a:rPr>
              <a:t>Üstsistemleri</a:t>
            </a:r>
            <a:endParaRPr lang="tr-TR"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0310D7FB-45C6-4C4A-AFAB-B728ACDE8568}"/>
              </a:ext>
            </a:extLst>
          </p:cNvPr>
          <p:cNvSpPr>
            <a:spLocks noGrp="1"/>
          </p:cNvSpPr>
          <p:nvPr>
            <p:ph idx="1"/>
          </p:nvPr>
        </p:nvSpPr>
        <p:spPr/>
        <p:txBody>
          <a:bodyPr>
            <a:normAutofit fontScale="92500" lnSpcReduction="10000"/>
          </a:bodyPr>
          <a:lstStyle/>
          <a:p>
            <a:r>
              <a:rPr lang="tr-TR" dirty="0">
                <a:latin typeface="Times New Roman" panose="02020603050405020304" pitchFamily="18" charset="0"/>
                <a:cs typeface="Times New Roman" panose="02020603050405020304" pitchFamily="18" charset="0"/>
              </a:rPr>
              <a:t>Sosyoloji alanını 3’e böler.</a:t>
            </a:r>
          </a:p>
          <a:p>
            <a:pPr>
              <a:buFont typeface="Wingdings" pitchFamily="2" charset="2"/>
              <a:buChar char="Ø"/>
            </a:pPr>
            <a:r>
              <a:rPr lang="tr-TR" dirty="0">
                <a:latin typeface="Times New Roman" panose="02020603050405020304" pitchFamily="18" charset="0"/>
                <a:cs typeface="Times New Roman" panose="02020603050405020304" pitchFamily="18" charset="0"/>
              </a:rPr>
              <a:t>Çeşitli toplumsal olaylar arasındaki ilişki ve korelasyonlardan meydana gelir.</a:t>
            </a:r>
          </a:p>
          <a:p>
            <a:pPr>
              <a:buFont typeface="Wingdings" pitchFamily="2" charset="2"/>
              <a:buChar char="Ø"/>
            </a:pPr>
            <a:r>
              <a:rPr lang="tr-TR" dirty="0">
                <a:latin typeface="Times New Roman" panose="02020603050405020304" pitchFamily="18" charset="0"/>
                <a:cs typeface="Times New Roman" panose="02020603050405020304" pitchFamily="18" charset="0"/>
              </a:rPr>
              <a:t>Toplumsal olay ve olgular ile toplumsal olmayan olay ve olgular arasındaki ilişki ve korelasyonlardan meydana gelir</a:t>
            </a:r>
          </a:p>
          <a:p>
            <a:pPr>
              <a:buFont typeface="Wingdings" pitchFamily="2" charset="2"/>
              <a:buChar char="Ø"/>
            </a:pPr>
            <a:r>
              <a:rPr lang="tr-TR" dirty="0">
                <a:latin typeface="Times New Roman" panose="02020603050405020304" pitchFamily="18" charset="0"/>
                <a:cs typeface="Times New Roman" panose="02020603050405020304" pitchFamily="18" charset="0"/>
              </a:rPr>
              <a:t>Bütün toplumsal olay ve olgularda ortak olan genel nitelikler</a:t>
            </a:r>
          </a:p>
          <a:p>
            <a:r>
              <a:rPr lang="tr-TR" dirty="0">
                <a:latin typeface="Times New Roman" panose="02020603050405020304" pitchFamily="18" charset="0"/>
                <a:cs typeface="Times New Roman" panose="02020603050405020304" pitchFamily="18" charset="0"/>
              </a:rPr>
              <a:t>Toplumsal olgu ve olaylarda 3’e ayrılır.</a:t>
            </a:r>
          </a:p>
          <a:p>
            <a:pPr>
              <a:buFont typeface="Wingdings" pitchFamily="2" charset="2"/>
              <a:buChar char="Ø"/>
            </a:pPr>
            <a:r>
              <a:rPr lang="tr-TR" dirty="0">
                <a:latin typeface="Times New Roman" panose="02020603050405020304" pitchFamily="18" charset="0"/>
                <a:cs typeface="Times New Roman" panose="02020603050405020304" pitchFamily="18" charset="0"/>
              </a:rPr>
              <a:t>Anlam, değer, kurallar</a:t>
            </a:r>
          </a:p>
          <a:p>
            <a:pPr>
              <a:buFont typeface="Wingdings" pitchFamily="2" charset="2"/>
              <a:buChar char="Ø"/>
            </a:pPr>
            <a:r>
              <a:rPr lang="tr-TR" dirty="0">
                <a:latin typeface="Times New Roman" panose="02020603050405020304" pitchFamily="18" charset="0"/>
                <a:cs typeface="Times New Roman" panose="02020603050405020304" pitchFamily="18" charset="0"/>
              </a:rPr>
              <a:t>Ortam</a:t>
            </a:r>
          </a:p>
          <a:p>
            <a:pPr>
              <a:buFont typeface="Wingdings" pitchFamily="2" charset="2"/>
              <a:buChar char="Ø"/>
            </a:pPr>
            <a:r>
              <a:rPr lang="tr-TR" dirty="0">
                <a:latin typeface="Times New Roman" panose="02020603050405020304" pitchFamily="18" charset="0"/>
                <a:cs typeface="Times New Roman" panose="02020603050405020304" pitchFamily="18" charset="0"/>
              </a:rPr>
              <a:t>Etkileşimde bulunan bilinçli kişi veya gruplar</a:t>
            </a:r>
          </a:p>
        </p:txBody>
      </p:sp>
    </p:spTree>
    <p:extLst>
      <p:ext uri="{BB962C8B-B14F-4D97-AF65-F5344CB8AC3E}">
        <p14:creationId xmlns:p14="http://schemas.microsoft.com/office/powerpoint/2010/main" val="119753107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F6AFF6-FA2D-AE4F-AB15-1E01EB469BBC}"/>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Pitirim</a:t>
            </a:r>
            <a:r>
              <a:rPr lang="tr-TR" dirty="0">
                <a:latin typeface="Times New Roman" panose="02020603050405020304" pitchFamily="18" charset="0"/>
                <a:cs typeface="Times New Roman" panose="02020603050405020304" pitchFamily="18" charset="0"/>
              </a:rPr>
              <a:t> A. </a:t>
            </a:r>
            <a:r>
              <a:rPr lang="tr-TR" dirty="0" err="1">
                <a:latin typeface="Times New Roman" panose="02020603050405020304" pitchFamily="18" charset="0"/>
                <a:cs typeface="Times New Roman" panose="02020603050405020304" pitchFamily="18" charset="0"/>
              </a:rPr>
              <a:t>Sorokin</a:t>
            </a:r>
            <a:r>
              <a:rPr lang="tr-TR" dirty="0">
                <a:latin typeface="Times New Roman" panose="02020603050405020304" pitchFamily="18" charset="0"/>
                <a:cs typeface="Times New Roman" panose="02020603050405020304" pitchFamily="18" charset="0"/>
              </a:rPr>
              <a:t> ve Kültür </a:t>
            </a:r>
            <a:r>
              <a:rPr lang="tr-TR" dirty="0" err="1">
                <a:latin typeface="Times New Roman" panose="02020603050405020304" pitchFamily="18" charset="0"/>
                <a:cs typeface="Times New Roman" panose="02020603050405020304" pitchFamily="18" charset="0"/>
              </a:rPr>
              <a:t>Üstsistemleri</a:t>
            </a:r>
            <a:endParaRPr lang="tr-TR" dirty="0"/>
          </a:p>
        </p:txBody>
      </p:sp>
      <p:sp>
        <p:nvSpPr>
          <p:cNvPr id="3" name="İçerik Yer Tutucusu 2">
            <a:extLst>
              <a:ext uri="{FF2B5EF4-FFF2-40B4-BE49-F238E27FC236}">
                <a16:creationId xmlns:a16="http://schemas.microsoft.com/office/drawing/2014/main" id="{D189C312-B023-534D-878D-28C15A8EDD35}"/>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2 tip kültür vardır.</a:t>
            </a:r>
          </a:p>
          <a:p>
            <a:pPr>
              <a:buFont typeface="Wingdings" pitchFamily="2" charset="2"/>
              <a:buChar char="Ø"/>
            </a:pPr>
            <a:r>
              <a:rPr lang="tr-TR" dirty="0">
                <a:latin typeface="Times New Roman" panose="02020603050405020304" pitchFamily="18" charset="0"/>
                <a:cs typeface="Times New Roman" panose="02020603050405020304" pitchFamily="18" charset="0"/>
              </a:rPr>
              <a:t>Anlam, değer ve kuralların kişi ve gruplar tarafından ortaya koyulduğu anlamlı davranışların tümü </a:t>
            </a:r>
            <a:r>
              <a:rPr lang="tr-TR" dirty="0">
                <a:solidFill>
                  <a:srgbClr val="FF0000"/>
                </a:solidFill>
                <a:latin typeface="Times New Roman" panose="02020603050405020304" pitchFamily="18" charset="0"/>
                <a:cs typeface="Times New Roman" panose="02020603050405020304" pitchFamily="18" charset="0"/>
              </a:rPr>
              <a:t>davranışsal kültürdür.</a:t>
            </a:r>
          </a:p>
          <a:p>
            <a:pPr>
              <a:buFont typeface="Wingdings" pitchFamily="2" charset="2"/>
              <a:buChar char="Ø"/>
            </a:pPr>
            <a:r>
              <a:rPr lang="tr-TR" dirty="0">
                <a:latin typeface="Times New Roman" panose="02020603050405020304" pitchFamily="18" charset="0"/>
                <a:cs typeface="Times New Roman" panose="02020603050405020304" pitchFamily="18" charset="0"/>
              </a:rPr>
              <a:t>İdeolojik kültürü dışa vuran, belirleyen ve toplumsallaştıran öteki araçların tümü maddi, </a:t>
            </a:r>
            <a:r>
              <a:rPr lang="tr-TR" dirty="0" err="1">
                <a:latin typeface="Times New Roman" panose="02020603050405020304" pitchFamily="18" charset="0"/>
                <a:cs typeface="Times New Roman" panose="02020603050405020304" pitchFamily="18" charset="0"/>
              </a:rPr>
              <a:t>biofizik</a:t>
            </a:r>
            <a:r>
              <a:rPr lang="tr-TR" dirty="0">
                <a:latin typeface="Times New Roman" panose="02020603050405020304" pitchFamily="18" charset="0"/>
                <a:cs typeface="Times New Roman" panose="02020603050405020304" pitchFamily="18" charset="0"/>
              </a:rPr>
              <a:t> varlıklar ve enerjiler </a:t>
            </a:r>
            <a:r>
              <a:rPr lang="tr-TR" dirty="0">
                <a:solidFill>
                  <a:srgbClr val="FF0000"/>
                </a:solidFill>
                <a:latin typeface="Times New Roman" panose="02020603050405020304" pitchFamily="18" charset="0"/>
                <a:cs typeface="Times New Roman" panose="02020603050405020304" pitchFamily="18" charset="0"/>
              </a:rPr>
              <a:t>maddi kültürü </a:t>
            </a:r>
            <a:r>
              <a:rPr lang="tr-TR" dirty="0">
                <a:latin typeface="Times New Roman" panose="02020603050405020304" pitchFamily="18" charset="0"/>
                <a:cs typeface="Times New Roman" panose="02020603050405020304" pitchFamily="18" charset="0"/>
              </a:rPr>
              <a:t>oluşturur.</a:t>
            </a:r>
          </a:p>
          <a:p>
            <a:r>
              <a:rPr lang="tr-TR" dirty="0">
                <a:latin typeface="Times New Roman" panose="02020603050405020304" pitchFamily="18" charset="0"/>
                <a:cs typeface="Times New Roman" panose="02020603050405020304" pitchFamily="18" charset="0"/>
              </a:rPr>
              <a:t>Sistemde sürekli bir değişim vardır ve üretkenliği, </a:t>
            </a:r>
            <a:r>
              <a:rPr lang="tr-TR" dirty="0" err="1">
                <a:latin typeface="Times New Roman" panose="02020603050405020304" pitchFamily="18" charset="0"/>
                <a:cs typeface="Times New Roman" panose="02020603050405020304" pitchFamily="18" charset="0"/>
              </a:rPr>
              <a:t>süreliliği</a:t>
            </a:r>
            <a:r>
              <a:rPr lang="tr-TR" dirty="0">
                <a:latin typeface="Times New Roman" panose="02020603050405020304" pitchFamily="18" charset="0"/>
                <a:cs typeface="Times New Roman" panose="02020603050405020304" pitchFamily="18" charset="0"/>
              </a:rPr>
              <a:t>, yaratıcılığı biten sistemler sona ererken yerlerine ise yenileri gelir.</a:t>
            </a:r>
          </a:p>
        </p:txBody>
      </p:sp>
    </p:spTree>
    <p:extLst>
      <p:ext uri="{BB962C8B-B14F-4D97-AF65-F5344CB8AC3E}">
        <p14:creationId xmlns:p14="http://schemas.microsoft.com/office/powerpoint/2010/main" val="302955232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BFACDF-6194-8446-BC76-8B96B8C17475}"/>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Karl </a:t>
            </a:r>
            <a:r>
              <a:rPr lang="tr-TR" dirty="0" err="1">
                <a:latin typeface="Times New Roman" panose="02020603050405020304" pitchFamily="18" charset="0"/>
                <a:cs typeface="Times New Roman" panose="02020603050405020304" pitchFamily="18" charset="0"/>
              </a:rPr>
              <a:t>Marx</a:t>
            </a:r>
            <a:r>
              <a:rPr lang="tr-TR" dirty="0">
                <a:latin typeface="Times New Roman" panose="02020603050405020304" pitchFamily="18" charset="0"/>
                <a:cs typeface="Times New Roman" panose="02020603050405020304" pitchFamily="18" charset="0"/>
              </a:rPr>
              <a:t> ve Sınıf Çatışması</a:t>
            </a:r>
          </a:p>
        </p:txBody>
      </p:sp>
      <p:sp>
        <p:nvSpPr>
          <p:cNvPr id="3" name="İçerik Yer Tutucusu 2">
            <a:extLst>
              <a:ext uri="{FF2B5EF4-FFF2-40B4-BE49-F238E27FC236}">
                <a16:creationId xmlns:a16="http://schemas.microsoft.com/office/drawing/2014/main" id="{71014DE5-2C8C-D14C-A1C3-22EEA5DDFFF2}"/>
              </a:ext>
            </a:extLst>
          </p:cNvPr>
          <p:cNvSpPr>
            <a:spLocks noGrp="1"/>
          </p:cNvSpPr>
          <p:nvPr>
            <p:ph idx="1"/>
          </p:nvPr>
        </p:nvSpPr>
        <p:spPr/>
        <p:txBody>
          <a:bodyPr>
            <a:normAutofit fontScale="92500" lnSpcReduction="10000"/>
          </a:bodyPr>
          <a:lstStyle/>
          <a:p>
            <a:r>
              <a:rPr lang="tr-TR" dirty="0">
                <a:latin typeface="Times New Roman" panose="02020603050405020304" pitchFamily="18" charset="0"/>
                <a:cs typeface="Times New Roman" panose="02020603050405020304" pitchFamily="18" charset="0"/>
              </a:rPr>
              <a:t>"Şimdiye kadarki bütün toplumların tarihi, sınıf savaşımları tarihidir" </a:t>
            </a:r>
          </a:p>
          <a:p>
            <a:r>
              <a:rPr lang="tr-TR" dirty="0">
                <a:latin typeface="Times New Roman" panose="02020603050405020304" pitchFamily="18" charset="0"/>
                <a:cs typeface="Times New Roman" panose="02020603050405020304" pitchFamily="18" charset="0"/>
              </a:rPr>
              <a:t>Marksist tarih anlayışına göre, sınıf savaşımları, yalnızca belirli bir andaki toplumsal sınıflar arasındaki çatışma değildir.</a:t>
            </a:r>
          </a:p>
          <a:p>
            <a:r>
              <a:rPr lang="tr-TR" dirty="0">
                <a:latin typeface="Times New Roman" panose="02020603050405020304" pitchFamily="18" charset="0"/>
                <a:cs typeface="Times New Roman" panose="02020603050405020304" pitchFamily="18" charset="0"/>
              </a:rPr>
              <a:t>"Tarih sınıf savaşımları tarihidir." </a:t>
            </a:r>
          </a:p>
          <a:p>
            <a:r>
              <a:rPr lang="tr-TR" dirty="0">
                <a:latin typeface="Times New Roman" panose="02020603050405020304" pitchFamily="18" charset="0"/>
                <a:cs typeface="Times New Roman" panose="02020603050405020304" pitchFamily="18" charset="0"/>
              </a:rPr>
              <a:t>Her ilerici sınıf, belli bir aşamada </a:t>
            </a:r>
            <a:r>
              <a:rPr lang="tr-TR" dirty="0" err="1">
                <a:latin typeface="Times New Roman" panose="02020603050405020304" pitchFamily="18" charset="0"/>
                <a:cs typeface="Times New Roman" panose="02020603050405020304" pitchFamily="18" charset="0"/>
              </a:rPr>
              <a:t>gericileşir</a:t>
            </a:r>
            <a:r>
              <a:rPr lang="tr-TR" dirty="0">
                <a:latin typeface="Times New Roman" panose="02020603050405020304" pitchFamily="18" charset="0"/>
                <a:cs typeface="Times New Roman" panose="02020603050405020304" pitchFamily="18" charset="0"/>
              </a:rPr>
              <a:t> ve çıkarları mevcut olanın korunmasında ifadesini bulur. </a:t>
            </a:r>
          </a:p>
          <a:p>
            <a:r>
              <a:rPr lang="tr-TR" dirty="0" err="1">
                <a:latin typeface="Times New Roman" panose="02020603050405020304" pitchFamily="18" charset="0"/>
                <a:cs typeface="Times New Roman" panose="02020603050405020304" pitchFamily="18" charset="0"/>
              </a:rPr>
              <a:t>Marksizme</a:t>
            </a:r>
            <a:r>
              <a:rPr lang="tr-TR" dirty="0">
                <a:latin typeface="Times New Roman" panose="02020603050405020304" pitchFamily="18" charset="0"/>
                <a:cs typeface="Times New Roman" panose="02020603050405020304" pitchFamily="18" charset="0"/>
              </a:rPr>
              <a:t> göre burjuvazi, feodalizmi tasfiye ederken devrimci, bu tasfiyenin ardından kendi egemenliğini kurduktan sonra ise gerici olarak ortaya çıkar. </a:t>
            </a:r>
          </a:p>
          <a:p>
            <a:r>
              <a:rPr lang="tr-TR" dirty="0">
                <a:latin typeface="Times New Roman" panose="02020603050405020304" pitchFamily="18" charset="0"/>
                <a:cs typeface="Times New Roman" panose="02020603050405020304" pitchFamily="18" charset="0"/>
              </a:rPr>
              <a:t>Sınıf savaşı daha sonra ise kapitalizm dönemi ile ortaya çıkan </a:t>
            </a:r>
            <a:r>
              <a:rPr lang="tr-TR" dirty="0" err="1">
                <a:latin typeface="Times New Roman" panose="02020603050405020304" pitchFamily="18" charset="0"/>
                <a:cs typeface="Times New Roman" panose="02020603050405020304" pitchFamily="18" charset="0"/>
              </a:rPr>
              <a:t>proleterya</a:t>
            </a:r>
            <a:r>
              <a:rPr lang="tr-TR" dirty="0">
                <a:latin typeface="Times New Roman" panose="02020603050405020304" pitchFamily="18" charset="0"/>
                <a:cs typeface="Times New Roman" panose="02020603050405020304" pitchFamily="18" charset="0"/>
              </a:rPr>
              <a:t> sınıfı ile burjuva arasında geçecektir varsayımına dayanır.</a:t>
            </a:r>
          </a:p>
        </p:txBody>
      </p:sp>
    </p:spTree>
    <p:extLst>
      <p:ext uri="{BB962C8B-B14F-4D97-AF65-F5344CB8AC3E}">
        <p14:creationId xmlns:p14="http://schemas.microsoft.com/office/powerpoint/2010/main" val="217053806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CCF99D-D78D-A04B-91B5-6D0EB911849B}"/>
              </a:ext>
            </a:extLst>
          </p:cNvPr>
          <p:cNvSpPr>
            <a:spLocks noGrp="1"/>
          </p:cNvSpPr>
          <p:nvPr>
            <p:ph type="title"/>
          </p:nvPr>
        </p:nvSpPr>
        <p:spPr/>
        <p:txBody>
          <a:bodyPr/>
          <a:lstStyle/>
          <a:p>
            <a:pPr algn="ctr"/>
            <a:r>
              <a:rPr lang="tr-TR" dirty="0"/>
              <a:t>SON</a:t>
            </a:r>
          </a:p>
        </p:txBody>
      </p:sp>
      <p:sp>
        <p:nvSpPr>
          <p:cNvPr id="3" name="İçerik Yer Tutucusu 2">
            <a:extLst>
              <a:ext uri="{FF2B5EF4-FFF2-40B4-BE49-F238E27FC236}">
                <a16:creationId xmlns:a16="http://schemas.microsoft.com/office/drawing/2014/main" id="{E827386C-DB4E-8C4E-8734-1808FA53F11E}"/>
              </a:ext>
            </a:extLst>
          </p:cNvPr>
          <p:cNvSpPr>
            <a:spLocks noGrp="1"/>
          </p:cNvSpPr>
          <p:nvPr>
            <p:ph idx="1"/>
          </p:nvPr>
        </p:nvSpPr>
        <p:spPr/>
        <p:txBody>
          <a:bodyPr/>
          <a:lstStyle/>
          <a:p>
            <a:endParaRPr lang="tr-TR" dirty="0"/>
          </a:p>
          <a:p>
            <a:endParaRPr lang="tr-TR" dirty="0"/>
          </a:p>
          <a:p>
            <a:pPr marL="0" indent="0" algn="ctr">
              <a:buNone/>
            </a:pPr>
            <a:endParaRPr lang="tr-TR" dirty="0"/>
          </a:p>
          <a:p>
            <a:pPr marL="0" indent="0" algn="ctr">
              <a:buNone/>
            </a:pPr>
            <a:r>
              <a:rPr lang="tr-TR" dirty="0"/>
              <a:t>3. Dersin Sonu</a:t>
            </a:r>
          </a:p>
          <a:p>
            <a:pPr marL="0" indent="0" algn="ctr">
              <a:buNone/>
            </a:pPr>
            <a:r>
              <a:rPr lang="tr-TR" b="1" dirty="0"/>
              <a:t>Teşekkürler</a:t>
            </a:r>
          </a:p>
        </p:txBody>
      </p:sp>
    </p:spTree>
    <p:extLst>
      <p:ext uri="{BB962C8B-B14F-4D97-AF65-F5344CB8AC3E}">
        <p14:creationId xmlns:p14="http://schemas.microsoft.com/office/powerpoint/2010/main" val="205080006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CF2032-4466-DC45-8E66-B7E21E1E6D13}"/>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KAYNAKÇA</a:t>
            </a:r>
          </a:p>
        </p:txBody>
      </p:sp>
      <p:sp>
        <p:nvSpPr>
          <p:cNvPr id="5" name="Rectangle 1">
            <a:extLst>
              <a:ext uri="{FF2B5EF4-FFF2-40B4-BE49-F238E27FC236}">
                <a16:creationId xmlns:a16="http://schemas.microsoft.com/office/drawing/2014/main" id="{B22E17F8-8FEF-8C4E-A981-2B195F4D4272}"/>
              </a:ext>
            </a:extLst>
          </p:cNvPr>
          <p:cNvSpPr>
            <a:spLocks noGrp="1" noChangeArrowheads="1"/>
          </p:cNvSpPr>
          <p:nvPr>
            <p:ph idx="1"/>
          </p:nvPr>
        </p:nvSpPr>
        <p:spPr bwMode="auto">
          <a:xfrm>
            <a:off x="486888" y="2425993"/>
            <a:ext cx="11055928" cy="3150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eaLnBrk="0" fontAlgn="base" hangingPunct="0">
              <a:lnSpc>
                <a:spcPct val="100000"/>
              </a:lnSpc>
              <a:spcBef>
                <a:spcPct val="0"/>
              </a:spcBef>
              <a:spcAft>
                <a:spcPct val="0"/>
              </a:spcAft>
              <a:buNone/>
            </a:pPr>
            <a:r>
              <a:rPr lang="tr-TR" altLang="tr-TR" sz="1600" dirty="0">
                <a:latin typeface="Times New Roman" panose="02020603050405020304" pitchFamily="18" charset="0"/>
                <a:ea typeface="Calibri" panose="020F0502020204030204" pitchFamily="34" charset="0"/>
                <a:cs typeface="Times New Roman" panose="02020603050405020304" pitchFamily="18" charset="0"/>
              </a:rPr>
              <a:t>Kongar, E. (2014). </a:t>
            </a:r>
            <a:r>
              <a:rPr lang="tr-TR" altLang="tr-TR" sz="1600" i="1" dirty="0">
                <a:latin typeface="Times New Roman" panose="02020603050405020304" pitchFamily="18" charset="0"/>
                <a:ea typeface="Calibri" panose="020F0502020204030204" pitchFamily="34" charset="0"/>
                <a:cs typeface="Times New Roman" panose="02020603050405020304" pitchFamily="18" charset="0"/>
              </a:rPr>
              <a:t>Toplumsal Değişme Kuramları ve Türkiye Gerçeği.</a:t>
            </a:r>
            <a:r>
              <a:rPr lang="tr-TR" altLang="tr-TR" sz="1600" dirty="0">
                <a:latin typeface="Times New Roman" panose="02020603050405020304" pitchFamily="18" charset="0"/>
                <a:ea typeface="Calibri" panose="020F0502020204030204" pitchFamily="34" charset="0"/>
                <a:cs typeface="Times New Roman" panose="02020603050405020304" pitchFamily="18" charset="0"/>
              </a:rPr>
              <a:t> İstanbul: Remzi Kitabevi.</a:t>
            </a:r>
          </a:p>
          <a:p>
            <a:pPr marL="0" indent="0" eaLnBrk="0" fontAlgn="base" hangingPunct="0">
              <a:lnSpc>
                <a:spcPct val="100000"/>
              </a:lnSpc>
              <a:spcBef>
                <a:spcPct val="0"/>
              </a:spcBef>
              <a:spcAft>
                <a:spcPct val="0"/>
              </a:spcAft>
              <a:buNone/>
            </a:pPr>
            <a:r>
              <a:rPr lang="tr-TR" altLang="tr-TR" sz="1600" dirty="0">
                <a:latin typeface="Times New Roman" panose="02020603050405020304" pitchFamily="18" charset="0"/>
                <a:cs typeface="Times New Roman" panose="02020603050405020304" pitchFamily="18" charset="0"/>
              </a:rPr>
              <a:t>Şenel, A. (2018). </a:t>
            </a:r>
            <a:r>
              <a:rPr lang="tr-TR" altLang="tr-TR" sz="1600" i="1" dirty="0" err="1">
                <a:latin typeface="Times New Roman" panose="02020603050405020304" pitchFamily="18" charset="0"/>
                <a:cs typeface="Times New Roman" panose="02020603050405020304" pitchFamily="18" charset="0"/>
              </a:rPr>
              <a:t>İbn</a:t>
            </a:r>
            <a:r>
              <a:rPr lang="tr-TR" altLang="tr-TR" sz="1600" i="1" dirty="0">
                <a:latin typeface="Times New Roman" panose="02020603050405020304" pitchFamily="18" charset="0"/>
                <a:cs typeface="Times New Roman" panose="02020603050405020304" pitchFamily="18" charset="0"/>
              </a:rPr>
              <a:t>-i Haldun’un Asabiyet Teorisi. </a:t>
            </a:r>
            <a:r>
              <a:rPr lang="tr-TR" altLang="tr-TR" sz="1600" i="1" dirty="0">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https://www.marmarailahiyat.com/ibn-haldunun-asabiyet-teorisi/</a:t>
            </a:r>
            <a:endParaRPr lang="tr-TR" altLang="tr-TR" sz="1600" i="1" dirty="0">
              <a:latin typeface="Times New Roman" panose="02020603050405020304" pitchFamily="18" charset="0"/>
              <a:cs typeface="Times New Roman" panose="02020603050405020304" pitchFamily="18" charset="0"/>
            </a:endParaRPr>
          </a:p>
          <a:p>
            <a:pPr marL="0" indent="0" eaLnBrk="0" fontAlgn="base" hangingPunct="0">
              <a:lnSpc>
                <a:spcPct val="100000"/>
              </a:lnSpc>
              <a:spcBef>
                <a:spcPct val="0"/>
              </a:spcBef>
              <a:spcAft>
                <a:spcPct val="0"/>
              </a:spcAft>
              <a:buNone/>
            </a:pPr>
            <a:r>
              <a:rPr lang="tr-TR" altLang="tr-TR" sz="1600" i="1" dirty="0" err="1">
                <a:latin typeface="Times New Roman" panose="02020603050405020304" pitchFamily="18" charset="0"/>
                <a:cs typeface="Times New Roman" panose="02020603050405020304" pitchFamily="18" charset="0"/>
              </a:rPr>
              <a:t>Evrim.gen.tr</a:t>
            </a:r>
            <a:r>
              <a:rPr lang="tr-TR" altLang="tr-TR" sz="1600" i="1" dirty="0">
                <a:latin typeface="Times New Roman" panose="02020603050405020304" pitchFamily="18" charset="0"/>
                <a:cs typeface="Times New Roman" panose="02020603050405020304" pitchFamily="18" charset="0"/>
              </a:rPr>
              <a:t>, (2018.). </a:t>
            </a:r>
            <a:r>
              <a:rPr lang="tr-TR" altLang="tr-TR" sz="1600" i="1" dirty="0" err="1">
                <a:latin typeface="Times New Roman" panose="02020603050405020304" pitchFamily="18" charset="0"/>
                <a:cs typeface="Times New Roman" panose="02020603050405020304" pitchFamily="18" charset="0"/>
              </a:rPr>
              <a:t>Herbert</a:t>
            </a:r>
            <a:r>
              <a:rPr lang="tr-TR" altLang="tr-TR" sz="1600" i="1" dirty="0">
                <a:latin typeface="Times New Roman" panose="02020603050405020304" pitchFamily="18" charset="0"/>
                <a:cs typeface="Times New Roman" panose="02020603050405020304" pitchFamily="18" charset="0"/>
              </a:rPr>
              <a:t> </a:t>
            </a:r>
            <a:r>
              <a:rPr lang="tr-TR" altLang="tr-TR" sz="1600" i="1" dirty="0" err="1">
                <a:latin typeface="Times New Roman" panose="02020603050405020304" pitchFamily="18" charset="0"/>
                <a:cs typeface="Times New Roman" panose="02020603050405020304" pitchFamily="18" charset="0"/>
              </a:rPr>
              <a:t>Spencer</a:t>
            </a:r>
            <a:r>
              <a:rPr lang="tr-TR" altLang="tr-TR" sz="1600" i="1" dirty="0">
                <a:latin typeface="Times New Roman" panose="02020603050405020304" pitchFamily="18" charset="0"/>
                <a:cs typeface="Times New Roman" panose="02020603050405020304" pitchFamily="18" charset="0"/>
              </a:rPr>
              <a:t> ve Evrim Teorisi. </a:t>
            </a:r>
            <a:r>
              <a:rPr lang="tr-TR" altLang="tr-TR" sz="1600" i="1" dirty="0">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https://www.evrim.gen.tr/evrim-teorisinin-tanitilmasi/herbert-spencer-ve-evrim-teoris</a:t>
            </a:r>
            <a:r>
              <a:rPr lang="tr-TR" altLang="tr-TR" sz="1600" i="1" dirty="0">
                <a:latin typeface="Times New Roman" panose="02020603050405020304" pitchFamily="18" charset="0"/>
                <a:cs typeface="Times New Roman" panose="02020603050405020304" pitchFamily="18" charset="0"/>
              </a:rPr>
              <a:t>i</a:t>
            </a:r>
          </a:p>
          <a:p>
            <a:pPr marL="0" indent="0">
              <a:buNone/>
            </a:pPr>
            <a:r>
              <a:rPr lang="tr-TR" sz="1600" dirty="0" err="1">
                <a:latin typeface="Times New Roman" panose="02020603050405020304" pitchFamily="18" charset="0"/>
                <a:cs typeface="Times New Roman" panose="02020603050405020304" pitchFamily="18" charset="0"/>
              </a:rPr>
              <a:t>Şerafettin</a:t>
            </a:r>
            <a:r>
              <a:rPr lang="tr-TR" sz="1600" dirty="0">
                <a:latin typeface="Times New Roman" panose="02020603050405020304" pitchFamily="18" charset="0"/>
                <a:cs typeface="Times New Roman" panose="02020603050405020304" pitchFamily="18" charset="0"/>
              </a:rPr>
              <a:t> Turan, </a:t>
            </a:r>
            <a:r>
              <a:rPr lang="tr-TR" sz="1600" dirty="0" err="1">
                <a:latin typeface="Times New Roman" panose="02020603050405020304" pitchFamily="18" charset="0"/>
                <a:cs typeface="Times New Roman" panose="02020603050405020304" pitchFamily="18" charset="0"/>
              </a:rPr>
              <a:t>Türk</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Kültür</a:t>
            </a:r>
            <a:r>
              <a:rPr lang="tr-TR" sz="1600" dirty="0">
                <a:latin typeface="Times New Roman" panose="02020603050405020304" pitchFamily="18" charset="0"/>
                <a:cs typeface="Times New Roman" panose="02020603050405020304" pitchFamily="18" charset="0"/>
              </a:rPr>
              <a:t> Tarihi, Bilgi Yayıncılık, Ankara 1990, s. 28-34. </a:t>
            </a:r>
            <a:endParaRPr lang="tr-TR" altLang="tr-TR" sz="1600" i="1" dirty="0">
              <a:latin typeface="Times New Roman" panose="02020603050405020304" pitchFamily="18" charset="0"/>
              <a:cs typeface="Times New Roman" panose="02020603050405020304" pitchFamily="18" charset="0"/>
            </a:endParaRPr>
          </a:p>
          <a:p>
            <a:pPr marL="0" indent="0" eaLnBrk="0" fontAlgn="base" hangingPunct="0">
              <a:lnSpc>
                <a:spcPct val="100000"/>
              </a:lnSpc>
              <a:spcBef>
                <a:spcPct val="0"/>
              </a:spcBef>
              <a:spcAft>
                <a:spcPct val="0"/>
              </a:spcAft>
              <a:buNone/>
            </a:pPr>
            <a:r>
              <a:rPr lang="tr-TR" sz="1600" dirty="0" err="1">
                <a:latin typeface="Times New Roman" panose="02020603050405020304" pitchFamily="18" charset="0"/>
                <a:cs typeface="Times New Roman" panose="02020603050405020304" pitchFamily="18" charset="0"/>
              </a:rPr>
              <a:t>Max</a:t>
            </a:r>
            <a:r>
              <a:rPr lang="tr-TR" sz="1600" dirty="0">
                <a:latin typeface="Times New Roman" panose="02020603050405020304" pitchFamily="18" charset="0"/>
                <a:cs typeface="Times New Roman" panose="02020603050405020304" pitchFamily="18" charset="0"/>
              </a:rPr>
              <a:t> </a:t>
            </a:r>
            <a:r>
              <a:rPr lang="tr-TR" sz="1600" dirty="0" err="1">
                <a:latin typeface="Times New Roman" panose="02020603050405020304" pitchFamily="18" charset="0"/>
                <a:cs typeface="Times New Roman" panose="02020603050405020304" pitchFamily="18" charset="0"/>
              </a:rPr>
              <a:t>Weber</a:t>
            </a:r>
            <a:r>
              <a:rPr lang="tr-TR" sz="1600" dirty="0">
                <a:latin typeface="Times New Roman" panose="02020603050405020304" pitchFamily="18" charset="0"/>
                <a:cs typeface="Times New Roman" panose="02020603050405020304" pitchFamily="18" charset="0"/>
              </a:rPr>
              <a:t>, </a:t>
            </a:r>
            <a:r>
              <a:rPr lang="tr-TR" sz="1600" i="1" dirty="0">
                <a:latin typeface="Times New Roman" panose="02020603050405020304" pitchFamily="18" charset="0"/>
                <a:cs typeface="Times New Roman" panose="02020603050405020304" pitchFamily="18" charset="0"/>
              </a:rPr>
              <a:t>Bürokrasi ve Otorite</a:t>
            </a:r>
            <a:r>
              <a:rPr lang="tr-TR" sz="1600" dirty="0">
                <a:latin typeface="Times New Roman" panose="02020603050405020304" pitchFamily="18" charset="0"/>
                <a:cs typeface="Times New Roman" panose="02020603050405020304" pitchFamily="18" charset="0"/>
              </a:rPr>
              <a:t>, Çev. H. Bahadır Akın, Adres Yayınları, 2005, s. 75-81.</a:t>
            </a:r>
          </a:p>
          <a:p>
            <a:pPr marL="0" indent="0" eaLnBrk="0" fontAlgn="base" hangingPunct="0">
              <a:lnSpc>
                <a:spcPct val="100000"/>
              </a:lnSpc>
              <a:spcBef>
                <a:spcPct val="0"/>
              </a:spcBef>
              <a:spcAft>
                <a:spcPct val="0"/>
              </a:spcAft>
              <a:buNone/>
            </a:pPr>
            <a:r>
              <a:rPr lang="tr-TR" altLang="tr-TR" sz="1600" dirty="0">
                <a:latin typeface="Times New Roman" panose="02020603050405020304" pitchFamily="18" charset="0"/>
                <a:cs typeface="Times New Roman" panose="02020603050405020304" pitchFamily="18" charset="0"/>
              </a:rPr>
              <a:t>Mahmut Arslan, (2004). </a:t>
            </a:r>
            <a:r>
              <a:rPr lang="tr-TR" altLang="tr-TR" sz="1600" i="1" dirty="0">
                <a:latin typeface="Times New Roman" panose="02020603050405020304" pitchFamily="18" charset="0"/>
                <a:cs typeface="Times New Roman" panose="02020603050405020304" pitchFamily="18" charset="0"/>
              </a:rPr>
              <a:t>Ziya Gökalp’te Kültür ve Uygarlık ,Anlayışı.</a:t>
            </a:r>
            <a:r>
              <a:rPr lang="tr-TR" sz="1600" dirty="0">
                <a:latin typeface="Times New Roman" panose="02020603050405020304" pitchFamily="18" charset="0"/>
                <a:cs typeface="Times New Roman" panose="02020603050405020304" pitchFamily="18" charset="0"/>
              </a:rPr>
              <a:t> Türkiye’de Sosyoloji - Ziya Gökalp Sempozyumu, İstanbul.</a:t>
            </a:r>
            <a:endParaRPr lang="tr-TR" altLang="tr-TR" sz="1600" i="1" dirty="0">
              <a:latin typeface="Times New Roman" panose="02020603050405020304" pitchFamily="18" charset="0"/>
              <a:cs typeface="Times New Roman" panose="02020603050405020304" pitchFamily="18" charset="0"/>
            </a:endParaRPr>
          </a:p>
          <a:p>
            <a:pPr marL="0" indent="0" eaLnBrk="0" fontAlgn="base" hangingPunct="0">
              <a:lnSpc>
                <a:spcPct val="100000"/>
              </a:lnSpc>
              <a:spcBef>
                <a:spcPct val="0"/>
              </a:spcBef>
              <a:spcAft>
                <a:spcPct val="0"/>
              </a:spcAft>
              <a:buNone/>
            </a:pPr>
            <a:r>
              <a:rPr lang="tr-TR" sz="1600" dirty="0">
                <a:latin typeface="Times New Roman" panose="02020603050405020304" pitchFamily="18" charset="0"/>
                <a:cs typeface="Times New Roman" panose="02020603050405020304" pitchFamily="18" charset="0"/>
              </a:rPr>
              <a:t>Atatürk Üniversitesi Sosyoloji Bölümü 1. Sınıf “Felsefeye Giriş” ve “Sosyolojiye Giriş” Dersleri Ders Notları (Ömer YILDIRIM); Diğer Ders Notları (Ömer YILDIRIM)</a:t>
            </a:r>
            <a:endParaRPr lang="tr-TR" altLang="tr-TR" sz="1600" i="1" dirty="0">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a:ln>
                  <a:noFill/>
                </a:ln>
                <a:effectLst/>
                <a:latin typeface="Times New Roman" panose="02020603050405020304" pitchFamily="18" charset="0"/>
                <a:cs typeface="Times New Roman" panose="02020603050405020304" pitchFamily="18" charset="0"/>
              </a:rPr>
              <a:t>ÖZGÜR, A. Z., KALENDER, A., PELTEKOĞLU, Z. F., BAYÇU, S., ERGÜVEN, M. S., </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a:ln>
                  <a:noFill/>
                </a:ln>
                <a:effectLst/>
                <a:latin typeface="Times New Roman" panose="02020603050405020304" pitchFamily="18" charset="0"/>
                <a:cs typeface="Times New Roman" panose="02020603050405020304" pitchFamily="18" charset="0"/>
              </a:rPr>
              <a:t>YILMAZ, R. A., . . . GÖZTAŞ, A. (2018). </a:t>
            </a:r>
            <a:r>
              <a:rPr kumimoji="0" lang="tr-TR" altLang="tr-TR" sz="1600" b="0" i="1" u="none" strike="noStrike" cap="none" normalizeH="0" baseline="0" dirty="0">
                <a:ln>
                  <a:noFill/>
                </a:ln>
                <a:effectLst/>
                <a:latin typeface="Times New Roman" panose="02020603050405020304" pitchFamily="18" charset="0"/>
                <a:cs typeface="Times New Roman" panose="02020603050405020304" pitchFamily="18" charset="0"/>
              </a:rPr>
              <a:t>Türkiye'nin Toplumsal Yapısı.</a:t>
            </a:r>
            <a:r>
              <a:rPr kumimoji="0" lang="tr-TR" altLang="tr-TR" sz="1600" b="0" i="0" u="none" strike="noStrike" cap="none" normalizeH="0" baseline="0" dirty="0">
                <a:ln>
                  <a:noFill/>
                </a:ln>
                <a:effectLst/>
                <a:latin typeface="Times New Roman" panose="02020603050405020304" pitchFamily="18" charset="0"/>
                <a:cs typeface="Times New Roman" panose="02020603050405020304" pitchFamily="18" charset="0"/>
              </a:rPr>
              <a:t> Eskişehir: Eskişehir Anadolu Üniversitesi Yayınları.</a:t>
            </a: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Zencirkıran</a:t>
            </a:r>
            <a:r>
              <a:rPr kumimoji="0" lang="tr-TR" altLang="tr-TR" sz="1600" b="0" i="0" u="none"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M. (2019). </a:t>
            </a:r>
            <a:r>
              <a:rPr kumimoji="0" lang="tr-TR" altLang="tr-TR" sz="1600" b="0" i="1" u="none"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Türkiye'nin Toplumsal Yapısı.</a:t>
            </a:r>
            <a:r>
              <a:rPr kumimoji="0" lang="tr-TR" altLang="tr-TR" sz="1600" b="0" i="0" u="none"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a:t>
            </a:r>
            <a:r>
              <a:rPr kumimoji="0" lang="tr-TR" altLang="tr-TR" sz="1600" b="0" i="0" u="none" strike="noStrike" cap="none" normalizeH="0" baseline="0" dirty="0" err="1">
                <a:ln>
                  <a:noFill/>
                </a:ln>
                <a:effectLst/>
                <a:latin typeface="Times New Roman" panose="02020603050405020304" pitchFamily="18" charset="0"/>
                <a:ea typeface="Calibri" panose="020F0502020204030204" pitchFamily="34" charset="0"/>
                <a:cs typeface="Times New Roman" panose="02020603050405020304" pitchFamily="18" charset="0"/>
              </a:rPr>
              <a:t>Eskişehir:Anadolu</a:t>
            </a:r>
            <a:r>
              <a:rPr kumimoji="0" lang="tr-TR" altLang="tr-TR" sz="1600" b="0" i="0" u="none" strike="noStrike" cap="none" normalizeH="0" baseline="0" dirty="0">
                <a:ln>
                  <a:noFill/>
                </a:ln>
                <a:effectLst/>
                <a:latin typeface="Times New Roman" panose="02020603050405020304" pitchFamily="18" charset="0"/>
                <a:ea typeface="Calibri" panose="020F0502020204030204" pitchFamily="34" charset="0"/>
                <a:cs typeface="Times New Roman" panose="02020603050405020304" pitchFamily="18" charset="0"/>
              </a:rPr>
              <a:t> Üniversitesi Açık Öğretim Fakültesi Yayını2739.</a:t>
            </a:r>
            <a:endParaRPr kumimoji="0" lang="tr-TR" altLang="tr-TR" sz="1600" b="0" i="0" u="none" strike="noStrike" cap="none" normalizeH="0" baseline="0" dirty="0">
              <a:ln>
                <a:noFill/>
              </a:ln>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02624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015827C-4853-7A43-B840-9F13744A1A19}"/>
              </a:ext>
            </a:extLst>
          </p:cNvPr>
          <p:cNvSpPr>
            <a:spLocks noGrp="1"/>
          </p:cNvSpPr>
          <p:nvPr>
            <p:ph type="title"/>
          </p:nvPr>
        </p:nvSpPr>
        <p:spPr/>
        <p:txBody>
          <a:bodyPr/>
          <a:lstStyle/>
          <a:p>
            <a:pPr algn="ctr"/>
            <a:r>
              <a:rPr lang="tr-TR" dirty="0">
                <a:latin typeface="Times New Roman" panose="02020603050405020304" pitchFamily="18" charset="0"/>
                <a:cs typeface="Times New Roman" panose="02020603050405020304" pitchFamily="18" charset="0"/>
              </a:rPr>
              <a:t>Yapısal Fonksiyonel Modeller</a:t>
            </a:r>
          </a:p>
        </p:txBody>
      </p:sp>
      <p:sp>
        <p:nvSpPr>
          <p:cNvPr id="3" name="İçerik Yer Tutucusu 2">
            <a:extLst>
              <a:ext uri="{FF2B5EF4-FFF2-40B4-BE49-F238E27FC236}">
                <a16:creationId xmlns:a16="http://schemas.microsoft.com/office/drawing/2014/main" id="{C144BC77-AA4E-4149-8433-6F6057B14726}"/>
              </a:ext>
            </a:extLst>
          </p:cNvPr>
          <p:cNvSpPr>
            <a:spLocks noGrp="1"/>
          </p:cNvSpPr>
          <p:nvPr>
            <p:ph idx="1"/>
          </p:nvPr>
        </p:nvSpPr>
        <p:spPr/>
        <p:txBody>
          <a:bodyPr/>
          <a:lstStyle/>
          <a:p>
            <a:pPr>
              <a:buFont typeface="Wingdings" pitchFamily="2" charset="2"/>
              <a:buChar char="Ø"/>
            </a:pPr>
            <a:r>
              <a:rPr lang="tr-TR" dirty="0" err="1"/>
              <a:t>Talcott</a:t>
            </a:r>
            <a:r>
              <a:rPr lang="tr-TR" dirty="0"/>
              <a:t> </a:t>
            </a:r>
            <a:r>
              <a:rPr lang="tr-TR" dirty="0" err="1"/>
              <a:t>Parsons</a:t>
            </a:r>
            <a:r>
              <a:rPr lang="tr-TR" dirty="0"/>
              <a:t> ve Toplumsal Farklılaşma</a:t>
            </a:r>
          </a:p>
          <a:p>
            <a:pPr>
              <a:buFont typeface="Wingdings" pitchFamily="2" charset="2"/>
              <a:buChar char="Ø"/>
            </a:pPr>
            <a:r>
              <a:rPr lang="tr-TR" dirty="0"/>
              <a:t>Robert K. </a:t>
            </a:r>
            <a:r>
              <a:rPr lang="tr-TR" dirty="0" err="1"/>
              <a:t>Merton</a:t>
            </a:r>
            <a:r>
              <a:rPr lang="tr-TR" dirty="0"/>
              <a:t> ve </a:t>
            </a:r>
            <a:r>
              <a:rPr lang="tr-TR" dirty="0" err="1"/>
              <a:t>Anomie</a:t>
            </a:r>
            <a:endParaRPr lang="tr-TR" dirty="0"/>
          </a:p>
          <a:p>
            <a:pPr>
              <a:buFont typeface="Wingdings" pitchFamily="2" charset="2"/>
              <a:buChar char="Ø"/>
            </a:pPr>
            <a:r>
              <a:rPr lang="tr-TR" dirty="0" err="1"/>
              <a:t>Francesca</a:t>
            </a:r>
            <a:r>
              <a:rPr lang="tr-TR" dirty="0"/>
              <a:t> </a:t>
            </a:r>
            <a:r>
              <a:rPr lang="tr-TR" dirty="0" err="1"/>
              <a:t>Cancian</a:t>
            </a:r>
            <a:r>
              <a:rPr lang="tr-TR" dirty="0"/>
              <a:t> ve Fonksiyonel Sistem</a:t>
            </a:r>
          </a:p>
          <a:p>
            <a:pPr>
              <a:buFont typeface="Wingdings" pitchFamily="2" charset="2"/>
              <a:buChar char="Ø"/>
            </a:pPr>
            <a:r>
              <a:rPr lang="tr-TR" dirty="0"/>
              <a:t>William F. </a:t>
            </a:r>
            <a:r>
              <a:rPr lang="tr-TR" dirty="0" err="1"/>
              <a:t>Ogburn</a:t>
            </a:r>
            <a:r>
              <a:rPr lang="tr-TR" dirty="0"/>
              <a:t> ve Kültür Boşluğu</a:t>
            </a:r>
          </a:p>
          <a:p>
            <a:pPr>
              <a:buFont typeface="Wingdings" pitchFamily="2" charset="2"/>
              <a:buChar char="Ø"/>
            </a:pPr>
            <a:r>
              <a:rPr lang="tr-TR" dirty="0"/>
              <a:t>Mübeccel Kıray ve Tampon Kurumlar</a:t>
            </a:r>
          </a:p>
          <a:p>
            <a:pPr marL="0" indent="0">
              <a:buNone/>
            </a:pPr>
            <a:endParaRPr lang="tr-TR" dirty="0"/>
          </a:p>
        </p:txBody>
      </p:sp>
    </p:spTree>
    <p:extLst>
      <p:ext uri="{BB962C8B-B14F-4D97-AF65-F5344CB8AC3E}">
        <p14:creationId xmlns:p14="http://schemas.microsoft.com/office/powerpoint/2010/main" val="1185013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BBD31E7-2744-EE4A-A20F-DF027263F0F7}"/>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Talcott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Parsons</a:t>
            </a:r>
            <a:r>
              <a:rPr lang="tr-TR" dirty="0">
                <a:latin typeface="Times New Roman" panose="02020603050405020304" pitchFamily="18" charset="0"/>
                <a:cs typeface="Times New Roman" panose="02020603050405020304" pitchFamily="18" charset="0"/>
              </a:rPr>
              <a:t> ve Toplumsal Farklılaşma</a:t>
            </a:r>
          </a:p>
        </p:txBody>
      </p:sp>
      <p:sp>
        <p:nvSpPr>
          <p:cNvPr id="3" name="İçerik Yer Tutucusu 2">
            <a:extLst>
              <a:ext uri="{FF2B5EF4-FFF2-40B4-BE49-F238E27FC236}">
                <a16:creationId xmlns:a16="http://schemas.microsoft.com/office/drawing/2014/main" id="{FC35ADF4-90C7-894C-BD3D-B9B93E28ED67}"/>
              </a:ext>
            </a:extLst>
          </p:cNvPr>
          <p:cNvSpPr>
            <a:spLocks noGrp="1"/>
          </p:cNvSpPr>
          <p:nvPr>
            <p:ph idx="1"/>
          </p:nvPr>
        </p:nvSpPr>
        <p:spPr/>
        <p:txBody>
          <a:bodyPr>
            <a:noAutofit/>
          </a:bodyPr>
          <a:lstStyle/>
          <a:p>
            <a:r>
              <a:rPr lang="tr-TR" sz="2400" dirty="0">
                <a:latin typeface="Times New Roman" panose="02020603050405020304" pitchFamily="18" charset="0"/>
                <a:cs typeface="Times New Roman" panose="02020603050405020304" pitchFamily="18" charset="0"/>
              </a:rPr>
              <a:t>Kuramında en çok aktör, toplumsal sistem ve toplumsal yapı terimlerini kullanmış ve teorisini bu terimler üzerine inşa etmiştir.</a:t>
            </a:r>
          </a:p>
          <a:p>
            <a:r>
              <a:rPr lang="tr-TR" sz="2400" dirty="0">
                <a:latin typeface="Times New Roman" panose="02020603050405020304" pitchFamily="18" charset="0"/>
                <a:cs typeface="Times New Roman" panose="02020603050405020304" pitchFamily="18" charset="0"/>
              </a:rPr>
              <a:t>Genel bir kuram (meta-teori) peşinde olan </a:t>
            </a:r>
            <a:r>
              <a:rPr lang="tr-TR" sz="2400" dirty="0" err="1">
                <a:latin typeface="Times New Roman" panose="02020603050405020304" pitchFamily="18" charset="0"/>
                <a:cs typeface="Times New Roman" panose="02020603050405020304" pitchFamily="18" charset="0"/>
              </a:rPr>
              <a:t>Parsons’a</a:t>
            </a:r>
            <a:r>
              <a:rPr lang="tr-TR" sz="2400" dirty="0">
                <a:latin typeface="Times New Roman" panose="02020603050405020304" pitchFamily="18" charset="0"/>
                <a:cs typeface="Times New Roman" panose="02020603050405020304" pitchFamily="18" charset="0"/>
              </a:rPr>
              <a:t> göre sosyolojik kuram, temel mekanizmasını aktörlerin oluşturduğu, bu aktörlerin eylemlerinde </a:t>
            </a:r>
            <a:r>
              <a:rPr lang="tr-TR" sz="2400" dirty="0" err="1">
                <a:latin typeface="Times New Roman" panose="02020603050405020304" pitchFamily="18" charset="0"/>
                <a:cs typeface="Times New Roman" panose="02020603050405020304" pitchFamily="18" charset="0"/>
              </a:rPr>
              <a:t>nisbeten</a:t>
            </a:r>
            <a:r>
              <a:rPr lang="tr-TR" sz="2400" dirty="0">
                <a:latin typeface="Times New Roman" panose="02020603050405020304" pitchFamily="18" charset="0"/>
                <a:cs typeface="Times New Roman" panose="02020603050405020304" pitchFamily="18" charset="0"/>
              </a:rPr>
              <a:t> serbest olduğu, gönüllülük esasına dayalı, karmaşık örgütsel ilişkilerin belirli düzeylerde serbestlik derecelerine sahip, karşılıklı bağımlılık ve etkileşimden dolayı ise belirli düzeyde sınırlılığı olan yeni sistemleri ortaya çıkarabilecek bir eylem kuramıdır.</a:t>
            </a:r>
          </a:p>
          <a:p>
            <a:r>
              <a:rPr lang="tr-TR" sz="2400" dirty="0" err="1">
                <a:latin typeface="Times New Roman" panose="02020603050405020304" pitchFamily="18" charset="0"/>
                <a:cs typeface="Times New Roman" panose="02020603050405020304" pitchFamily="18" charset="0"/>
              </a:rPr>
              <a:t>Parsons</a:t>
            </a:r>
            <a:r>
              <a:rPr lang="tr-TR" sz="2400" dirty="0">
                <a:latin typeface="Times New Roman" panose="02020603050405020304" pitchFamily="18" charset="0"/>
                <a:cs typeface="Times New Roman" panose="02020603050405020304" pitchFamily="18" charset="0"/>
              </a:rPr>
              <a:t> bir toplumda, </a:t>
            </a:r>
            <a:r>
              <a:rPr lang="tr-TR" sz="2400" b="1" dirty="0">
                <a:latin typeface="Times New Roman" panose="02020603050405020304" pitchFamily="18" charset="0"/>
                <a:cs typeface="Times New Roman" panose="02020603050405020304" pitchFamily="18" charset="0"/>
              </a:rPr>
              <a:t>kişilik sistemleri</a:t>
            </a:r>
            <a:r>
              <a:rPr lang="tr-TR" sz="2400" dirty="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toplumsal sistemler</a:t>
            </a:r>
            <a:r>
              <a:rPr lang="tr-TR" sz="2400" dirty="0">
                <a:latin typeface="Times New Roman" panose="02020603050405020304" pitchFamily="18" charset="0"/>
                <a:cs typeface="Times New Roman" panose="02020603050405020304" pitchFamily="18" charset="0"/>
              </a:rPr>
              <a:t> ve </a:t>
            </a:r>
            <a:r>
              <a:rPr lang="tr-TR" sz="2400" b="1" dirty="0">
                <a:latin typeface="Times New Roman" panose="02020603050405020304" pitchFamily="18" charset="0"/>
                <a:cs typeface="Times New Roman" panose="02020603050405020304" pitchFamily="18" charset="0"/>
              </a:rPr>
              <a:t>kültürel </a:t>
            </a:r>
            <a:r>
              <a:rPr lang="tr-TR" sz="2400" b="1" dirty="0" err="1">
                <a:latin typeface="Times New Roman" panose="02020603050405020304" pitchFamily="18" charset="0"/>
                <a:cs typeface="Times New Roman" panose="02020603050405020304" pitchFamily="18" charset="0"/>
              </a:rPr>
              <a:t>sistemler</a:t>
            </a:r>
            <a:r>
              <a:rPr lang="tr-TR" sz="2400" dirty="0" err="1">
                <a:latin typeface="Times New Roman" panose="02020603050405020304" pitchFamily="18" charset="0"/>
                <a:cs typeface="Times New Roman" panose="02020603050405020304" pitchFamily="18" charset="0"/>
              </a:rPr>
              <a:t>olmak</a:t>
            </a:r>
            <a:r>
              <a:rPr lang="tr-TR" sz="2400" dirty="0">
                <a:latin typeface="Times New Roman" panose="02020603050405020304" pitchFamily="18" charset="0"/>
                <a:cs typeface="Times New Roman" panose="02020603050405020304" pitchFamily="18" charset="0"/>
              </a:rPr>
              <a:t> üzere üç türlü sistem tanımlar. Bu sistemlerin hepsinin; bir amaca yönelmiş, belli bir durum içinde ve kurallar tarafından düzenlenen, enerji sarfını gerektiren davranışlar olarak tanımladığı </a:t>
            </a:r>
            <a:r>
              <a:rPr lang="tr-TR" sz="2400" b="1" dirty="0">
                <a:latin typeface="Times New Roman" panose="02020603050405020304" pitchFamily="18" charset="0"/>
                <a:cs typeface="Times New Roman" panose="02020603050405020304" pitchFamily="18" charset="0"/>
              </a:rPr>
              <a:t>eylem</a:t>
            </a:r>
            <a:r>
              <a:rPr lang="tr-TR" sz="2400" dirty="0">
                <a:latin typeface="Times New Roman" panose="02020603050405020304" pitchFamily="18" charset="0"/>
                <a:cs typeface="Times New Roman" panose="02020603050405020304" pitchFamily="18" charset="0"/>
              </a:rPr>
              <a:t> olduğunu belirtir.</a:t>
            </a:r>
          </a:p>
        </p:txBody>
      </p:sp>
    </p:spTree>
    <p:extLst>
      <p:ext uri="{BB962C8B-B14F-4D97-AF65-F5344CB8AC3E}">
        <p14:creationId xmlns:p14="http://schemas.microsoft.com/office/powerpoint/2010/main" val="397225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39E844-5A01-C940-8A59-876D4C69BA22}"/>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Talcott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Parsons</a:t>
            </a:r>
            <a:r>
              <a:rPr lang="tr-TR" dirty="0">
                <a:latin typeface="Times New Roman" panose="02020603050405020304" pitchFamily="18" charset="0"/>
                <a:cs typeface="Times New Roman" panose="02020603050405020304" pitchFamily="18" charset="0"/>
              </a:rPr>
              <a:t> ve Toplumsal Farklılaşma</a:t>
            </a:r>
            <a:endParaRPr lang="tr-TR" dirty="0"/>
          </a:p>
        </p:txBody>
      </p:sp>
      <p:sp>
        <p:nvSpPr>
          <p:cNvPr id="3" name="İçerik Yer Tutucusu 2">
            <a:extLst>
              <a:ext uri="{FF2B5EF4-FFF2-40B4-BE49-F238E27FC236}">
                <a16:creationId xmlns:a16="http://schemas.microsoft.com/office/drawing/2014/main" id="{753D9DBA-CA96-7645-B6EE-4C958F9C23BE}"/>
              </a:ext>
            </a:extLst>
          </p:cNvPr>
          <p:cNvSpPr>
            <a:spLocks noGrp="1"/>
          </p:cNvSpPr>
          <p:nvPr>
            <p:ph idx="1"/>
          </p:nvPr>
        </p:nvSpPr>
        <p:spPr/>
        <p:txBody>
          <a:bodyPr/>
          <a:lstStyle/>
          <a:p>
            <a:pPr fontAlgn="base"/>
            <a:r>
              <a:rPr lang="tr-TR" dirty="0">
                <a:latin typeface="Times New Roman" panose="02020603050405020304" pitchFamily="18" charset="0"/>
                <a:cs typeface="Times New Roman" panose="02020603050405020304" pitchFamily="18" charset="0"/>
              </a:rPr>
              <a:t>Eylemler ile toplum modeli arasında bağ kurmaya çalışan </a:t>
            </a:r>
            <a:r>
              <a:rPr lang="tr-TR" dirty="0" err="1">
                <a:latin typeface="Times New Roman" panose="02020603050405020304" pitchFamily="18" charset="0"/>
                <a:cs typeface="Times New Roman" panose="02020603050405020304" pitchFamily="18" charset="0"/>
              </a:rPr>
              <a:t>Parsons</a:t>
            </a:r>
            <a:r>
              <a:rPr lang="tr-TR" dirty="0">
                <a:latin typeface="Times New Roman" panose="02020603050405020304" pitchFamily="18" charset="0"/>
                <a:cs typeface="Times New Roman" panose="02020603050405020304" pitchFamily="18" charset="0"/>
              </a:rPr>
              <a:t>, beş kategorili </a:t>
            </a:r>
            <a:r>
              <a:rPr lang="tr-TR" dirty="0" err="1">
                <a:latin typeface="Times New Roman" panose="02020603050405020304" pitchFamily="18" charset="0"/>
                <a:cs typeface="Times New Roman" panose="02020603050405020304" pitchFamily="18" charset="0"/>
              </a:rPr>
              <a:t>dikotomik</a:t>
            </a:r>
            <a:r>
              <a:rPr lang="tr-TR" dirty="0">
                <a:latin typeface="Times New Roman" panose="02020603050405020304" pitchFamily="18" charset="0"/>
                <a:cs typeface="Times New Roman" panose="02020603050405020304" pitchFamily="18" charset="0"/>
              </a:rPr>
              <a:t> gruplar belirler:</a:t>
            </a:r>
          </a:p>
          <a:p>
            <a:pPr fontAlgn="base"/>
            <a:r>
              <a:rPr lang="tr-TR" dirty="0">
                <a:latin typeface="Times New Roman" panose="02020603050405020304" pitchFamily="18" charset="0"/>
                <a:cs typeface="Times New Roman" panose="02020603050405020304" pitchFamily="18" charset="0"/>
              </a:rPr>
              <a:t>Duygusallık-duygusal olmayış,</a:t>
            </a:r>
          </a:p>
          <a:p>
            <a:pPr fontAlgn="base"/>
            <a:r>
              <a:rPr lang="tr-TR" dirty="0">
                <a:latin typeface="Times New Roman" panose="02020603050405020304" pitchFamily="18" charset="0"/>
                <a:cs typeface="Times New Roman" panose="02020603050405020304" pitchFamily="18" charset="0"/>
              </a:rPr>
              <a:t>Toplumsallık-kişisellik,</a:t>
            </a:r>
          </a:p>
          <a:p>
            <a:pPr fontAlgn="base"/>
            <a:r>
              <a:rPr lang="tr-TR" dirty="0">
                <a:latin typeface="Times New Roman" panose="02020603050405020304" pitchFamily="18" charset="0"/>
                <a:cs typeface="Times New Roman" panose="02020603050405020304" pitchFamily="18" charset="0"/>
              </a:rPr>
              <a:t>Özel standartlara yönelme-evrensel standartlara yönelme,</a:t>
            </a:r>
          </a:p>
          <a:p>
            <a:pPr fontAlgn="base"/>
            <a:r>
              <a:rPr lang="tr-TR" dirty="0">
                <a:latin typeface="Times New Roman" panose="02020603050405020304" pitchFamily="18" charset="0"/>
                <a:cs typeface="Times New Roman" panose="02020603050405020304" pitchFamily="18" charset="0"/>
              </a:rPr>
              <a:t>Başka kişileri kendilerine atfedilen göre değerlendirme-başarılarına göre değerlendirme,</a:t>
            </a:r>
          </a:p>
          <a:p>
            <a:pPr fontAlgn="base"/>
            <a:r>
              <a:rPr lang="tr-TR" dirty="0">
                <a:latin typeface="Times New Roman" panose="02020603050405020304" pitchFamily="18" charset="0"/>
                <a:cs typeface="Times New Roman" panose="02020603050405020304" pitchFamily="18" charset="0"/>
              </a:rPr>
              <a:t>Yaygın ilgi-belirli ilgi</a:t>
            </a:r>
          </a:p>
        </p:txBody>
      </p:sp>
    </p:spTree>
    <p:extLst>
      <p:ext uri="{BB962C8B-B14F-4D97-AF65-F5344CB8AC3E}">
        <p14:creationId xmlns:p14="http://schemas.microsoft.com/office/powerpoint/2010/main" val="2266130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7284CAD-9DA8-284E-A0C3-1C441708D1A9}"/>
              </a:ext>
            </a:extLst>
          </p:cNvPr>
          <p:cNvSpPr>
            <a:spLocks noGrp="1"/>
          </p:cNvSpPr>
          <p:nvPr>
            <p:ph type="title"/>
          </p:nvPr>
        </p:nvSpPr>
        <p:spPr/>
        <p:txBody>
          <a:bodyPr/>
          <a:lstStyle/>
          <a:p>
            <a:pPr algn="ctr"/>
            <a:r>
              <a:rPr lang="tr-TR" dirty="0" err="1">
                <a:latin typeface="Times New Roman" panose="02020603050405020304" pitchFamily="18" charset="0"/>
                <a:cs typeface="Times New Roman" panose="02020603050405020304" pitchFamily="18" charset="0"/>
              </a:rPr>
              <a:t>Talcott</a:t>
            </a:r>
            <a:r>
              <a:rPr lang="tr-TR" dirty="0">
                <a:latin typeface="Times New Roman" panose="02020603050405020304" pitchFamily="18" charset="0"/>
                <a:cs typeface="Times New Roman" panose="02020603050405020304" pitchFamily="18" charset="0"/>
              </a:rPr>
              <a:t> </a:t>
            </a:r>
            <a:r>
              <a:rPr lang="tr-TR" dirty="0" err="1">
                <a:latin typeface="Times New Roman" panose="02020603050405020304" pitchFamily="18" charset="0"/>
                <a:cs typeface="Times New Roman" panose="02020603050405020304" pitchFamily="18" charset="0"/>
              </a:rPr>
              <a:t>Parsons</a:t>
            </a:r>
            <a:r>
              <a:rPr lang="tr-TR" dirty="0">
                <a:latin typeface="Times New Roman" panose="02020603050405020304" pitchFamily="18" charset="0"/>
                <a:cs typeface="Times New Roman" panose="02020603050405020304" pitchFamily="18" charset="0"/>
              </a:rPr>
              <a:t> ve Toplumsal Farklılaşma</a:t>
            </a:r>
            <a:endParaRPr lang="tr-TR" dirty="0"/>
          </a:p>
        </p:txBody>
      </p:sp>
      <p:sp>
        <p:nvSpPr>
          <p:cNvPr id="3" name="İçerik Yer Tutucusu 2">
            <a:extLst>
              <a:ext uri="{FF2B5EF4-FFF2-40B4-BE49-F238E27FC236}">
                <a16:creationId xmlns:a16="http://schemas.microsoft.com/office/drawing/2014/main" id="{B719BF75-6760-0447-9039-DCCED50B6D5B}"/>
              </a:ext>
            </a:extLst>
          </p:cNvPr>
          <p:cNvSpPr>
            <a:spLocks noGrp="1"/>
          </p:cNvSpPr>
          <p:nvPr>
            <p:ph idx="1"/>
          </p:nvPr>
        </p:nvSpPr>
        <p:spPr/>
        <p:txBody>
          <a:bodyPr/>
          <a:lstStyle/>
          <a:p>
            <a:r>
              <a:rPr lang="tr-TR" sz="2600" dirty="0" err="1">
                <a:latin typeface="Times New Roman" panose="02020603050405020304" pitchFamily="18" charset="0"/>
                <a:cs typeface="Times New Roman" panose="02020603050405020304" pitchFamily="18" charset="0"/>
              </a:rPr>
              <a:t>Parsons</a:t>
            </a:r>
            <a:r>
              <a:rPr lang="tr-TR" sz="2600" dirty="0">
                <a:latin typeface="Times New Roman" panose="02020603050405020304" pitchFamily="18" charset="0"/>
                <a:cs typeface="Times New Roman" panose="02020603050405020304" pitchFamily="18" charset="0"/>
              </a:rPr>
              <a:t>, grup, örgüt ve toplum olmak üzere üç toplumsal sistem belirler. Bütün toplumsal sistemlerde, değer sistemi, uyum mekanizması, işleyiş kuralları ve bütünleştirici bir mekanizma olduğunu söyler.</a:t>
            </a:r>
          </a:p>
          <a:p>
            <a:pPr fontAlgn="base"/>
            <a:r>
              <a:rPr lang="tr-TR" sz="2600" dirty="0" err="1">
                <a:latin typeface="Times New Roman" panose="02020603050405020304" pitchFamily="18" charset="0"/>
                <a:cs typeface="Times New Roman" panose="02020603050405020304" pitchFamily="18" charset="0"/>
              </a:rPr>
              <a:t>Parsons’a</a:t>
            </a:r>
            <a:r>
              <a:rPr lang="tr-TR" sz="2600" dirty="0">
                <a:latin typeface="Times New Roman" panose="02020603050405020304" pitchFamily="18" charset="0"/>
                <a:cs typeface="Times New Roman" panose="02020603050405020304" pitchFamily="18" charset="0"/>
              </a:rPr>
              <a:t> göre aktörün davranışları, davranış kalıplarına göre yapılan tercihler neticesinde ortaya çıkar. Yani toplumsal kurumlar, toplumsal eylemleri belirler.</a:t>
            </a:r>
          </a:p>
          <a:p>
            <a:pPr fontAlgn="base"/>
            <a:r>
              <a:rPr lang="tr-TR" sz="2600" dirty="0" err="1">
                <a:latin typeface="Times New Roman" panose="02020603050405020304" pitchFamily="18" charset="0"/>
                <a:cs typeface="Times New Roman" panose="02020603050405020304" pitchFamily="18" charset="0"/>
              </a:rPr>
              <a:t>Parsons</a:t>
            </a:r>
            <a:r>
              <a:rPr lang="tr-TR" sz="2600" dirty="0">
                <a:latin typeface="Times New Roman" panose="02020603050405020304" pitchFamily="18" charset="0"/>
                <a:cs typeface="Times New Roman" panose="02020603050405020304" pitchFamily="18" charset="0"/>
              </a:rPr>
              <a:t>, toplumun evrimini, bir denge içerisinde basitten karmaşığa giden bir süreç olarak görür. Toplumsal fonksiyonların bölünmesi ve ayrımı ile ortaya çıkan yapısal farklılaşma, kültürel sistemlerin yardımıyla bütünleşmeye gider.</a:t>
            </a:r>
            <a:br>
              <a:rPr lang="tr-TR" dirty="0"/>
            </a:br>
            <a:endParaRPr lang="tr-TR" dirty="0"/>
          </a:p>
        </p:txBody>
      </p:sp>
    </p:spTree>
    <p:extLst>
      <p:ext uri="{BB962C8B-B14F-4D97-AF65-F5344CB8AC3E}">
        <p14:creationId xmlns:p14="http://schemas.microsoft.com/office/powerpoint/2010/main" val="399682220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2657</TotalTime>
  <Words>4315</Words>
  <Application>Microsoft Macintosh PowerPoint</Application>
  <PresentationFormat>Geniş ekran</PresentationFormat>
  <Paragraphs>290</Paragraphs>
  <Slides>54</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54</vt:i4>
      </vt:variant>
    </vt:vector>
  </HeadingPairs>
  <TitlesOfParts>
    <vt:vector size="61" baseType="lpstr">
      <vt:lpstr>Arial</vt:lpstr>
      <vt:lpstr>Calibri</vt:lpstr>
      <vt:lpstr>Calibri Light</vt:lpstr>
      <vt:lpstr>Courier New</vt:lpstr>
      <vt:lpstr>Times New Roman</vt:lpstr>
      <vt:lpstr>Wingdings</vt:lpstr>
      <vt:lpstr>Office Teması</vt:lpstr>
      <vt:lpstr>Türkiye’nin Sosyal  Yapısı</vt:lpstr>
      <vt:lpstr>Toplumsal Yapıyı Açıklayan Kuramlar</vt:lpstr>
      <vt:lpstr>Küçük Boy Kuramlar</vt:lpstr>
      <vt:lpstr>Toplumsal Yapıyı Açıklayan Kuramlar</vt:lpstr>
      <vt:lpstr>Orta Boy Kuramlar</vt:lpstr>
      <vt:lpstr>Yapısal Fonksiyonel Modeller</vt:lpstr>
      <vt:lpstr>Talcott Parsons ve Toplumsal Farklılaşma</vt:lpstr>
      <vt:lpstr>Talcott Parsons ve Toplumsal Farklılaşma</vt:lpstr>
      <vt:lpstr>Talcott Parsons ve Toplumsal Farklılaşma</vt:lpstr>
      <vt:lpstr>Robert K. Merton ve Anomie</vt:lpstr>
      <vt:lpstr>Robert K. Merton ve Anomie</vt:lpstr>
      <vt:lpstr>Robert K. Merton ve Anomie</vt:lpstr>
      <vt:lpstr>Francesca Cancian ve Fonksiyonel Sistem</vt:lpstr>
      <vt:lpstr>William F. Ogburn ve Kültür Boşluğu</vt:lpstr>
      <vt:lpstr>William F. Ogburn ve Kültür Boşluğu</vt:lpstr>
      <vt:lpstr>Mübeccel Kıray ve Tampon Kurumlar</vt:lpstr>
      <vt:lpstr>Mübeccel Kıray ve Tampon Kurumlar</vt:lpstr>
      <vt:lpstr>Çatışma Modelleri</vt:lpstr>
      <vt:lpstr>Vilfredo Pareto ve Seçkinlerin Dolaşımı</vt:lpstr>
      <vt:lpstr>Ralph Dahrendorf ve Çatışma Grupları</vt:lpstr>
      <vt:lpstr>Ralph Dahrendorf ve Çatışma Grupları</vt:lpstr>
      <vt:lpstr>Ralph Dahrendorf ve Çatışma Grupları</vt:lpstr>
      <vt:lpstr>Toplumsal Yapıyı Açıklayan Kuramlar</vt:lpstr>
      <vt:lpstr>Büyük Boy Kuramlar</vt:lpstr>
      <vt:lpstr>Organizmacı Modeller</vt:lpstr>
      <vt:lpstr>İbn Haldun ve Asabiyyet</vt:lpstr>
      <vt:lpstr>İbn Haldun ve Asabiyyet</vt:lpstr>
      <vt:lpstr>İbn Haldun ve Asabiyyet</vt:lpstr>
      <vt:lpstr>İbn Haldun ve Asabiyyet</vt:lpstr>
      <vt:lpstr>Nicoolai J. Danilevsky ve Tarihsel Kültürel Varlıklar</vt:lpstr>
      <vt:lpstr>Oswald Spengler ve Kültür Organizmaları</vt:lpstr>
      <vt:lpstr>Oswald Spengler ve Kültür Organizmaları</vt:lpstr>
      <vt:lpstr>Alfred J. Toynbee ve Meydan Okuma – Karşı Koyma</vt:lpstr>
      <vt:lpstr>Alfred J. Toynbee ve Meydan Okuma – Karşı Koyma</vt:lpstr>
      <vt:lpstr>Evrimci Modeller</vt:lpstr>
      <vt:lpstr>Gordon Childe ve Kültürel Evrim</vt:lpstr>
      <vt:lpstr>Herbert Spencer ve Müdahalesiz Evrim</vt:lpstr>
      <vt:lpstr>Herbert Spencer ve Müdahalesiz Evrim</vt:lpstr>
      <vt:lpstr>Auguste Comte ve Üç Hal Kanunu</vt:lpstr>
      <vt:lpstr>Auguste Comte ve Üç Hal Kanunu</vt:lpstr>
      <vt:lpstr>Auguste Comte ve Üç Hal Kanunu</vt:lpstr>
      <vt:lpstr>Max Weber ve Karizma</vt:lpstr>
      <vt:lpstr>Max Weber ve Karizma</vt:lpstr>
      <vt:lpstr>Emile Durkheim ve İşbölümü ile Farklılaşma</vt:lpstr>
      <vt:lpstr>Emile Durkheim ve İşbölümü ile Farklılaşma</vt:lpstr>
      <vt:lpstr>Ziya Gökalp ve Ulusal Kültür-Uygarlık</vt:lpstr>
      <vt:lpstr>Ziya Gökalp ve Ulusal Kültür-Uygarlık</vt:lpstr>
      <vt:lpstr>Üçlü Devrim Komitesinin Bildirisi</vt:lpstr>
      <vt:lpstr>Diyalektik Modeller</vt:lpstr>
      <vt:lpstr>Pitirim A. Sorokin ve Kültür Üstsistemleri</vt:lpstr>
      <vt:lpstr>Pitirim A. Sorokin ve Kültür Üstsistemleri</vt:lpstr>
      <vt:lpstr>Karl Marx ve Sınıf Çatışması</vt:lpstr>
      <vt:lpstr>SON</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Türkiye’nin Toplumsal Yapısı</dc:title>
  <dc:creator>ABDULLAH GÖKHAN YAŞA</dc:creator>
  <cp:lastModifiedBy>ABDULLAH GÖKHAN YAŞA</cp:lastModifiedBy>
  <cp:revision>56</cp:revision>
  <dcterms:created xsi:type="dcterms:W3CDTF">2020-10-04T15:36:28Z</dcterms:created>
  <dcterms:modified xsi:type="dcterms:W3CDTF">2020-10-19T12:26:31Z</dcterms:modified>
</cp:coreProperties>
</file>