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9"/>
  </p:notesMasterIdLst>
  <p:handoutMasterIdLst>
    <p:handoutMasterId r:id="rId20"/>
  </p:handoutMasterIdLst>
  <p:sldIdLst>
    <p:sldId id="668" r:id="rId4"/>
    <p:sldId id="715" r:id="rId5"/>
    <p:sldId id="716" r:id="rId6"/>
    <p:sldId id="717" r:id="rId7"/>
    <p:sldId id="718" r:id="rId8"/>
    <p:sldId id="719" r:id="rId9"/>
    <p:sldId id="720" r:id="rId10"/>
    <p:sldId id="721" r:id="rId11"/>
    <p:sldId id="722" r:id="rId12"/>
    <p:sldId id="723" r:id="rId13"/>
    <p:sldId id="709" r:id="rId14"/>
    <p:sldId id="710" r:id="rId15"/>
    <p:sldId id="711" r:id="rId16"/>
    <p:sldId id="712" r:id="rId17"/>
    <p:sldId id="713" r:id="rId18"/>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86" d="100"/>
          <a:sy n="86" d="100"/>
        </p:scale>
        <p:origin x="1692" y="96"/>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26.02.2020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2/26/2020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2</a:t>
            </a:fld>
            <a:endParaRPr lang="en-US"/>
          </a:p>
        </p:txBody>
      </p:sp>
    </p:spTree>
    <p:extLst>
      <p:ext uri="{BB962C8B-B14F-4D97-AF65-F5344CB8AC3E}">
        <p14:creationId xmlns:p14="http://schemas.microsoft.com/office/powerpoint/2010/main" val="24675101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3</a:t>
            </a:fld>
            <a:endParaRPr lang="en-US"/>
          </a:p>
        </p:txBody>
      </p:sp>
    </p:spTree>
    <p:extLst>
      <p:ext uri="{BB962C8B-B14F-4D97-AF65-F5344CB8AC3E}">
        <p14:creationId xmlns:p14="http://schemas.microsoft.com/office/powerpoint/2010/main" val="37978704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4</a:t>
            </a:fld>
            <a:endParaRPr lang="en-US"/>
          </a:p>
        </p:txBody>
      </p:sp>
    </p:spTree>
    <p:extLst>
      <p:ext uri="{BB962C8B-B14F-4D97-AF65-F5344CB8AC3E}">
        <p14:creationId xmlns:p14="http://schemas.microsoft.com/office/powerpoint/2010/main" val="29491418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5</a:t>
            </a:fld>
            <a:endParaRPr lang="en-US"/>
          </a:p>
        </p:txBody>
      </p:sp>
    </p:spTree>
    <p:extLst>
      <p:ext uri="{BB962C8B-B14F-4D97-AF65-F5344CB8AC3E}">
        <p14:creationId xmlns:p14="http://schemas.microsoft.com/office/powerpoint/2010/main" val="4715229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6</a:t>
            </a:fld>
            <a:endParaRPr lang="en-US"/>
          </a:p>
        </p:txBody>
      </p:sp>
    </p:spTree>
    <p:extLst>
      <p:ext uri="{BB962C8B-B14F-4D97-AF65-F5344CB8AC3E}">
        <p14:creationId xmlns:p14="http://schemas.microsoft.com/office/powerpoint/2010/main" val="34756072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7</a:t>
            </a:fld>
            <a:endParaRPr lang="en-US"/>
          </a:p>
        </p:txBody>
      </p:sp>
    </p:spTree>
    <p:extLst>
      <p:ext uri="{BB962C8B-B14F-4D97-AF65-F5344CB8AC3E}">
        <p14:creationId xmlns:p14="http://schemas.microsoft.com/office/powerpoint/2010/main" val="41178468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8</a:t>
            </a:fld>
            <a:endParaRPr lang="en-US"/>
          </a:p>
        </p:txBody>
      </p:sp>
    </p:spTree>
    <p:extLst>
      <p:ext uri="{BB962C8B-B14F-4D97-AF65-F5344CB8AC3E}">
        <p14:creationId xmlns:p14="http://schemas.microsoft.com/office/powerpoint/2010/main" val="7038403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9</a:t>
            </a:fld>
            <a:endParaRPr lang="en-US"/>
          </a:p>
        </p:txBody>
      </p:sp>
    </p:spTree>
    <p:extLst>
      <p:ext uri="{BB962C8B-B14F-4D97-AF65-F5344CB8AC3E}">
        <p14:creationId xmlns:p14="http://schemas.microsoft.com/office/powerpoint/2010/main" val="42477766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10</a:t>
            </a:fld>
            <a:endParaRPr lang="en-US"/>
          </a:p>
        </p:txBody>
      </p:sp>
    </p:spTree>
    <p:extLst>
      <p:ext uri="{BB962C8B-B14F-4D97-AF65-F5344CB8AC3E}">
        <p14:creationId xmlns:p14="http://schemas.microsoft.com/office/powerpoint/2010/main" val="7886690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2/26/2020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2/26/2020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2/26/2020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2/26/2020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2/26/2020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2/26/2020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2/26/2020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2/26/2020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2/26/2020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2/26/2020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2/26/2020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2/26/2020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2/26/2020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2/26/2020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2/26/2020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2/26/2020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2/26/2020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2/26/2020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2/26/2020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2/26/2020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466</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Proje Geliştirme ve </a:t>
            </a:r>
            <a:r>
              <a:rPr lang="tr-TR" sz="3200" b="1" dirty="0" smtClean="0">
                <a:latin typeface="Arial" panose="020B0604020202020204" pitchFamily="34" charset="0"/>
                <a:cs typeface="Arial" panose="020B0604020202020204" pitchFamily="34" charset="0"/>
              </a:rPr>
              <a:t>Finansmanı</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a:t>
            </a:r>
            <a:r>
              <a:rPr lang="tr-TR" sz="3200" b="1" dirty="0">
                <a:latin typeface="Arial" panose="020B0604020202020204" pitchFamily="34" charset="0"/>
                <a:cs typeface="Arial" panose="020B0604020202020204" pitchFamily="34" charset="0"/>
              </a:rPr>
              <a:t>2-2)3</a:t>
            </a: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1077218"/>
          </a:xfrm>
          <a:prstGeom prst="rect">
            <a:avLst/>
          </a:prstGeom>
        </p:spPr>
        <p:txBody>
          <a:bodyPr wrap="square">
            <a:spAutoFit/>
          </a:bodyPr>
          <a:lstStyle/>
          <a:p>
            <a:pPr algn="ctr">
              <a:spcAft>
                <a:spcPts val="0"/>
              </a:spcAft>
            </a:pPr>
            <a:r>
              <a:rPr lang="tr-TR" sz="1600" b="1" dirty="0">
                <a:effectLst/>
                <a:latin typeface="Arial" panose="020B0604020202020204" pitchFamily="34" charset="0"/>
                <a:ea typeface="Times New Roman" panose="02020603050405020304" pitchFamily="18" charset="0"/>
                <a:cs typeface="Arial" panose="020B0604020202020204" pitchFamily="34" charset="0"/>
              </a:rPr>
              <a:t>Prof. Dr. </a:t>
            </a:r>
            <a:r>
              <a:rPr lang="en-US" sz="1600" b="1" dirty="0">
                <a:effectLst/>
                <a:latin typeface="Arial" panose="020B0604020202020204" pitchFamily="34" charset="0"/>
                <a:ea typeface="Times New Roman" panose="02020603050405020304" pitchFamily="18" charset="0"/>
                <a:cs typeface="Arial" panose="020B0604020202020204" pitchFamily="34" charset="0"/>
              </a:rPr>
              <a:t>Harun </a:t>
            </a:r>
            <a:r>
              <a:rPr lang="tr-TR" sz="1600" b="1" dirty="0">
                <a:effectLst/>
                <a:latin typeface="Arial" panose="020B0604020202020204" pitchFamily="34" charset="0"/>
                <a:ea typeface="Times New Roman" panose="02020603050405020304" pitchFamily="18" charset="0"/>
                <a:cs typeface="Arial" panose="020B0604020202020204" pitchFamily="34" charset="0"/>
              </a:rPr>
              <a:t>TANRIVERMİŞ </a:t>
            </a:r>
            <a:endParaRPr lang="tr-TR" sz="16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b="1" dirty="0" err="1">
                <a:latin typeface="Arial" panose="020B0604020202020204" pitchFamily="34" charset="0"/>
                <a:ea typeface="Times New Roman" panose="02020603050405020304" pitchFamily="18" charset="0"/>
                <a:cs typeface="Arial" panose="020B0604020202020204" pitchFamily="34" charset="0"/>
              </a:rPr>
              <a:t>Doç.Dr</a:t>
            </a:r>
            <a:r>
              <a:rPr lang="tr-TR" sz="1600" b="1" dirty="0">
                <a:latin typeface="Arial" panose="020B0604020202020204" pitchFamily="34" charset="0"/>
                <a:ea typeface="Times New Roman" panose="02020603050405020304" pitchFamily="18" charset="0"/>
                <a:cs typeface="Arial" panose="020B0604020202020204" pitchFamily="34" charset="0"/>
              </a:rPr>
              <a:t>. Yeşim TANRIVERMİŞ</a:t>
            </a:r>
          </a:p>
          <a:p>
            <a:pPr algn="ctr">
              <a:spcAft>
                <a:spcPts val="0"/>
              </a:spcAft>
            </a:pPr>
            <a:r>
              <a:rPr lang="tr-TR" sz="1600" b="1" dirty="0">
                <a:latin typeface="Arial" panose="020B0604020202020204" pitchFamily="34" charset="0"/>
                <a:ea typeface="Times New Roman" panose="02020603050405020304" pitchFamily="18" charset="0"/>
                <a:cs typeface="Arial" panose="020B0604020202020204" pitchFamily="34" charset="0"/>
              </a:rPr>
              <a:t>Doç. Dr. </a:t>
            </a:r>
            <a:r>
              <a:rPr lang="tr-TR" sz="1600" b="1">
                <a:latin typeface="Arial" panose="020B0604020202020204" pitchFamily="34" charset="0"/>
                <a:ea typeface="Times New Roman" panose="02020603050405020304" pitchFamily="18" charset="0"/>
                <a:cs typeface="Arial" panose="020B0604020202020204" pitchFamily="34" charset="0"/>
              </a:rPr>
              <a:t>Erol DEMİR</a:t>
            </a:r>
          </a:p>
          <a:p>
            <a:pPr algn="ctr">
              <a:spcAft>
                <a:spcPts val="0"/>
              </a:spcAft>
            </a:pPr>
            <a:r>
              <a:rPr lang="tr-TR" sz="1600" smtClean="0">
                <a:latin typeface="Arial" panose="020B0604020202020204" pitchFamily="34" charset="0"/>
                <a:ea typeface="Times New Roman" panose="02020603050405020304" pitchFamily="18" charset="0"/>
                <a:cs typeface="Arial" panose="020B0604020202020204" pitchFamily="34" charset="0"/>
              </a:rPr>
              <a:t>Ankara </a:t>
            </a:r>
            <a:r>
              <a:rPr lang="tr-TR" sz="1600" dirty="0" smtClean="0">
                <a:latin typeface="Arial" panose="020B0604020202020204" pitchFamily="34" charset="0"/>
                <a:ea typeface="Times New Roman" panose="02020603050405020304" pitchFamily="18" charset="0"/>
                <a:cs typeface="Arial" panose="020B0604020202020204" pitchFamily="34" charset="0"/>
              </a:rPr>
              <a:t>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124659"/>
            <a:ext cx="8517837" cy="4652686"/>
          </a:xfrm>
        </p:spPr>
        <p:txBody>
          <a:bodyPr anchor="t">
            <a:noAutofit/>
          </a:bodyPr>
          <a:lstStyle/>
          <a:p>
            <a:pPr algn="just">
              <a:lnSpc>
                <a:spcPct val="100000"/>
              </a:lnSpc>
            </a:pPr>
            <a:r>
              <a:rPr lang="tr-TR" dirty="0" smtClean="0"/>
              <a:t>Türkiye’de mevcut projelere örnekler:</a:t>
            </a:r>
          </a:p>
          <a:p>
            <a:pPr algn="just">
              <a:lnSpc>
                <a:spcPct val="100000"/>
              </a:lnSpc>
            </a:pPr>
            <a:r>
              <a:rPr lang="tr-TR" dirty="0" smtClean="0">
                <a:solidFill>
                  <a:prstClr val="black"/>
                </a:solidFill>
              </a:rPr>
              <a:t>Finansal Kurumlar: Denizbank, Yapı Kredi Bankası</a:t>
            </a:r>
          </a:p>
          <a:p>
            <a:pPr algn="just">
              <a:lnSpc>
                <a:spcPct val="100000"/>
              </a:lnSpc>
            </a:pPr>
            <a:r>
              <a:rPr lang="tr-TR" dirty="0" smtClean="0">
                <a:solidFill>
                  <a:prstClr val="black"/>
                </a:solidFill>
              </a:rPr>
              <a:t>Enerji: </a:t>
            </a:r>
            <a:r>
              <a:rPr lang="tr-TR" dirty="0" err="1" smtClean="0">
                <a:solidFill>
                  <a:prstClr val="black"/>
                </a:solidFill>
              </a:rPr>
              <a:t>Kıyıköy</a:t>
            </a:r>
            <a:r>
              <a:rPr lang="tr-TR" dirty="0" smtClean="0">
                <a:solidFill>
                  <a:prstClr val="black"/>
                </a:solidFill>
              </a:rPr>
              <a:t> RES Uzantısı, Global </a:t>
            </a:r>
            <a:r>
              <a:rPr lang="tr-TR" dirty="0" err="1" smtClean="0">
                <a:solidFill>
                  <a:prstClr val="black"/>
                </a:solidFill>
              </a:rPr>
              <a:t>Biyokütle</a:t>
            </a:r>
            <a:r>
              <a:rPr lang="tr-TR" dirty="0" smtClean="0">
                <a:solidFill>
                  <a:prstClr val="black"/>
                </a:solidFill>
              </a:rPr>
              <a:t> Projesi</a:t>
            </a:r>
          </a:p>
          <a:p>
            <a:pPr algn="just">
              <a:lnSpc>
                <a:spcPct val="100000"/>
              </a:lnSpc>
            </a:pPr>
            <a:r>
              <a:rPr lang="tr-TR" dirty="0" smtClean="0">
                <a:solidFill>
                  <a:prstClr val="black"/>
                </a:solidFill>
              </a:rPr>
              <a:t>Tarım: Peyman Kuruyemiş, Migros</a:t>
            </a:r>
          </a:p>
          <a:p>
            <a:pPr algn="just">
              <a:lnSpc>
                <a:spcPct val="100000"/>
              </a:lnSpc>
            </a:pPr>
            <a:r>
              <a:rPr lang="tr-TR" dirty="0" smtClean="0">
                <a:solidFill>
                  <a:prstClr val="black"/>
                </a:solidFill>
              </a:rPr>
              <a:t>Doğal Kaynaklar: TÜMAD Altın Madenleri, ACACIA</a:t>
            </a:r>
          </a:p>
          <a:p>
            <a:pPr algn="just">
              <a:lnSpc>
                <a:spcPct val="100000"/>
              </a:lnSpc>
            </a:pPr>
            <a:r>
              <a:rPr lang="tr-TR" dirty="0" smtClean="0">
                <a:solidFill>
                  <a:prstClr val="black"/>
                </a:solidFill>
              </a:rPr>
              <a:t>Sigorta</a:t>
            </a:r>
            <a:r>
              <a:rPr lang="tr-TR" dirty="0">
                <a:solidFill>
                  <a:prstClr val="black"/>
                </a:solidFill>
              </a:rPr>
              <a:t>, emeklilik ve yatırım </a:t>
            </a:r>
            <a:r>
              <a:rPr lang="tr-TR" dirty="0" smtClean="0">
                <a:solidFill>
                  <a:prstClr val="black"/>
                </a:solidFill>
              </a:rPr>
              <a:t>fonları: TURKASSET </a:t>
            </a:r>
            <a:r>
              <a:rPr lang="tr-TR" dirty="0" err="1" smtClean="0">
                <a:solidFill>
                  <a:prstClr val="black"/>
                </a:solidFill>
              </a:rPr>
              <a:t>Sendikasyon</a:t>
            </a:r>
            <a:r>
              <a:rPr lang="tr-TR" dirty="0" smtClean="0">
                <a:solidFill>
                  <a:prstClr val="black"/>
                </a:solidFill>
              </a:rPr>
              <a:t> Kredisi</a:t>
            </a:r>
          </a:p>
          <a:p>
            <a:pPr algn="just">
              <a:lnSpc>
                <a:spcPct val="100000"/>
              </a:lnSpc>
            </a:pPr>
            <a:r>
              <a:rPr lang="tr-TR" dirty="0" smtClean="0">
                <a:solidFill>
                  <a:prstClr val="black"/>
                </a:solidFill>
              </a:rPr>
              <a:t>Çevre ve Altyapı: Gaziantep Hastanesi PPP, Bursa Hastanesi PPP</a:t>
            </a:r>
          </a:p>
          <a:p>
            <a:pPr algn="just">
              <a:lnSpc>
                <a:spcPct val="100000"/>
              </a:lnSpc>
            </a:pPr>
            <a:r>
              <a:rPr lang="tr-TR" dirty="0" smtClean="0">
                <a:solidFill>
                  <a:prstClr val="black"/>
                </a:solidFill>
              </a:rPr>
              <a:t>Ulaşım: </a:t>
            </a:r>
            <a:r>
              <a:rPr lang="tr-TR" dirty="0" err="1" smtClean="0">
                <a:solidFill>
                  <a:prstClr val="black"/>
                </a:solidFill>
              </a:rPr>
              <a:t>Tersan</a:t>
            </a:r>
            <a:r>
              <a:rPr lang="tr-TR" dirty="0" smtClean="0">
                <a:solidFill>
                  <a:prstClr val="black"/>
                </a:solidFill>
              </a:rPr>
              <a:t> Yüzer İskelesi, Tekirdağ Liman Projesi</a:t>
            </a:r>
          </a:p>
          <a:p>
            <a:pPr algn="just">
              <a:lnSpc>
                <a:spcPct val="100000"/>
              </a:lnSpc>
            </a:pPr>
            <a:r>
              <a:rPr lang="tr-TR" dirty="0">
                <a:solidFill>
                  <a:prstClr val="black"/>
                </a:solidFill>
              </a:rPr>
              <a:t>Bilgi ve iletişim </a:t>
            </a:r>
            <a:r>
              <a:rPr lang="tr-TR" dirty="0" smtClean="0">
                <a:solidFill>
                  <a:prstClr val="black"/>
                </a:solidFill>
              </a:rPr>
              <a:t>teknolojileri: Türk Telekom, </a:t>
            </a:r>
            <a:r>
              <a:rPr lang="tr-TR" dirty="0" err="1" smtClean="0">
                <a:solidFill>
                  <a:prstClr val="black"/>
                </a:solidFill>
              </a:rPr>
              <a:t>oBilet</a:t>
            </a:r>
            <a:r>
              <a:rPr lang="tr-TR" dirty="0" smtClean="0">
                <a:solidFill>
                  <a:prstClr val="black"/>
                </a:solidFill>
              </a:rPr>
              <a:t>, </a:t>
            </a:r>
            <a:r>
              <a:rPr lang="tr-TR" dirty="0" err="1" smtClean="0">
                <a:solidFill>
                  <a:prstClr val="black"/>
                </a:solidFill>
              </a:rPr>
              <a:t>Pronet</a:t>
            </a:r>
            <a:endParaRPr lang="tr-TR" dirty="0" smtClean="0">
              <a:solidFill>
                <a:prstClr val="black"/>
              </a:solidFill>
            </a:endParaRPr>
          </a:p>
          <a:p>
            <a:pPr algn="just">
              <a:lnSpc>
                <a:spcPct val="100000"/>
              </a:lnSpc>
            </a:pPr>
            <a:r>
              <a:rPr lang="tr-TR" dirty="0" smtClean="0">
                <a:solidFill>
                  <a:prstClr val="black"/>
                </a:solidFill>
              </a:rPr>
              <a:t>Gayrimenkul ve turizm</a:t>
            </a:r>
            <a:r>
              <a:rPr lang="tr-TR" dirty="0">
                <a:solidFill>
                  <a:prstClr val="black"/>
                </a:solidFill>
              </a:rPr>
              <a:t>: AKİŞ GYO, NEF (Timur Gayrimenkul)</a:t>
            </a:r>
            <a:endParaRPr lang="tr-TR" dirty="0" smtClean="0">
              <a:solidFill>
                <a:prstClr val="black"/>
              </a:solidFill>
            </a:endParaRPr>
          </a:p>
          <a:p>
            <a:pPr algn="just">
              <a:lnSpc>
                <a:spcPct val="100000"/>
              </a:lnSpc>
            </a:pPr>
            <a:endParaRPr lang="tr-TR" dirty="0">
              <a:solidFill>
                <a:prstClr val="black"/>
              </a:solidFill>
            </a:endParaRPr>
          </a:p>
        </p:txBody>
      </p:sp>
      <p:sp>
        <p:nvSpPr>
          <p:cNvPr id="6" name="Dikdörtgen 5"/>
          <p:cNvSpPr/>
          <p:nvPr/>
        </p:nvSpPr>
        <p:spPr>
          <a:xfrm>
            <a:off x="313079" y="679213"/>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 Avrupa İmar ve Kalkınma Bankası</a:t>
            </a: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13740079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093239"/>
            <a:ext cx="8517837" cy="4387260"/>
          </a:xfrm>
        </p:spPr>
        <p:txBody>
          <a:bodyPr anchor="t">
            <a:noAutofit/>
          </a:bodyPr>
          <a:lstStyle/>
          <a:p>
            <a:pPr lvl="1" algn="just">
              <a:lnSpc>
                <a:spcPct val="100000"/>
              </a:lnSpc>
            </a:pPr>
            <a:r>
              <a:rPr lang="tr-TR" dirty="0"/>
              <a:t>Anonim, 2013. Proje Finansmanı Kapsamında Proje Bankacılığı ve Türkiye Üzerine Öneriler Araştırma Raporu, TASAM</a:t>
            </a:r>
            <a:r>
              <a:rPr lang="tr-TR" dirty="0" smtClean="0"/>
              <a:t>.</a:t>
            </a:r>
          </a:p>
          <a:p>
            <a:pPr lvl="1" algn="just">
              <a:lnSpc>
                <a:spcPct val="100000"/>
              </a:lnSpc>
            </a:pPr>
            <a:r>
              <a:rPr lang="tr-TR" dirty="0"/>
              <a:t>Arabacı, H. 2018. Türkiye’de Bankacılık Sektörünün Gelişimi. Meriç Uluslararası Sosyal ve Stratejik Araştırmalar Dergisi, 2(3), 25-42.</a:t>
            </a:r>
          </a:p>
          <a:p>
            <a:pPr lvl="1" algn="just">
              <a:lnSpc>
                <a:spcPct val="100000"/>
              </a:lnSpc>
            </a:pPr>
            <a:r>
              <a:rPr lang="tr-TR" dirty="0" smtClean="0"/>
              <a:t>Anonim</a:t>
            </a:r>
            <a:r>
              <a:rPr lang="tr-TR" dirty="0"/>
              <a:t>. 2019a. Web Sitesi: https://www.kobirate.com.tr/Proje-Finansman-Derecelendirme. Erişim Tarihi: </a:t>
            </a:r>
            <a:r>
              <a:rPr lang="tr-TR" dirty="0" smtClean="0"/>
              <a:t>19.02.2020</a:t>
            </a:r>
          </a:p>
          <a:p>
            <a:pPr lvl="1" algn="just">
              <a:lnSpc>
                <a:spcPct val="100000"/>
              </a:lnSpc>
            </a:pPr>
            <a:r>
              <a:rPr lang="tr-TR" dirty="0"/>
              <a:t>Anonim. </a:t>
            </a:r>
            <a:r>
              <a:rPr lang="tr-TR" dirty="0" smtClean="0"/>
              <a:t>2019b. </a:t>
            </a:r>
            <a:r>
              <a:rPr lang="tr-TR" dirty="0"/>
              <a:t>Kamu Özel İşbirliği Raporu. Sektörler ve Kamu Yatırımları Genel Müdürlüğü. T.C. Cumhurbaşkanlığı, strateji ve Bütçe Başkanlığı, Y. No:0005. </a:t>
            </a:r>
          </a:p>
          <a:p>
            <a:pPr lvl="1" algn="just">
              <a:lnSpc>
                <a:spcPct val="100000"/>
              </a:lnSpc>
            </a:pPr>
            <a:r>
              <a:rPr lang="tr-TR" dirty="0" smtClean="0"/>
              <a:t>Anonim</a:t>
            </a:r>
            <a:r>
              <a:rPr lang="tr-TR" dirty="0"/>
              <a:t>. 2020a. Web Sitesi: </a:t>
            </a:r>
            <a:r>
              <a:rPr lang="en-US" dirty="0"/>
              <a:t>https://www.projectconnections.com/</a:t>
            </a:r>
            <a:r>
              <a:rPr lang="tr-TR" dirty="0"/>
              <a:t> </a:t>
            </a:r>
            <a:r>
              <a:rPr lang="en-US" dirty="0"/>
              <a:t>knowhow/burning-questions/what-is-project-documentation.html</a:t>
            </a:r>
            <a:r>
              <a:rPr lang="tr-TR" dirty="0"/>
              <a:t>, Erişim Tarihi: </a:t>
            </a:r>
            <a:r>
              <a:rPr lang="tr-TR" dirty="0" smtClean="0"/>
              <a:t>20.02.2020</a:t>
            </a:r>
          </a:p>
        </p:txBody>
      </p:sp>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491244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093239"/>
            <a:ext cx="8517837" cy="4387260"/>
          </a:xfrm>
        </p:spPr>
        <p:txBody>
          <a:bodyPr anchor="t">
            <a:noAutofit/>
          </a:bodyPr>
          <a:lstStyle/>
          <a:p>
            <a:pPr lvl="1" algn="just">
              <a:lnSpc>
                <a:spcPct val="100000"/>
              </a:lnSpc>
            </a:pPr>
            <a:r>
              <a:rPr lang="tr-TR" dirty="0" smtClean="0"/>
              <a:t>Arabacı</a:t>
            </a:r>
            <a:r>
              <a:rPr lang="tr-TR" dirty="0"/>
              <a:t>, H. 2018. Türkiye’de Bankacılık Sektörünün Gelişimi. Meriç Uluslararası Sosyal ve Stratejik Araştırmalar Dergisi, 2(3), 25-42.</a:t>
            </a:r>
          </a:p>
          <a:p>
            <a:pPr lvl="1" algn="just">
              <a:lnSpc>
                <a:spcPct val="100000"/>
              </a:lnSpc>
            </a:pPr>
            <a:r>
              <a:rPr lang="tr-TR" dirty="0" smtClean="0"/>
              <a:t>Akar</a:t>
            </a:r>
            <a:r>
              <a:rPr lang="tr-TR" dirty="0"/>
              <a:t>, T. 2011. </a:t>
            </a:r>
            <a:r>
              <a:rPr lang="en-US" dirty="0" err="1"/>
              <a:t>Vakıflar</a:t>
            </a:r>
            <a:r>
              <a:rPr lang="en-US" dirty="0"/>
              <a:t> </a:t>
            </a:r>
            <a:r>
              <a:rPr lang="en-US" dirty="0" err="1"/>
              <a:t>Genel</a:t>
            </a:r>
            <a:r>
              <a:rPr lang="en-US" dirty="0"/>
              <a:t> </a:t>
            </a:r>
            <a:r>
              <a:rPr lang="en-US" dirty="0" err="1"/>
              <a:t>Müdürlüğü</a:t>
            </a:r>
            <a:r>
              <a:rPr lang="en-US" dirty="0"/>
              <a:t> </a:t>
            </a:r>
            <a:r>
              <a:rPr lang="en-US" dirty="0" err="1"/>
              <a:t>ve</a:t>
            </a:r>
            <a:r>
              <a:rPr lang="en-US" dirty="0"/>
              <a:t> </a:t>
            </a:r>
            <a:r>
              <a:rPr lang="en-US" dirty="0" err="1"/>
              <a:t>Vakıf</a:t>
            </a:r>
            <a:r>
              <a:rPr lang="en-US" dirty="0"/>
              <a:t> </a:t>
            </a:r>
            <a:r>
              <a:rPr lang="en-US" dirty="0" err="1"/>
              <a:t>Kültür</a:t>
            </a:r>
            <a:r>
              <a:rPr lang="en-US" dirty="0"/>
              <a:t> </a:t>
            </a:r>
            <a:r>
              <a:rPr lang="en-US" dirty="0" err="1"/>
              <a:t>Varlıklarının</a:t>
            </a:r>
            <a:r>
              <a:rPr lang="en-US" dirty="0"/>
              <a:t> </a:t>
            </a:r>
            <a:r>
              <a:rPr lang="en-US" dirty="0" err="1"/>
              <a:t>Korunması</a:t>
            </a:r>
            <a:r>
              <a:rPr lang="tr-TR" dirty="0"/>
              <a:t>. </a:t>
            </a:r>
            <a:r>
              <a:rPr lang="tr-TR" dirty="0" err="1"/>
              <a:t>Dergipark</a:t>
            </a:r>
            <a:r>
              <a:rPr lang="tr-TR" dirty="0"/>
              <a:t>. Web Sitesi: </a:t>
            </a:r>
            <a:r>
              <a:rPr lang="en-US" dirty="0"/>
              <a:t>https://dergipark.org.tr/tr/</a:t>
            </a:r>
            <a:r>
              <a:rPr lang="tr-TR" dirty="0"/>
              <a:t> </a:t>
            </a:r>
            <a:r>
              <a:rPr lang="en-US" dirty="0"/>
              <a:t>download/article-file/669576</a:t>
            </a:r>
            <a:r>
              <a:rPr lang="tr-TR" dirty="0"/>
              <a:t>. Erişim Tarihi:20.02.2020.</a:t>
            </a:r>
          </a:p>
          <a:p>
            <a:pPr lvl="1" algn="just">
              <a:lnSpc>
                <a:spcPct val="100000"/>
              </a:lnSpc>
            </a:pPr>
            <a:r>
              <a:rPr lang="tr-TR" dirty="0"/>
              <a:t> Aydın vd. 2004. Uluslararası İşletmecilik. Anadolu üniversitesi. Eskişehir</a:t>
            </a:r>
            <a:r>
              <a:rPr lang="tr-TR" dirty="0" smtClean="0"/>
              <a:t>.</a:t>
            </a:r>
          </a:p>
          <a:p>
            <a:pPr lvl="1" algn="just">
              <a:lnSpc>
                <a:spcPct val="100000"/>
              </a:lnSpc>
            </a:pPr>
            <a:r>
              <a:rPr lang="en-US" dirty="0"/>
              <a:t>Bernanke, B. S. 1995</a:t>
            </a:r>
            <a:r>
              <a:rPr lang="tr-TR" dirty="0"/>
              <a:t>.</a:t>
            </a:r>
            <a:r>
              <a:rPr lang="en-US" dirty="0"/>
              <a:t> “A Conference Panel Discussion: What Do We Know About How</a:t>
            </a:r>
            <a:r>
              <a:rPr lang="tr-TR" dirty="0"/>
              <a:t> </a:t>
            </a:r>
            <a:r>
              <a:rPr lang="en-US" dirty="0"/>
              <a:t>Monetary Policy Effects The Economy”, Federal Reserve Bank of St. Louis Review,</a:t>
            </a:r>
            <a:r>
              <a:rPr lang="tr-TR" dirty="0"/>
              <a:t> </a:t>
            </a:r>
            <a:r>
              <a:rPr lang="en-US" dirty="0"/>
              <a:t>77(3): 127-30. </a:t>
            </a:r>
            <a:endParaRPr lang="tr-TR" dirty="0"/>
          </a:p>
          <a:p>
            <a:pPr lvl="1" algn="just">
              <a:lnSpc>
                <a:spcPct val="100000"/>
              </a:lnSpc>
            </a:pPr>
            <a:endParaRPr lang="tr-TR" dirty="0"/>
          </a:p>
          <a:p>
            <a:pPr marL="0" indent="0" algn="just">
              <a:lnSpc>
                <a:spcPct val="100000"/>
              </a:lnSpc>
              <a:buNone/>
            </a:pPr>
            <a:endParaRPr lang="tr-TR" dirty="0" smtClean="0"/>
          </a:p>
          <a:p>
            <a:pPr marL="0" indent="0" algn="just">
              <a:lnSpc>
                <a:spcPct val="100000"/>
              </a:lnSpc>
              <a:buNone/>
            </a:pPr>
            <a:endParaRPr lang="tr-TR" dirty="0" smtClean="0"/>
          </a:p>
        </p:txBody>
      </p:sp>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7777365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7" name="İçerik Yer Tutucusu 2"/>
          <p:cNvSpPr txBox="1">
            <a:spLocks/>
          </p:cNvSpPr>
          <p:nvPr/>
        </p:nvSpPr>
        <p:spPr>
          <a:xfrm>
            <a:off x="425165" y="1344572"/>
            <a:ext cx="8517837" cy="4387260"/>
          </a:xfrm>
          <a:prstGeom prst="rect">
            <a:avLst/>
          </a:prstGeom>
        </p:spPr>
        <p:txBody>
          <a:bodyPr anchor="t">
            <a:noAutofit/>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pPr>
            <a:r>
              <a:rPr lang="en-US" dirty="0" err="1" smtClean="0"/>
              <a:t>Cecchetti</a:t>
            </a:r>
            <a:r>
              <a:rPr lang="en-US" dirty="0" smtClean="0"/>
              <a:t>, </a:t>
            </a:r>
            <a:r>
              <a:rPr lang="en-US" dirty="0"/>
              <a:t>S. G. </a:t>
            </a:r>
            <a:r>
              <a:rPr lang="en-US" dirty="0" smtClean="0"/>
              <a:t>1999</a:t>
            </a:r>
            <a:r>
              <a:rPr lang="tr-TR" dirty="0" smtClean="0"/>
              <a:t>.</a:t>
            </a:r>
            <a:r>
              <a:rPr lang="en-US" dirty="0" smtClean="0"/>
              <a:t> </a:t>
            </a:r>
            <a:r>
              <a:rPr lang="en-US" dirty="0"/>
              <a:t>“Legal Structure, Financial Structure, and Monetary </a:t>
            </a:r>
            <a:r>
              <a:rPr lang="en-US" dirty="0" smtClean="0"/>
              <a:t>Policy</a:t>
            </a:r>
            <a:r>
              <a:rPr lang="tr-TR" dirty="0" smtClean="0"/>
              <a:t> </a:t>
            </a:r>
            <a:r>
              <a:rPr lang="en-US" dirty="0" smtClean="0"/>
              <a:t>Transmission </a:t>
            </a:r>
            <a:r>
              <a:rPr lang="en-US" dirty="0"/>
              <a:t>Mechanism”, FRBNY Economic Policy Review, 5(2): </a:t>
            </a:r>
            <a:r>
              <a:rPr lang="en-US" dirty="0" smtClean="0"/>
              <a:t>9-28</a:t>
            </a:r>
            <a:endParaRPr lang="tr-TR" dirty="0" smtClean="0"/>
          </a:p>
          <a:p>
            <a:pPr algn="just">
              <a:lnSpc>
                <a:spcPct val="100000"/>
              </a:lnSpc>
            </a:pPr>
            <a:r>
              <a:rPr lang="tr-TR" dirty="0" smtClean="0"/>
              <a:t>Coşar</a:t>
            </a:r>
            <a:r>
              <a:rPr lang="tr-TR" dirty="0"/>
              <a:t>, N. </a:t>
            </a:r>
            <a:r>
              <a:rPr lang="tr-TR" dirty="0" smtClean="0"/>
              <a:t>2009. </a:t>
            </a:r>
            <a:r>
              <a:rPr lang="tr-TR" dirty="0"/>
              <a:t>Türkiye'de Bankacılığın Tarihsel Gelişimi (</a:t>
            </a:r>
            <a:r>
              <a:rPr lang="tr-TR" dirty="0" err="1"/>
              <a:t>Historical</a:t>
            </a:r>
            <a:r>
              <a:rPr lang="tr-TR" dirty="0"/>
              <a:t> Development of </a:t>
            </a:r>
            <a:r>
              <a:rPr lang="tr-TR" dirty="0" err="1"/>
              <a:t>Banking</a:t>
            </a:r>
            <a:r>
              <a:rPr lang="tr-TR" dirty="0"/>
              <a:t> </a:t>
            </a:r>
            <a:r>
              <a:rPr lang="tr-TR" dirty="0" err="1"/>
              <a:t>Sector</a:t>
            </a:r>
            <a:r>
              <a:rPr lang="tr-TR" dirty="0"/>
              <a:t> in </a:t>
            </a:r>
            <a:r>
              <a:rPr lang="tr-TR" dirty="0" err="1"/>
              <a:t>Turkey</a:t>
            </a:r>
            <a:r>
              <a:rPr lang="tr-TR" dirty="0"/>
              <a:t>) (No. 0017</a:t>
            </a:r>
            <a:r>
              <a:rPr lang="tr-TR" dirty="0" smtClean="0"/>
              <a:t>).</a:t>
            </a:r>
          </a:p>
          <a:p>
            <a:pPr algn="just">
              <a:lnSpc>
                <a:spcPct val="100000"/>
              </a:lnSpc>
            </a:pPr>
            <a:r>
              <a:rPr lang="tr-TR" dirty="0"/>
              <a:t>Çağlar İ., İşletmelerde Yatırım Projelerinin Hazırlanması ve Değerlendirilmesi Teknikleri. Çorum Meslek Yüksek Okulu Koruma Derneği Yayınları Yayın No: 1</a:t>
            </a:r>
            <a:r>
              <a:rPr lang="tr-TR" dirty="0" smtClean="0"/>
              <a:t>.</a:t>
            </a:r>
          </a:p>
          <a:p>
            <a:pPr algn="just">
              <a:lnSpc>
                <a:spcPct val="100000"/>
              </a:lnSpc>
            </a:pPr>
            <a:r>
              <a:rPr lang="tr-TR" dirty="0" smtClean="0"/>
              <a:t>Erkuş A. Ve Rehber E. 1993. Proje Hazırlama Tekniği.</a:t>
            </a:r>
            <a:r>
              <a:rPr lang="tr-TR" dirty="0"/>
              <a:t> III. Baskı, A.Ü.Z.F. Yayınları No:1302, Ders Kitabı:377, </a:t>
            </a:r>
            <a:r>
              <a:rPr lang="tr-TR" dirty="0" smtClean="0"/>
              <a:t>Ankara.</a:t>
            </a:r>
          </a:p>
          <a:p>
            <a:pPr algn="just">
              <a:lnSpc>
                <a:spcPct val="100000"/>
              </a:lnSpc>
            </a:pPr>
            <a:r>
              <a:rPr lang="tr-TR" dirty="0"/>
              <a:t>Gedik T., Akyüz K. C., Akyüz İ. 2005. Yatırım Projelerinin Hazırlanması ve değerlendirilmesi (İç Karlılık Oranı ve Net Bugünkü Değer Yöntemlerinin İncelenmesi) ZKÜ Bartın Orman Fakültesi Dergisi </a:t>
            </a:r>
          </a:p>
          <a:p>
            <a:pPr algn="just">
              <a:lnSpc>
                <a:spcPct val="100000"/>
              </a:lnSpc>
            </a:pPr>
            <a:endParaRPr lang="tr-TR"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p>
        </p:txBody>
      </p:sp>
    </p:spTree>
    <p:extLst>
      <p:ext uri="{BB962C8B-B14F-4D97-AF65-F5344CB8AC3E}">
        <p14:creationId xmlns:p14="http://schemas.microsoft.com/office/powerpoint/2010/main" val="3145688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168115" y="356723"/>
            <a:ext cx="7425865" cy="513071"/>
          </a:xfrm>
          <a:prstGeom prst="rect">
            <a:avLst/>
          </a:prstGeom>
        </p:spPr>
        <p:txBody>
          <a:bodyPr/>
          <a:lstStyle/>
          <a:p>
            <a:pPr fontAlgn="base">
              <a:lnSpc>
                <a:spcPct val="90000"/>
              </a:lnSpc>
              <a:spcBef>
                <a:spcPct val="0"/>
              </a:spcBef>
              <a:spcAft>
                <a:spcPct val="0"/>
              </a:spcAft>
            </a:pPr>
            <a:endPar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  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7" name="İçerik Yer Tutucusu 2"/>
          <p:cNvSpPr txBox="1">
            <a:spLocks/>
          </p:cNvSpPr>
          <p:nvPr/>
        </p:nvSpPr>
        <p:spPr>
          <a:xfrm>
            <a:off x="391562" y="966860"/>
            <a:ext cx="8517837" cy="4387260"/>
          </a:xfrm>
          <a:prstGeom prst="rect">
            <a:avLst/>
          </a:prstGeom>
        </p:spPr>
        <p:txBody>
          <a:bodyPr anchor="t">
            <a:noAutofit/>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pPr>
            <a:endParaRPr lang="tr-TR" dirty="0" smtClean="0"/>
          </a:p>
          <a:p>
            <a:pPr marL="171450" lvl="1" algn="just">
              <a:lnSpc>
                <a:spcPct val="100000"/>
              </a:lnSpc>
              <a:spcBef>
                <a:spcPts val="750"/>
              </a:spcBef>
            </a:pPr>
            <a:r>
              <a:rPr lang="tr-TR" dirty="0" err="1" smtClean="0"/>
              <a:t>Güvemli</a:t>
            </a:r>
            <a:r>
              <a:rPr lang="tr-TR" dirty="0" smtClean="0"/>
              <a:t> O. 2001. </a:t>
            </a:r>
            <a:r>
              <a:rPr lang="tr-TR" dirty="0"/>
              <a:t>Yatırım Projelerinin Düzenlenmesi Değerlendirilmesi ve </a:t>
            </a:r>
            <a:r>
              <a:rPr lang="tr-TR" dirty="0" smtClean="0"/>
              <a:t>İzlenmesi. </a:t>
            </a:r>
            <a:r>
              <a:rPr lang="tr-TR" dirty="0"/>
              <a:t>Atlas Yayın Dağıtım Yayın No:7, </a:t>
            </a:r>
            <a:r>
              <a:rPr lang="tr-TR" dirty="0" smtClean="0"/>
              <a:t>İstanbul.</a:t>
            </a:r>
          </a:p>
          <a:p>
            <a:pPr marL="171450" lvl="1" algn="just">
              <a:lnSpc>
                <a:spcPct val="100000"/>
              </a:lnSpc>
              <a:spcBef>
                <a:spcPts val="750"/>
              </a:spcBef>
            </a:pPr>
            <a:r>
              <a:rPr lang="tr-TR" dirty="0" smtClean="0"/>
              <a:t>Kahya</a:t>
            </a:r>
            <a:r>
              <a:rPr lang="tr-TR" dirty="0"/>
              <a:t>, E. H.  2004. Vadeli İşlem ve Opsiyon Piyasalarında Uygulanan Takas Sistemleri, Yurt Dışı Uygulamaları ve Vadeli İşlem ve Opsiyon Borsası A.Ş. için Öneriler. Sermaye Piyasası Kurulu Denetleme Dairesi; </a:t>
            </a:r>
            <a:r>
              <a:rPr lang="tr-TR" dirty="0" smtClean="0"/>
              <a:t>İstanbul.</a:t>
            </a:r>
          </a:p>
          <a:p>
            <a:pPr marL="171450" lvl="1" algn="just">
              <a:lnSpc>
                <a:spcPct val="100000"/>
              </a:lnSpc>
              <a:spcBef>
                <a:spcPts val="750"/>
              </a:spcBef>
            </a:pPr>
            <a:r>
              <a:rPr lang="tr-TR" dirty="0" err="1" smtClean="0"/>
              <a:t>Kelly</a:t>
            </a:r>
            <a:r>
              <a:rPr lang="tr-TR" dirty="0" smtClean="0"/>
              <a:t> W. K. 1989. </a:t>
            </a:r>
            <a:r>
              <a:rPr lang="en-US" dirty="0"/>
              <a:t>Real Estate Investment Trusts </a:t>
            </a:r>
            <a:r>
              <a:rPr lang="en-US" dirty="0" smtClean="0"/>
              <a:t>Handbook</a:t>
            </a:r>
            <a:r>
              <a:rPr lang="tr-TR" dirty="0" smtClean="0"/>
              <a:t>. </a:t>
            </a:r>
            <a:r>
              <a:rPr lang="tr-TR" dirty="0" err="1"/>
              <a:t>American</a:t>
            </a:r>
            <a:r>
              <a:rPr lang="tr-TR" dirty="0"/>
              <a:t> </a:t>
            </a:r>
            <a:r>
              <a:rPr lang="tr-TR" dirty="0" err="1"/>
              <a:t>Law</a:t>
            </a:r>
            <a:r>
              <a:rPr lang="tr-TR" dirty="0"/>
              <a:t> </a:t>
            </a:r>
            <a:r>
              <a:rPr lang="tr-TR" dirty="0" err="1"/>
              <a:t>Institute</a:t>
            </a:r>
            <a:r>
              <a:rPr lang="tr-TR" dirty="0"/>
              <a:t>, </a:t>
            </a:r>
            <a:r>
              <a:rPr lang="tr-TR" dirty="0" smtClean="0"/>
              <a:t>USA.</a:t>
            </a:r>
          </a:p>
          <a:p>
            <a:pPr marL="171450" lvl="1" algn="just">
              <a:lnSpc>
                <a:spcPct val="100000"/>
              </a:lnSpc>
              <a:spcBef>
                <a:spcPts val="750"/>
              </a:spcBef>
            </a:pPr>
            <a:r>
              <a:rPr lang="tr-TR" dirty="0" smtClean="0"/>
              <a:t>Sayılgan G. Finansal Piyasalar ve Finansman Teknikleri. 2004. Turhan Kitabevi. Ankara.</a:t>
            </a:r>
          </a:p>
          <a:p>
            <a:pPr marL="171450" lvl="1" algn="just">
              <a:lnSpc>
                <a:spcPct val="100000"/>
              </a:lnSpc>
              <a:spcBef>
                <a:spcPts val="750"/>
              </a:spcBef>
            </a:pPr>
            <a:r>
              <a:rPr lang="tr-TR" dirty="0"/>
              <a:t>Sayılgan G. </a:t>
            </a:r>
            <a:r>
              <a:rPr lang="tr-TR" dirty="0" smtClean="0"/>
              <a:t>Hisse Senetleri Piyasası Endeksleri. 2005. </a:t>
            </a:r>
            <a:r>
              <a:rPr lang="tr-TR" dirty="0"/>
              <a:t>Turhan Kitabevi. Ankara.</a:t>
            </a:r>
          </a:p>
          <a:p>
            <a:pPr marL="171450" lvl="1" algn="just">
              <a:lnSpc>
                <a:spcPct val="100000"/>
              </a:lnSpc>
              <a:spcBef>
                <a:spcPts val="750"/>
              </a:spcBef>
            </a:pPr>
            <a:endParaRPr lang="tr-TR" dirty="0" smtClean="0"/>
          </a:p>
          <a:p>
            <a:pPr marL="171450" lvl="1" algn="just">
              <a:lnSpc>
                <a:spcPct val="100000"/>
              </a:lnSpc>
              <a:spcBef>
                <a:spcPts val="750"/>
              </a:spcBef>
            </a:pPr>
            <a:endParaRPr lang="tr-TR" dirty="0" smtClean="0"/>
          </a:p>
          <a:p>
            <a:pPr marL="171450" lvl="1" algn="just">
              <a:lnSpc>
                <a:spcPct val="100000"/>
              </a:lnSpc>
              <a:spcBef>
                <a:spcPts val="750"/>
              </a:spcBef>
            </a:pPr>
            <a:endParaRPr lang="tr-TR" dirty="0" smtClean="0"/>
          </a:p>
          <a:p>
            <a:pPr algn="just">
              <a:lnSpc>
                <a:spcPct val="100000"/>
              </a:lnSpc>
            </a:pPr>
            <a:endParaRPr lang="tr-TR" dirty="0" smtClean="0"/>
          </a:p>
          <a:p>
            <a:pPr algn="just">
              <a:lnSpc>
                <a:spcPct val="100000"/>
              </a:lnSpc>
            </a:pPr>
            <a:endParaRPr lang="tr-TR" dirty="0" smtClean="0"/>
          </a:p>
          <a:p>
            <a:pPr algn="just">
              <a:lnSpc>
                <a:spcPct val="100000"/>
              </a:lnSpc>
            </a:pPr>
            <a:endParaRPr lang="tr-TR" dirty="0"/>
          </a:p>
          <a:p>
            <a:pPr algn="just">
              <a:lnSpc>
                <a:spcPct val="100000"/>
              </a:lnSpc>
            </a:pPr>
            <a:endParaRPr lang="tr-TR" dirty="0"/>
          </a:p>
          <a:p>
            <a:pPr algn="just">
              <a:lnSpc>
                <a:spcPct val="100000"/>
              </a:lnSpc>
            </a:pPr>
            <a:endParaRPr lang="tr-TR" dirty="0" smtClean="0"/>
          </a:p>
          <a:p>
            <a:pPr algn="just">
              <a:lnSpc>
                <a:spcPct val="100000"/>
              </a:lnSpc>
            </a:pPr>
            <a:endParaRPr lang="tr-TR" dirty="0" smtClean="0"/>
          </a:p>
        </p:txBody>
      </p:sp>
      <p:sp>
        <p:nvSpPr>
          <p:cNvPr id="10" name="Rectangle 3"/>
          <p:cNvSpPr>
            <a:spLocks noChangeArrowheads="1"/>
          </p:cNvSpPr>
          <p:nvPr/>
        </p:nvSpPr>
        <p:spPr bwMode="auto">
          <a:xfrm>
            <a:off x="1343025" y="37115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
            </a:r>
            <a:br>
              <a:rPr kumimoji="0" lang="tr-TR" altLang="tr-TR" sz="1800" b="0" i="0" u="none" strike="noStrike" cap="none" normalizeH="0" baseline="0" smtClean="0">
                <a:ln>
                  <a:noFill/>
                </a:ln>
                <a:solidFill>
                  <a:schemeClr val="tx1"/>
                </a:solidFill>
                <a:effectLst/>
                <a:latin typeface="Arial"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042411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168115" y="356723"/>
            <a:ext cx="7425865" cy="513071"/>
          </a:xfrm>
          <a:prstGeom prst="rect">
            <a:avLst/>
          </a:prstGeom>
        </p:spPr>
        <p:txBody>
          <a:bodyPr/>
          <a:lstStyle/>
          <a:p>
            <a:pPr fontAlgn="base">
              <a:lnSpc>
                <a:spcPct val="90000"/>
              </a:lnSpc>
              <a:spcBef>
                <a:spcPct val="0"/>
              </a:spcBef>
              <a:spcAft>
                <a:spcPct val="0"/>
              </a:spcAft>
            </a:pPr>
            <a:endPar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p>
        </p:txBody>
      </p:sp>
      <p:sp>
        <p:nvSpPr>
          <p:cNvPr id="4" name="Unvan 3"/>
          <p:cNvSpPr>
            <a:spLocks noGrp="1"/>
          </p:cNvSpPr>
          <p:nvPr>
            <p:ph type="title"/>
          </p:nvPr>
        </p:nvSpPr>
        <p:spPr/>
        <p:txBody>
          <a:bodyPr/>
          <a:lstStyle/>
          <a:p>
            <a:r>
              <a:rPr lang="tr-TR" dirty="0" smtClean="0"/>
              <a:t>  </a:t>
            </a:r>
            <a:endParaRPr lang="en-US" dirty="0"/>
          </a:p>
        </p:txBody>
      </p:sp>
      <p:sp>
        <p:nvSpPr>
          <p:cNvPr id="7" name="İçerik Yer Tutucusu 2"/>
          <p:cNvSpPr txBox="1">
            <a:spLocks/>
          </p:cNvSpPr>
          <p:nvPr/>
        </p:nvSpPr>
        <p:spPr>
          <a:xfrm>
            <a:off x="391562" y="966860"/>
            <a:ext cx="8517837" cy="4387260"/>
          </a:xfrm>
          <a:prstGeom prst="rect">
            <a:avLst/>
          </a:prstGeom>
        </p:spPr>
        <p:txBody>
          <a:bodyPr anchor="t">
            <a:noAutofit/>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pPr>
            <a:endParaRPr lang="tr-TR" dirty="0" smtClean="0"/>
          </a:p>
          <a:p>
            <a:pPr algn="just">
              <a:lnSpc>
                <a:spcPct val="100000"/>
              </a:lnSpc>
            </a:pPr>
            <a:r>
              <a:rPr lang="tr-TR" dirty="0" smtClean="0"/>
              <a:t>Şenel M. 1983. Mali Matematik. Bilim ve Teknik Kitabevi Yayınları. Eskişehir.</a:t>
            </a:r>
            <a:endParaRPr lang="tr-TR" dirty="0"/>
          </a:p>
          <a:p>
            <a:pPr algn="just">
              <a:lnSpc>
                <a:spcPct val="100000"/>
              </a:lnSpc>
            </a:pPr>
            <a:r>
              <a:rPr lang="tr-TR" dirty="0" smtClean="0"/>
              <a:t>Uluslararası </a:t>
            </a:r>
            <a:r>
              <a:rPr lang="tr-TR" dirty="0"/>
              <a:t>Finansal Kuruluşlar Ders Notu, </a:t>
            </a:r>
            <a:r>
              <a:rPr lang="tr-TR" dirty="0" err="1"/>
              <a:t>Öğr</a:t>
            </a:r>
            <a:r>
              <a:rPr lang="tr-TR" dirty="0"/>
              <a:t>. Gör. Umut </a:t>
            </a:r>
            <a:r>
              <a:rPr lang="tr-TR" dirty="0" err="1" smtClean="0"/>
              <a:t>Akduğan</a:t>
            </a:r>
            <a:endParaRPr lang="tr-TR" dirty="0" smtClean="0"/>
          </a:p>
          <a:p>
            <a:pPr algn="just">
              <a:lnSpc>
                <a:spcPct val="100000"/>
              </a:lnSpc>
            </a:pPr>
            <a:r>
              <a:rPr lang="tr-TR" dirty="0"/>
              <a:t>Yalçın, F. C. 2013. Proje finansmanı ihracat kredi kurumlarının proje finansmanındaki rolü. İstanbul Ticaret Üniversitesi Sosyal Bilileri Dergisi, 23. s: 237-261</a:t>
            </a:r>
            <a:r>
              <a:rPr lang="tr-TR" dirty="0" smtClean="0"/>
              <a:t>.</a:t>
            </a:r>
          </a:p>
          <a:p>
            <a:pPr algn="just">
              <a:lnSpc>
                <a:spcPct val="100000"/>
              </a:lnSpc>
            </a:pPr>
            <a:r>
              <a:rPr lang="tr-TR" dirty="0" smtClean="0"/>
              <a:t>Yozgat O. 1986. Finans Matematiği Marmara Üniversitesi Yayın </a:t>
            </a:r>
            <a:r>
              <a:rPr lang="tr-TR" dirty="0" err="1" smtClean="0"/>
              <a:t>no</a:t>
            </a:r>
            <a:r>
              <a:rPr lang="tr-TR" dirty="0" smtClean="0"/>
              <a:t>: 436. İstanbul</a:t>
            </a:r>
          </a:p>
          <a:p>
            <a:pPr algn="just">
              <a:lnSpc>
                <a:spcPct val="100000"/>
              </a:lnSpc>
            </a:pPr>
            <a:endParaRPr lang="tr-TR" dirty="0" smtClean="0"/>
          </a:p>
          <a:p>
            <a:pPr algn="just">
              <a:lnSpc>
                <a:spcPct val="100000"/>
              </a:lnSpc>
            </a:pPr>
            <a:endParaRPr lang="tr-TR" dirty="0" smtClean="0"/>
          </a:p>
          <a:p>
            <a:pPr algn="just">
              <a:lnSpc>
                <a:spcPct val="100000"/>
              </a:lnSpc>
            </a:pPr>
            <a:endParaRPr lang="tr-TR" dirty="0"/>
          </a:p>
          <a:p>
            <a:pPr algn="just">
              <a:lnSpc>
                <a:spcPct val="100000"/>
              </a:lnSpc>
            </a:pPr>
            <a:endParaRPr lang="tr-TR" dirty="0"/>
          </a:p>
          <a:p>
            <a:pPr algn="just">
              <a:lnSpc>
                <a:spcPct val="100000"/>
              </a:lnSpc>
            </a:pPr>
            <a:endParaRPr lang="tr-TR" dirty="0" smtClean="0"/>
          </a:p>
          <a:p>
            <a:pPr algn="just">
              <a:lnSpc>
                <a:spcPct val="100000"/>
              </a:lnSpc>
            </a:pPr>
            <a:endParaRPr lang="tr-TR" dirty="0" smtClean="0"/>
          </a:p>
        </p:txBody>
      </p:sp>
      <p:sp>
        <p:nvSpPr>
          <p:cNvPr id="10" name="Rectangle 3"/>
          <p:cNvSpPr>
            <a:spLocks noChangeArrowheads="1"/>
          </p:cNvSpPr>
          <p:nvPr/>
        </p:nvSpPr>
        <p:spPr bwMode="auto">
          <a:xfrm>
            <a:off x="1343025" y="37115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
            </a:r>
            <a:br>
              <a:rPr kumimoji="0" lang="tr-TR" altLang="tr-TR" sz="1800" b="0" i="0" u="none" strike="noStrike" cap="none" normalizeH="0" baseline="0" smtClean="0">
                <a:ln>
                  <a:noFill/>
                </a:ln>
                <a:solidFill>
                  <a:schemeClr val="tx1"/>
                </a:solidFill>
                <a:effectLst/>
                <a:latin typeface="Arial"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325369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124659"/>
            <a:ext cx="8517837" cy="4652686"/>
          </a:xfrm>
        </p:spPr>
        <p:txBody>
          <a:bodyPr anchor="t">
            <a:noAutofit/>
          </a:bodyPr>
          <a:lstStyle/>
          <a:p>
            <a:pPr lvl="0" algn="just">
              <a:lnSpc>
                <a:spcPct val="100000"/>
              </a:lnSpc>
            </a:pPr>
            <a:r>
              <a:rPr lang="tr-TR" dirty="0" smtClean="0"/>
              <a:t>Avrupa İmar ve Kalkınma Bankası, 1991 </a:t>
            </a:r>
            <a:r>
              <a:rPr lang="tr-TR" dirty="0"/>
              <a:t>yılında Avrupa Yatırım Bankasının kuruluşu olarak Londra’da faaliyete geçmiştir. Bankanın sermayedarları 66 ülkeden oluşmakta </a:t>
            </a:r>
            <a:r>
              <a:rPr lang="tr-TR" dirty="0" smtClean="0"/>
              <a:t>olup, </a:t>
            </a:r>
            <a:r>
              <a:rPr lang="tr-TR" dirty="0"/>
              <a:t>Türkiye kurucu ortak statüsündedir. </a:t>
            </a:r>
            <a:endParaRPr lang="tr-TR" dirty="0" smtClean="0"/>
          </a:p>
          <a:p>
            <a:pPr lvl="0" algn="just">
              <a:lnSpc>
                <a:spcPct val="100000"/>
              </a:lnSpc>
            </a:pPr>
            <a:r>
              <a:rPr lang="tr-TR" dirty="0" smtClean="0"/>
              <a:t>Bankanın </a:t>
            </a:r>
            <a:r>
              <a:rPr lang="tr-TR" dirty="0"/>
              <a:t>kuruluş </a:t>
            </a:r>
            <a:r>
              <a:rPr lang="tr-TR" dirty="0" smtClean="0"/>
              <a:t>amacı </a:t>
            </a:r>
            <a:r>
              <a:rPr lang="tr-TR" dirty="0"/>
              <a:t>çok partili demokrasiye ve piyasa ekonomisine sahip olan Güney ve Orta Doğu Avrupa, Orta Asya, Kafkasya, Güney ve Doğu Akdeniz üye </a:t>
            </a:r>
            <a:r>
              <a:rPr lang="tr-TR" dirty="0" smtClean="0"/>
              <a:t>ülke </a:t>
            </a:r>
            <a:r>
              <a:rPr lang="tr-TR" dirty="0"/>
              <a:t>ekonomilerinde özel girişimciliği </a:t>
            </a:r>
            <a:r>
              <a:rPr lang="tr-TR" dirty="0" smtClean="0"/>
              <a:t>geliştirmektir.</a:t>
            </a:r>
          </a:p>
          <a:p>
            <a:pPr lvl="0" algn="just">
              <a:lnSpc>
                <a:spcPct val="100000"/>
              </a:lnSpc>
            </a:pPr>
            <a:r>
              <a:rPr lang="tr-TR" dirty="0"/>
              <a:t>Banka’nın üç temel çalışma kriteri mevcuttur. </a:t>
            </a:r>
            <a:endParaRPr lang="tr-TR" dirty="0" smtClean="0"/>
          </a:p>
          <a:p>
            <a:pPr lvl="0" algn="just">
              <a:lnSpc>
                <a:spcPct val="100000"/>
              </a:lnSpc>
            </a:pPr>
            <a:r>
              <a:rPr lang="tr-TR" dirty="0" smtClean="0"/>
              <a:t>i) Kullandırılacak </a:t>
            </a:r>
            <a:r>
              <a:rPr lang="tr-TR" dirty="0"/>
              <a:t>finansmanın devlet kuruluşlarının işleyişini, piyasaları güçlendiren niteliklere sahip olması yönündedir. </a:t>
            </a:r>
            <a:endParaRPr lang="tr-TR" dirty="0" smtClean="0"/>
          </a:p>
        </p:txBody>
      </p:sp>
      <p:sp>
        <p:nvSpPr>
          <p:cNvPr id="6" name="Dikdörtgen 5"/>
          <p:cNvSpPr/>
          <p:nvPr/>
        </p:nvSpPr>
        <p:spPr>
          <a:xfrm>
            <a:off x="313079" y="679213"/>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 Avrupa İmar ve Kalkınma Bankası</a:t>
            </a: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22892461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124659"/>
            <a:ext cx="8517837" cy="4652686"/>
          </a:xfrm>
        </p:spPr>
        <p:txBody>
          <a:bodyPr anchor="t">
            <a:noAutofit/>
          </a:bodyPr>
          <a:lstStyle/>
          <a:p>
            <a:pPr lvl="0" algn="just">
              <a:lnSpc>
                <a:spcPct val="100000"/>
              </a:lnSpc>
            </a:pPr>
            <a:r>
              <a:rPr lang="tr-TR" dirty="0">
                <a:solidFill>
                  <a:prstClr val="black"/>
                </a:solidFill>
              </a:rPr>
              <a:t>i</a:t>
            </a:r>
            <a:r>
              <a:rPr lang="tr-TR" dirty="0" smtClean="0">
                <a:solidFill>
                  <a:prstClr val="black"/>
                </a:solidFill>
              </a:rPr>
              <a:t>i) Pazar </a:t>
            </a:r>
            <a:r>
              <a:rPr lang="tr-TR" dirty="0">
                <a:solidFill>
                  <a:prstClr val="black"/>
                </a:solidFill>
              </a:rPr>
              <a:t>rekabetini ve yeniliği arttırma, hukuk ve düzenleyici çerçeveyi geliştirmek esas olmalıdır. İkincisi bankanın yapacağı finansman, özel finans kurumlarının sağladığı uygun şartlardaki finansmanın yerine geçecek vade ve maliyeti taşımalıdır. </a:t>
            </a:r>
            <a:endParaRPr lang="tr-TR" dirty="0" smtClean="0">
              <a:solidFill>
                <a:prstClr val="black"/>
              </a:solidFill>
            </a:endParaRPr>
          </a:p>
          <a:p>
            <a:pPr lvl="0" algn="just">
              <a:lnSpc>
                <a:spcPct val="100000"/>
              </a:lnSpc>
            </a:pPr>
            <a:r>
              <a:rPr lang="tr-TR" dirty="0" smtClean="0">
                <a:solidFill>
                  <a:prstClr val="black"/>
                </a:solidFill>
              </a:rPr>
              <a:t>iii) Banka’nın </a:t>
            </a:r>
            <a:r>
              <a:rPr lang="tr-TR" dirty="0">
                <a:solidFill>
                  <a:prstClr val="black"/>
                </a:solidFill>
              </a:rPr>
              <a:t>finanse ettiği projelerin gerçekleştirilebilir bir finansman ve geri ödeme gücüne sahip olması gerekmektedir</a:t>
            </a:r>
            <a:r>
              <a:rPr lang="tr-TR" dirty="0" smtClean="0">
                <a:solidFill>
                  <a:prstClr val="black"/>
                </a:solidFill>
              </a:rPr>
              <a:t>.</a:t>
            </a:r>
          </a:p>
          <a:p>
            <a:pPr lvl="0" algn="just">
              <a:lnSpc>
                <a:spcPct val="100000"/>
              </a:lnSpc>
            </a:pPr>
            <a:r>
              <a:rPr lang="tr-TR" dirty="0"/>
              <a:t>Çok uluslu bir kalkınma bankası olan Avrupa İmar ve Kalkınma Bankası, “AAA/</a:t>
            </a:r>
            <a:r>
              <a:rPr lang="tr-TR" dirty="0" err="1"/>
              <a:t>Aaa</a:t>
            </a:r>
            <a:r>
              <a:rPr lang="tr-TR" dirty="0"/>
              <a:t>” kredi notuna sahiptir. Bankanın sermaye yapısı, altmış dört ülke ve iki uluslararası kurum (Avrupa Birliği ve Avrupa Yatırım Bankası’ndan) oluşmaktadır. Orta Avrupa’dan Orta Asya’ya uzanan coğrafyada otuz altı ülkedeki serbest piyasa ekonomisine dönük projelere destek </a:t>
            </a:r>
            <a:r>
              <a:rPr lang="tr-TR" dirty="0" smtClean="0"/>
              <a:t>vermektedir.</a:t>
            </a:r>
            <a:endParaRPr lang="tr-TR" dirty="0">
              <a:solidFill>
                <a:prstClr val="black"/>
              </a:solidFill>
            </a:endParaRPr>
          </a:p>
        </p:txBody>
      </p:sp>
      <p:sp>
        <p:nvSpPr>
          <p:cNvPr id="6" name="Dikdörtgen 5"/>
          <p:cNvSpPr/>
          <p:nvPr/>
        </p:nvSpPr>
        <p:spPr>
          <a:xfrm>
            <a:off x="313079" y="679213"/>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 Avrupa İmar ve Kalkınma Bankası</a:t>
            </a: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11349712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124659"/>
            <a:ext cx="8517837" cy="4652686"/>
          </a:xfrm>
        </p:spPr>
        <p:txBody>
          <a:bodyPr anchor="t">
            <a:noAutofit/>
          </a:bodyPr>
          <a:lstStyle/>
          <a:p>
            <a:pPr lvl="0" algn="just">
              <a:lnSpc>
                <a:spcPct val="100000"/>
              </a:lnSpc>
            </a:pPr>
            <a:r>
              <a:rPr lang="tr-TR" dirty="0"/>
              <a:t>Banka tüm çalışmalarında sürdürülebilir kalkınma ve kurumsal yönetimin en yüksek standartlarını izlemektedir. Hükümetler, ilgili makamlar ve STK’lar ile politikalarını yürütme sebebiyle yakın politik diyaloglarını bırakmamışlardır</a:t>
            </a:r>
            <a:r>
              <a:rPr lang="tr-TR" dirty="0" smtClean="0"/>
              <a:t>.</a:t>
            </a:r>
          </a:p>
          <a:p>
            <a:pPr lvl="0" algn="just">
              <a:lnSpc>
                <a:spcPct val="100000"/>
              </a:lnSpc>
            </a:pPr>
            <a:r>
              <a:rPr lang="tr-TR" dirty="0" smtClean="0"/>
              <a:t>Ayrıca</a:t>
            </a:r>
            <a:r>
              <a:rPr lang="tr-TR" dirty="0"/>
              <a:t>, OECD, IMF ve Dünya Bankası ve BM özel ajansları bir uluslararası örgütler ile de çalışmaktadır. Banka, titiz bir bilgilendirme, sağlam piyasa ekonomisinin gelişme sağlamasını destekleme, özel yatırımcıyı karşılayan riskler alma, sürdürülebilirliği güçlendirme politikalarını </a:t>
            </a:r>
            <a:r>
              <a:rPr lang="tr-TR" dirty="0" smtClean="0"/>
              <a:t>benimsemiştir.</a:t>
            </a:r>
            <a:endParaRPr lang="tr-TR" dirty="0">
              <a:solidFill>
                <a:prstClr val="black"/>
              </a:solidFill>
            </a:endParaRPr>
          </a:p>
        </p:txBody>
      </p:sp>
      <p:sp>
        <p:nvSpPr>
          <p:cNvPr id="6" name="Dikdörtgen 5"/>
          <p:cNvSpPr/>
          <p:nvPr/>
        </p:nvSpPr>
        <p:spPr>
          <a:xfrm>
            <a:off x="313079" y="679213"/>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 Avrupa İmar ve Kalkınma Bankası</a:t>
            </a: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2621053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124659"/>
            <a:ext cx="8517837" cy="4652686"/>
          </a:xfrm>
        </p:spPr>
        <p:txBody>
          <a:bodyPr anchor="t">
            <a:noAutofit/>
          </a:bodyPr>
          <a:lstStyle/>
          <a:p>
            <a:pPr lvl="0" algn="just">
              <a:lnSpc>
                <a:spcPct val="100000"/>
              </a:lnSpc>
            </a:pPr>
            <a:r>
              <a:rPr lang="tr-TR" dirty="0"/>
              <a:t>Banka ağırlıklı olarak, ticari ortaklar ile beraber özel şirketlere yatırım yapmakta olup, mevcut bölgesinde tek ve en büyük yatırımcı konumundadır. Ayrıca bankanın yatırımları işlem yaptığı ülkelerde önemli bir doğrudan yatırımı da gerçekleştirmektedir. Özelleştirmeyi, devlete ait olan firmaların tekrar yapılandırılmasına ve belediyelerin geliştirilmesine destek sağlamak üzere kamuya ait şirketler ile beraber faaliyette bulunmaktadır. Mevcut şirketlerdeki yeni girişimlere ve yatırımlara finans sektörü ve reel ekonomi için proje finansmanı </a:t>
            </a:r>
            <a:r>
              <a:rPr lang="tr-TR" dirty="0" smtClean="0"/>
              <a:t>sağlamaktadır.</a:t>
            </a:r>
            <a:endParaRPr lang="tr-TR" dirty="0">
              <a:solidFill>
                <a:prstClr val="black"/>
              </a:solidFill>
            </a:endParaRPr>
          </a:p>
        </p:txBody>
      </p:sp>
      <p:sp>
        <p:nvSpPr>
          <p:cNvPr id="6" name="Dikdörtgen 5"/>
          <p:cNvSpPr/>
          <p:nvPr/>
        </p:nvSpPr>
        <p:spPr>
          <a:xfrm>
            <a:off x="313079" y="679213"/>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 Avrupa İmar ve Kalkınma Bankası</a:t>
            </a: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17447658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124659"/>
            <a:ext cx="8517837" cy="4652686"/>
          </a:xfrm>
        </p:spPr>
        <p:txBody>
          <a:bodyPr anchor="t">
            <a:noAutofit/>
          </a:bodyPr>
          <a:lstStyle/>
          <a:p>
            <a:pPr lvl="0" algn="just">
              <a:lnSpc>
                <a:spcPct val="100000"/>
              </a:lnSpc>
            </a:pPr>
            <a:r>
              <a:rPr lang="tr-TR" dirty="0"/>
              <a:t>Bankanın stratejik önceliği, küresel mali krizin ardından bölgede devam eden iyileşmeyi desteklemek ve sürdürmektir. Sağladığı yatırımlar ile çalışmalar yürüttüğü ülkelerde rekabeti özelleştirmeyi, ekonomik büyümeyi ve girişimciliği, daha güçlü finansal kurumları ve yasal sistemleri, alt yapının geliştirilmesini, çevre duyarlılığı dahil olmak üzere güçlü kurumsal bir yönetiminin benimsenmesini, yapısal ve </a:t>
            </a:r>
            <a:r>
              <a:rPr lang="tr-TR" dirty="0" err="1"/>
              <a:t>sektörel</a:t>
            </a:r>
            <a:r>
              <a:rPr lang="tr-TR" dirty="0"/>
              <a:t> reformları teşvik etmektedir. Banka, eş finansmanı ve yabancı doğrudan yatırımı desteklemekte, yerli sermayeyi harekete geçirmekte ve yatırımcılara teknik olarak yardım sağlamaktadır. Yerli para biriminin ve sermaye piyasalarının teşvik edilmesi ve güçlendirilmesi de finansal kurumlar sektörü için bankanın stratejilerinin temel direkleridir. </a:t>
            </a:r>
            <a:endParaRPr lang="tr-TR" dirty="0">
              <a:solidFill>
                <a:prstClr val="black"/>
              </a:solidFill>
            </a:endParaRPr>
          </a:p>
        </p:txBody>
      </p:sp>
      <p:sp>
        <p:nvSpPr>
          <p:cNvPr id="6" name="Dikdörtgen 5"/>
          <p:cNvSpPr/>
          <p:nvPr/>
        </p:nvSpPr>
        <p:spPr>
          <a:xfrm>
            <a:off x="313079" y="679213"/>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 Avrupa İmar ve Kalkınma Bankası</a:t>
            </a: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40851375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124659"/>
            <a:ext cx="8517837" cy="4652686"/>
          </a:xfrm>
        </p:spPr>
        <p:txBody>
          <a:bodyPr anchor="t">
            <a:noAutofit/>
          </a:bodyPr>
          <a:lstStyle/>
          <a:p>
            <a:pPr lvl="0" algn="just">
              <a:lnSpc>
                <a:spcPct val="100000"/>
              </a:lnSpc>
            </a:pPr>
            <a:r>
              <a:rPr lang="tr-TR" dirty="0"/>
              <a:t>Yerli sermaye piyasalarının geliştirilmesi ve </a:t>
            </a:r>
            <a:r>
              <a:rPr lang="tr-TR" dirty="0" err="1"/>
              <a:t>ledge</a:t>
            </a:r>
            <a:r>
              <a:rPr lang="tr-TR" dirty="0"/>
              <a:t> statüsünde olmayan borçlulara yabancı para kredilerinin azaltılması, bu iyileşme döneminde güçlü vurgular yapılan konulardır. Son zamanlarda gerçekleştirdiği faaliyetlerinde banka birçok stratejik girişime özel önem vermek suretiyle daha az gelişmiş ülkelerdeki faaliyetlerini derinleştirmiş ve genişletmiş ve geçiş döneminin önemli sorunları olan enerji güvenliği ve enerji verimliliği ile mücadele için öncelik </a:t>
            </a:r>
            <a:r>
              <a:rPr lang="tr-TR" dirty="0" smtClean="0"/>
              <a:t>vermiştir.</a:t>
            </a:r>
          </a:p>
          <a:p>
            <a:pPr lvl="0" algn="just">
              <a:lnSpc>
                <a:spcPct val="100000"/>
              </a:lnSpc>
            </a:pPr>
            <a:r>
              <a:rPr lang="tr-TR" dirty="0"/>
              <a:t>Tüm işlemlerinde yatırım ilkelerini ve sağlam bankacılığı hedefleyen banka, özel projeler için uygun hale getirilmiş geniş bir yelpazede finansman araçları kullanmaktadır. Temel araçlar kredi, sermaye yatırımları ve garantileridir ve sağladığı kredilerin en az %60’nın devlet kontrolündeki işletmelerin özelleştirilmesine katkı sağlamasını </a:t>
            </a:r>
            <a:r>
              <a:rPr lang="tr-TR" dirty="0" smtClean="0"/>
              <a:t>öngörmektedir.</a:t>
            </a:r>
            <a:endParaRPr lang="tr-TR" dirty="0">
              <a:solidFill>
                <a:prstClr val="black"/>
              </a:solidFill>
            </a:endParaRPr>
          </a:p>
        </p:txBody>
      </p:sp>
      <p:sp>
        <p:nvSpPr>
          <p:cNvPr id="6" name="Dikdörtgen 5"/>
          <p:cNvSpPr/>
          <p:nvPr/>
        </p:nvSpPr>
        <p:spPr>
          <a:xfrm>
            <a:off x="313079" y="679213"/>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 Avrupa İmar ve Kalkınma Bankası</a:t>
            </a: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189249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124659"/>
            <a:ext cx="8517837" cy="4652686"/>
          </a:xfrm>
        </p:spPr>
        <p:txBody>
          <a:bodyPr anchor="t">
            <a:noAutofit/>
          </a:bodyPr>
          <a:lstStyle/>
          <a:p>
            <a:pPr lvl="0" algn="just">
              <a:lnSpc>
                <a:spcPct val="100000"/>
              </a:lnSpc>
            </a:pPr>
            <a:r>
              <a:rPr lang="tr-TR" dirty="0"/>
              <a:t>Dünya sermaye piyasalarında da kredi verebilmektedir. Bankanın sermaye gücü istikrarlı bir görünüm ile üç büyük derecelendirme kuruluşu tarafından üç büyük derecelendirme ile saptanmıştır. Banka yıl boyuna güçlü </a:t>
            </a:r>
            <a:r>
              <a:rPr lang="tr-TR" dirty="0" err="1"/>
              <a:t>operasyonel</a:t>
            </a:r>
            <a:r>
              <a:rPr lang="tr-TR" dirty="0"/>
              <a:t> performansını sürdürerek mevcut zorlu koşullarda ekonomik ortamda etkin destek sağlamıştır. Üç yıl üst üste olmak üzere banka yıllık iş hacmini </a:t>
            </a:r>
            <a:r>
              <a:rPr lang="tr-TR" dirty="0" smtClean="0"/>
              <a:t>9 Milyar € </a:t>
            </a:r>
            <a:r>
              <a:rPr lang="tr-TR" dirty="0"/>
              <a:t>seviyesinde muhafaza etmiş, işlem sayısını 393 işlemlik rekor bir sayıya taşımıştır. Bunun %80’lik kısmı özel sektörde gerçekleştirilmiştir. Özel sektördeki bu önemli odaklanma bankanın açık pazar ekonomilerini ve küçük ile </a:t>
            </a:r>
            <a:r>
              <a:rPr lang="tr-TR" dirty="0" smtClean="0"/>
              <a:t>orta ölçekli </a:t>
            </a:r>
            <a:r>
              <a:rPr lang="tr-TR" dirty="0"/>
              <a:t>işletmelerin (KOBİ‘lerin) teşvik edilmesine olan bağlılığına diğer bir </a:t>
            </a:r>
            <a:r>
              <a:rPr lang="tr-TR" dirty="0" smtClean="0"/>
              <a:t>işarettir.</a:t>
            </a:r>
            <a:endParaRPr lang="tr-TR" dirty="0">
              <a:solidFill>
                <a:prstClr val="black"/>
              </a:solidFill>
            </a:endParaRPr>
          </a:p>
        </p:txBody>
      </p:sp>
      <p:sp>
        <p:nvSpPr>
          <p:cNvPr id="6" name="Dikdörtgen 5"/>
          <p:cNvSpPr/>
          <p:nvPr/>
        </p:nvSpPr>
        <p:spPr>
          <a:xfrm>
            <a:off x="313079" y="679213"/>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 Avrupa İmar ve Kalkınma Bankası</a:t>
            </a: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16087032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124659"/>
            <a:ext cx="8517837" cy="4652686"/>
          </a:xfrm>
        </p:spPr>
        <p:txBody>
          <a:bodyPr anchor="t">
            <a:noAutofit/>
          </a:bodyPr>
          <a:lstStyle/>
          <a:p>
            <a:pPr algn="just">
              <a:lnSpc>
                <a:spcPct val="100000"/>
              </a:lnSpc>
            </a:pPr>
            <a:r>
              <a:rPr lang="tr-TR" dirty="0"/>
              <a:t>Türkiye’de EBRD, toplam </a:t>
            </a:r>
            <a:r>
              <a:rPr lang="tr-TR" dirty="0" smtClean="0"/>
              <a:t>302 projeye finansman sağlamakla birlikte, 11.959 </a:t>
            </a:r>
            <a:r>
              <a:rPr lang="tr-TR" dirty="0"/>
              <a:t>milyon </a:t>
            </a:r>
            <a:r>
              <a:rPr lang="tr-TR" dirty="0" smtClean="0"/>
              <a:t>€ civarında yatırımı bulunmaktadır. Portföyün %95’i özel sektörün payı olduğu ve 241 aktif proje için 6.912 </a:t>
            </a:r>
            <a:r>
              <a:rPr lang="tr-TR" dirty="0"/>
              <a:t>milyon €</a:t>
            </a:r>
            <a:r>
              <a:rPr lang="tr-TR" dirty="0" smtClean="0"/>
              <a:t>’</a:t>
            </a:r>
            <a:r>
              <a:rPr lang="tr-TR" dirty="0" err="1" smtClean="0"/>
              <a:t>luk</a:t>
            </a:r>
            <a:r>
              <a:rPr lang="tr-TR" dirty="0" smtClean="0"/>
              <a:t> mevcut yatırımın olduğu belirlenmiştir. Söz konusu yatırımların % 40’ı sürdürülebilir altyapı projelerine, % 37’si sanayi, ticaret ve tarım projelerine ve % 23’ü ise finansal kurumlara ayrılmıştır (ebrd.com).</a:t>
            </a:r>
          </a:p>
          <a:p>
            <a:pPr algn="just">
              <a:lnSpc>
                <a:spcPct val="100000"/>
              </a:lnSpc>
            </a:pPr>
            <a:r>
              <a:rPr lang="tr-TR" dirty="0" smtClean="0"/>
              <a:t>Türkiye’de mevcut projeler incelendiğinde, enerji, tarım, doğal kaynaklar, finansal kurumlar, çevre ve altyapı, sigorta, emeklilik ve yatırım fonları</a:t>
            </a:r>
            <a:r>
              <a:rPr lang="tr-TR" dirty="0"/>
              <a:t>, ulaşım, </a:t>
            </a:r>
            <a:r>
              <a:rPr lang="tr-TR" dirty="0" smtClean="0"/>
              <a:t>bilgi </a:t>
            </a:r>
            <a:r>
              <a:rPr lang="tr-TR" dirty="0"/>
              <a:t>ve iletişim </a:t>
            </a:r>
            <a:r>
              <a:rPr lang="tr-TR" dirty="0" smtClean="0"/>
              <a:t>teknolojileri, </a:t>
            </a:r>
            <a:r>
              <a:rPr lang="tr-TR" dirty="0" smtClean="0">
                <a:solidFill>
                  <a:prstClr val="black"/>
                </a:solidFill>
              </a:rPr>
              <a:t>gayrimenkul </a:t>
            </a:r>
            <a:r>
              <a:rPr lang="tr-TR" dirty="0">
                <a:solidFill>
                  <a:prstClr val="black"/>
                </a:solidFill>
              </a:rPr>
              <a:t>ve turizm</a:t>
            </a:r>
            <a:r>
              <a:rPr lang="tr-TR" dirty="0" smtClean="0"/>
              <a:t> gibi sektörlerde yoğunlaştığı belirlenmiştir.</a:t>
            </a:r>
          </a:p>
          <a:p>
            <a:pPr algn="just">
              <a:lnSpc>
                <a:spcPct val="100000"/>
              </a:lnSpc>
            </a:pPr>
            <a:endParaRPr lang="tr-TR" dirty="0">
              <a:solidFill>
                <a:prstClr val="black"/>
              </a:solidFill>
            </a:endParaRPr>
          </a:p>
        </p:txBody>
      </p:sp>
      <p:sp>
        <p:nvSpPr>
          <p:cNvPr id="6" name="Dikdörtgen 5"/>
          <p:cNvSpPr/>
          <p:nvPr/>
        </p:nvSpPr>
        <p:spPr>
          <a:xfrm>
            <a:off x="313079" y="679213"/>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 Avrupa İmar ve Kalkınma Bankası</a:t>
            </a: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256882192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17107</TotalTime>
  <Words>1483</Words>
  <Application>Microsoft Office PowerPoint</Application>
  <PresentationFormat>Ekran Gösterisi (4:3)</PresentationFormat>
  <Paragraphs>112</Paragraphs>
  <Slides>15</Slides>
  <Notes>9</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15</vt:i4>
      </vt:variant>
    </vt:vector>
  </HeadingPairs>
  <TitlesOfParts>
    <vt:vector size="23" baseType="lpstr">
      <vt:lpstr>ＭＳ Ｐゴシック</vt:lpstr>
      <vt:lpstr>Arial</vt:lpstr>
      <vt:lpstr>Calibri</vt:lpstr>
      <vt:lpstr>Times New Roman</vt:lpstr>
      <vt:lpstr>Wingdings</vt:lpstr>
      <vt:lpstr>ekonomi</vt:lpstr>
      <vt:lpstr>1_Rics</vt:lpstr>
      <vt:lpstr>h.t.</vt:lpstr>
      <vt:lpstr>PowerPoint Sunusu</vt:lpstr>
      <vt:lpstr>  </vt:lpstr>
      <vt:lpstr>  </vt:lpstr>
      <vt:lpstr>  </vt:lpstr>
      <vt:lpstr>  </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gizem ulusoy</cp:lastModifiedBy>
  <cp:revision>869</cp:revision>
  <cp:lastPrinted>2016-10-24T07:53:35Z</cp:lastPrinted>
  <dcterms:created xsi:type="dcterms:W3CDTF">2016-09-18T09:35:24Z</dcterms:created>
  <dcterms:modified xsi:type="dcterms:W3CDTF">2020-02-26T11:49:22Z</dcterms:modified>
</cp:coreProperties>
</file>