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15" r:id="rId2"/>
    <p:sldId id="257" r:id="rId3"/>
    <p:sldId id="274" r:id="rId4"/>
    <p:sldId id="275" r:id="rId5"/>
    <p:sldId id="310" r:id="rId6"/>
    <p:sldId id="291" r:id="rId7"/>
    <p:sldId id="277" r:id="rId8"/>
    <p:sldId id="312" r:id="rId9"/>
    <p:sldId id="313" r:id="rId10"/>
    <p:sldId id="316" r:id="rId11"/>
    <p:sldId id="317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18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109" d="100"/>
          <a:sy n="109" d="100"/>
        </p:scale>
        <p:origin x="12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E61BC-9626-48D7-9DD0-A214D05FC8D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2AE6B-5C17-425A-932B-F4D474F439A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2AE6B-5C17-425A-932B-F4D474F439AA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Lumbal</a:t>
            </a:r>
            <a:r>
              <a:rPr lang="tr-TR" baseline="0" dirty="0" smtClean="0"/>
              <a:t> bölgenin;</a:t>
            </a:r>
          </a:p>
          <a:p>
            <a:r>
              <a:rPr lang="tr-TR" baseline="0" dirty="0" err="1" smtClean="0"/>
              <a:t>Ekstansiyonda</a:t>
            </a:r>
            <a:r>
              <a:rPr lang="tr-TR" baseline="0" dirty="0" smtClean="0"/>
              <a:t> </a:t>
            </a:r>
            <a:r>
              <a:rPr lang="tr-TR" baseline="0" dirty="0" err="1" smtClean="0"/>
              <a:t>limitasyon</a:t>
            </a:r>
            <a:endParaRPr lang="tr-TR" baseline="0" dirty="0" smtClean="0"/>
          </a:p>
          <a:p>
            <a:r>
              <a:rPr lang="tr-TR" baseline="0" dirty="0" err="1" smtClean="0"/>
              <a:t>Lateral</a:t>
            </a:r>
            <a:r>
              <a:rPr lang="tr-TR" baseline="0" dirty="0" smtClean="0"/>
              <a:t> </a:t>
            </a:r>
            <a:r>
              <a:rPr lang="tr-TR" baseline="0" dirty="0" err="1" smtClean="0"/>
              <a:t>fleksiyonda</a:t>
            </a:r>
            <a:r>
              <a:rPr lang="tr-TR" baseline="0" dirty="0" smtClean="0"/>
              <a:t> eşit </a:t>
            </a:r>
            <a:r>
              <a:rPr lang="tr-TR" baseline="0" dirty="0" err="1" smtClean="0"/>
              <a:t>limitasyon</a:t>
            </a:r>
            <a:endParaRPr lang="tr-TR" baseline="0" dirty="0" smtClean="0"/>
          </a:p>
          <a:p>
            <a:r>
              <a:rPr lang="tr-TR" baseline="0" dirty="0" smtClean="0"/>
              <a:t>Genellikle tam </a:t>
            </a:r>
            <a:r>
              <a:rPr lang="tr-TR" baseline="0" dirty="0" err="1" smtClean="0"/>
              <a:t>fleksiyon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2AE6B-5C17-425A-932B-F4D474F439AA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00131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BÖLGESEL EGZERSİZLER </a:t>
            </a:r>
            <a:b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CYRIAX YÖNTEMİ 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Picture 2" descr="C:\Users\Şeyda\Desktop\cyriax-stretch-sous-tracti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9" y="1571612"/>
            <a:ext cx="3603252" cy="2786082"/>
          </a:xfrm>
          <a:prstGeom prst="rect">
            <a:avLst/>
          </a:prstGeom>
          <a:noFill/>
        </p:spPr>
      </p:pic>
      <p:pic>
        <p:nvPicPr>
          <p:cNvPr id="1028" name="Picture 4" descr="C:\Users\Şeyda\Desktop\cyriax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394" y="2132856"/>
            <a:ext cx="4114806" cy="2000264"/>
          </a:xfrm>
          <a:prstGeom prst="rect">
            <a:avLst/>
          </a:prstGeom>
          <a:noFill/>
        </p:spPr>
      </p:pic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</a:rPr>
              <a:t>Vertebrobasilar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 Arter Testi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Hasta sırtüstü yatırılır.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Boyun </a:t>
            </a:r>
            <a:r>
              <a:rPr lang="tr-TR" sz="2400" dirty="0" err="1" smtClean="0"/>
              <a:t>ekstansiyon</a:t>
            </a:r>
            <a:r>
              <a:rPr lang="tr-TR" sz="2400" dirty="0" smtClean="0"/>
              <a:t> ve aynı tarafa doğru </a:t>
            </a:r>
            <a:r>
              <a:rPr lang="tr-TR" sz="2400" dirty="0" err="1" smtClean="0"/>
              <a:t>lateral</a:t>
            </a:r>
            <a:r>
              <a:rPr lang="tr-TR" sz="2400" dirty="0" smtClean="0"/>
              <a:t> </a:t>
            </a:r>
            <a:r>
              <a:rPr lang="tr-TR" sz="2400" dirty="0" err="1" smtClean="0"/>
              <a:t>fleksiyon</a:t>
            </a:r>
            <a:r>
              <a:rPr lang="tr-TR" sz="2400" dirty="0" smtClean="0"/>
              <a:t> ve rotasyona </a:t>
            </a:r>
            <a:r>
              <a:rPr lang="tr-TR" sz="2400" dirty="0" err="1" smtClean="0"/>
              <a:t>getirelerek</a:t>
            </a:r>
            <a:r>
              <a:rPr lang="tr-TR" sz="2400" dirty="0" smtClean="0"/>
              <a:t> el ile desteklenir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30 sn boyunca bu pozisyonda tutularak hasta ile konuşulur.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Gözler açık olmalıdır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Test her iki taraf için tekrarlanmalıdır.</a:t>
            </a:r>
            <a:endParaRPr lang="tr-T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3970784" cy="557748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Baş dönmesi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Bulantı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Kusma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Terleme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Yüzde solukluk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Görmede bulanıklık</a:t>
            </a:r>
          </a:p>
          <a:p>
            <a:pPr>
              <a:lnSpc>
                <a:spcPct val="150000"/>
              </a:lnSpc>
            </a:pPr>
            <a:r>
              <a:rPr lang="tr-TR" sz="2400" dirty="0" err="1" smtClean="0"/>
              <a:t>Disartri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Bayılma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Kulak çınlaması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Baş ve kolda </a:t>
            </a:r>
            <a:r>
              <a:rPr lang="tr-TR" sz="2400" dirty="0" err="1" smtClean="0"/>
              <a:t>parestezi</a:t>
            </a:r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4716016" y="1772816"/>
            <a:ext cx="397078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tr-TR" sz="2400" dirty="0" smtClean="0"/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tr-TR" sz="2400" dirty="0" smtClean="0"/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tr-TR" sz="2400" dirty="0" smtClean="0"/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tr-TR" sz="2400" dirty="0" smtClean="0"/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Hasta 5 </a:t>
            </a:r>
            <a:r>
              <a:rPr lang="tr-TR" sz="2400" dirty="0" err="1" smtClean="0">
                <a:solidFill>
                  <a:schemeClr val="accent2">
                    <a:lumMod val="50000"/>
                  </a:schemeClr>
                </a:solidFill>
              </a:rPr>
              <a:t>dk</a:t>
            </a:r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 yatar pozisyonda dinlendirilmelidir.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>
                <a:solidFill>
                  <a:schemeClr val="accent2">
                    <a:lumMod val="50000"/>
                  </a:schemeClr>
                </a:solidFill>
              </a:rPr>
              <a:t>Cyriax</a:t>
            </a:r>
            <a:r>
              <a:rPr lang="tr-TR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2">
                    <a:lumMod val="50000"/>
                  </a:schemeClr>
                </a:solidFill>
              </a:rPr>
              <a:t>mobilizasyon</a:t>
            </a:r>
            <a:r>
              <a:rPr lang="tr-TR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örnekleri</a:t>
            </a:r>
            <a:b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BRIDGING 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TEKNİĞİ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686436" cy="4525963"/>
          </a:xfrm>
        </p:spPr>
        <p:txBody>
          <a:bodyPr>
            <a:normAutofit fontScale="92500" lnSpcReduction="10000"/>
          </a:bodyPr>
          <a:lstStyle/>
          <a:p>
            <a:r>
              <a:rPr lang="tr-TR" sz="2200" dirty="0" smtClean="0"/>
              <a:t>Akut ağrılı durumlarda uygulanır (</a:t>
            </a:r>
            <a:r>
              <a:rPr lang="tr-TR" sz="2200" dirty="0" err="1" smtClean="0"/>
              <a:t>wiplash</a:t>
            </a:r>
            <a:r>
              <a:rPr lang="tr-TR" sz="2200" dirty="0" smtClean="0"/>
              <a:t>,akut </a:t>
            </a:r>
            <a:r>
              <a:rPr lang="tr-TR" sz="2200" dirty="0" err="1" smtClean="0"/>
              <a:t>tortikollis</a:t>
            </a:r>
            <a:r>
              <a:rPr lang="tr-TR" sz="2200" dirty="0" smtClean="0"/>
              <a:t>…)</a:t>
            </a:r>
          </a:p>
          <a:p>
            <a:r>
              <a:rPr lang="tr-TR" sz="2200" dirty="0" smtClean="0"/>
              <a:t>Hasta sırtüstü yatırılır.</a:t>
            </a:r>
          </a:p>
          <a:p>
            <a:r>
              <a:rPr lang="tr-TR" sz="2200" dirty="0" err="1" smtClean="0"/>
              <a:t>Fzt</a:t>
            </a:r>
            <a:r>
              <a:rPr lang="tr-TR" sz="2200" dirty="0" smtClean="0"/>
              <a:t>. Hastanın başucunda oturur.</a:t>
            </a:r>
          </a:p>
          <a:p>
            <a:r>
              <a:rPr lang="tr-TR" sz="2200" dirty="0" smtClean="0"/>
              <a:t>Eller ve önkollarını yatakta destekler</a:t>
            </a:r>
          </a:p>
          <a:p>
            <a:r>
              <a:rPr lang="tr-TR" sz="2200" dirty="0" smtClean="0"/>
              <a:t>Her iki elin parmaklarını </a:t>
            </a:r>
            <a:r>
              <a:rPr lang="tr-TR" sz="2200" dirty="0" err="1" smtClean="0"/>
              <a:t>oksiput</a:t>
            </a:r>
            <a:r>
              <a:rPr lang="tr-TR" sz="2200" dirty="0" smtClean="0"/>
              <a:t> altına köprü gibi yerleştirir</a:t>
            </a:r>
          </a:p>
          <a:p>
            <a:r>
              <a:rPr lang="tr-TR" sz="2200" dirty="0" smtClean="0"/>
              <a:t>Parmaklarını </a:t>
            </a:r>
            <a:r>
              <a:rPr lang="tr-TR" sz="2200" dirty="0" err="1" smtClean="0"/>
              <a:t>radial</a:t>
            </a:r>
            <a:r>
              <a:rPr lang="tr-TR" sz="2200" dirty="0" smtClean="0"/>
              <a:t> </a:t>
            </a:r>
            <a:r>
              <a:rPr lang="tr-TR" sz="2200" dirty="0" err="1" smtClean="0"/>
              <a:t>deviasyon</a:t>
            </a:r>
            <a:r>
              <a:rPr lang="tr-TR" sz="2200" dirty="0" smtClean="0"/>
              <a:t> yönünde kaydırarak başa hafif </a:t>
            </a:r>
            <a:r>
              <a:rPr lang="tr-TR" sz="2200" dirty="0" err="1" smtClean="0"/>
              <a:t>tilt</a:t>
            </a:r>
            <a:r>
              <a:rPr lang="tr-TR" sz="2200" dirty="0" smtClean="0"/>
              <a:t> yaptırılır</a:t>
            </a:r>
          </a:p>
          <a:p>
            <a:r>
              <a:rPr lang="tr-TR" sz="2200" dirty="0" smtClean="0"/>
              <a:t>Bu pozisyonu korurken önkollarını </a:t>
            </a:r>
            <a:r>
              <a:rPr lang="tr-TR" sz="2200" dirty="0" err="1" smtClean="0"/>
              <a:t>fleksiyona</a:t>
            </a:r>
            <a:r>
              <a:rPr lang="tr-TR" sz="2200" dirty="0" smtClean="0"/>
              <a:t> getirerek başa hafif traksiyon yaptırılır</a:t>
            </a:r>
          </a:p>
          <a:p>
            <a:r>
              <a:rPr lang="tr-TR" sz="2200" dirty="0" smtClean="0"/>
              <a:t>Birkaç sn tutup gevşetilir</a:t>
            </a:r>
          </a:p>
          <a:p>
            <a:r>
              <a:rPr lang="tr-TR" sz="2200" dirty="0" smtClean="0"/>
              <a:t>Dokuda gevşeme oldukça daha fazla traksiyon uygulayarak hareket tekrarlanır</a:t>
            </a:r>
            <a:endParaRPr lang="tr-TR" sz="2200" dirty="0"/>
          </a:p>
        </p:txBody>
      </p:sp>
      <p:pic>
        <p:nvPicPr>
          <p:cNvPr id="6" name="Picture 2" descr="https://i.ytimg.com/vi/kyYWbDjlHMk/maxres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1428736"/>
            <a:ext cx="2926293" cy="1646040"/>
          </a:xfrm>
          <a:prstGeom prst="rect">
            <a:avLst/>
          </a:prstGeom>
          <a:noFill/>
        </p:spPr>
      </p:pic>
      <p:pic>
        <p:nvPicPr>
          <p:cNvPr id="1027" name="Picture 3" descr="C:\Users\user\Desktop\mauel terapi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3929066"/>
            <a:ext cx="28575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MANUEL TRAKSİYON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757874" cy="4525963"/>
          </a:xfrm>
        </p:spPr>
        <p:txBody>
          <a:bodyPr>
            <a:normAutofit lnSpcReduction="10000"/>
          </a:bodyPr>
          <a:lstStyle/>
          <a:p>
            <a:r>
              <a:rPr lang="tr-TR" sz="2200" dirty="0" smtClean="0"/>
              <a:t>Hasta, başı masadan sarkacak şekilde sırtüstü yatırılır</a:t>
            </a:r>
          </a:p>
          <a:p>
            <a:r>
              <a:rPr lang="tr-TR" sz="2200" dirty="0" smtClean="0"/>
              <a:t>Yatak fizyoterapistin kalça seviyesindedir</a:t>
            </a:r>
          </a:p>
          <a:p>
            <a:r>
              <a:rPr lang="tr-TR" sz="2200" dirty="0" smtClean="0"/>
              <a:t>Bir el </a:t>
            </a:r>
            <a:r>
              <a:rPr lang="tr-TR" sz="2200" dirty="0" err="1" smtClean="0"/>
              <a:t>oksiput</a:t>
            </a:r>
            <a:r>
              <a:rPr lang="tr-TR" sz="2200" dirty="0" smtClean="0"/>
              <a:t> bir el çeneden kavrar</a:t>
            </a:r>
          </a:p>
          <a:p>
            <a:r>
              <a:rPr lang="tr-TR" sz="2200" dirty="0" smtClean="0"/>
              <a:t>Bu sırada hastanın omuzları mutlaka desteklenmelidir (yardımcı kişi veya barlar ile)</a:t>
            </a:r>
          </a:p>
          <a:p>
            <a:r>
              <a:rPr lang="tr-TR" sz="2200" dirty="0" smtClean="0"/>
              <a:t>Boyun </a:t>
            </a:r>
            <a:r>
              <a:rPr lang="tr-TR" sz="2200" dirty="0" err="1" smtClean="0"/>
              <a:t>nötralde</a:t>
            </a:r>
            <a:r>
              <a:rPr lang="tr-TR" sz="2200" dirty="0" smtClean="0"/>
              <a:t> </a:t>
            </a:r>
            <a:r>
              <a:rPr lang="tr-TR" sz="2200" dirty="0" err="1" smtClean="0"/>
              <a:t>oksiput</a:t>
            </a:r>
            <a:r>
              <a:rPr lang="tr-TR" sz="2200" dirty="0" smtClean="0"/>
              <a:t> hafif </a:t>
            </a:r>
            <a:r>
              <a:rPr lang="tr-TR" sz="2200" dirty="0" err="1" smtClean="0"/>
              <a:t>ekstansiyonda</a:t>
            </a:r>
            <a:r>
              <a:rPr lang="tr-TR" sz="2200" dirty="0" smtClean="0"/>
              <a:t> tutularak </a:t>
            </a:r>
            <a:r>
              <a:rPr lang="tr-TR" sz="2200" dirty="0" err="1" smtClean="0"/>
              <a:t>manuel</a:t>
            </a:r>
            <a:r>
              <a:rPr lang="tr-TR" sz="2200" dirty="0" smtClean="0"/>
              <a:t> traksiyon uygulanır (6-10sn)</a:t>
            </a:r>
          </a:p>
          <a:p>
            <a:r>
              <a:rPr lang="tr-TR" sz="2200" dirty="0" smtClean="0"/>
              <a:t>Traksiyon uygularken </a:t>
            </a:r>
            <a:r>
              <a:rPr lang="tr-TR" sz="2200" dirty="0" err="1" smtClean="0"/>
              <a:t>fzt</a:t>
            </a:r>
            <a:r>
              <a:rPr lang="tr-TR" sz="2200" dirty="0" smtClean="0"/>
              <a:t> vücut ağırlığını kullanmalı, bunun için dirseklerini düz tutarak kendini arkaya doğru bırakmalıdır</a:t>
            </a:r>
          </a:p>
          <a:p>
            <a:r>
              <a:rPr lang="tr-TR" sz="2200" dirty="0" smtClean="0"/>
              <a:t>Ağrının daha az olduğu </a:t>
            </a:r>
            <a:r>
              <a:rPr lang="tr-TR" sz="2200" dirty="0" err="1" smtClean="0"/>
              <a:t>subakut</a:t>
            </a:r>
            <a:r>
              <a:rPr lang="tr-TR" sz="2200" dirty="0" smtClean="0"/>
              <a:t> dönemdeki hastalar için uygundur.</a:t>
            </a:r>
          </a:p>
          <a:p>
            <a:endParaRPr lang="tr-TR" sz="2200" dirty="0"/>
          </a:p>
        </p:txBody>
      </p:sp>
      <p:pic>
        <p:nvPicPr>
          <p:cNvPr id="2050" name="Picture 2" descr="C:\Users\user\Desktop\mauel terapi\ind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1428736"/>
            <a:ext cx="1981200" cy="2314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TRAKSİYONLA BİRLİKTE ROTASYON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329246" cy="4525963"/>
          </a:xfrm>
        </p:spPr>
        <p:txBody>
          <a:bodyPr>
            <a:normAutofit lnSpcReduction="10000"/>
          </a:bodyPr>
          <a:lstStyle/>
          <a:p>
            <a:r>
              <a:rPr lang="tr-TR" sz="2200" dirty="0" smtClean="0"/>
              <a:t>Önce ağrısız yöne doğru yapılmalıdır</a:t>
            </a:r>
          </a:p>
          <a:p>
            <a:r>
              <a:rPr lang="tr-TR" sz="2200" dirty="0" smtClean="0"/>
              <a:t>Hasta sırtüstü yatırılır</a:t>
            </a:r>
          </a:p>
          <a:p>
            <a:r>
              <a:rPr lang="tr-TR" sz="2200" dirty="0" smtClean="0"/>
              <a:t>Baş yataktan sarkıtılır</a:t>
            </a:r>
          </a:p>
          <a:p>
            <a:r>
              <a:rPr lang="tr-TR" sz="2200" dirty="0" smtClean="0"/>
              <a:t>Sol rotasyon için sol el çene altına sağ el </a:t>
            </a:r>
            <a:r>
              <a:rPr lang="tr-TR" sz="2200" dirty="0" err="1" smtClean="0"/>
              <a:t>oksiput</a:t>
            </a:r>
            <a:r>
              <a:rPr lang="tr-TR" sz="2200" dirty="0" smtClean="0"/>
              <a:t> altına yerleştirilir</a:t>
            </a:r>
          </a:p>
          <a:p>
            <a:r>
              <a:rPr lang="tr-TR" sz="2200" dirty="0" smtClean="0"/>
              <a:t>Birkaç sn traksiyon uygulanır </a:t>
            </a:r>
          </a:p>
          <a:p>
            <a:r>
              <a:rPr lang="tr-TR" sz="2200" dirty="0" smtClean="0"/>
              <a:t>Traksiyon gevşetilmeksizin rotasyon uygulanır</a:t>
            </a:r>
          </a:p>
          <a:p>
            <a:r>
              <a:rPr lang="tr-TR" sz="2200" dirty="0" err="1" smtClean="0"/>
              <a:t>Fzt</a:t>
            </a:r>
            <a:r>
              <a:rPr lang="tr-TR" sz="2200" dirty="0" smtClean="0"/>
              <a:t> rotasyonu kendi gövde </a:t>
            </a:r>
            <a:r>
              <a:rPr lang="tr-TR" sz="2200" dirty="0" err="1" smtClean="0"/>
              <a:t>lateral</a:t>
            </a:r>
            <a:r>
              <a:rPr lang="tr-TR" sz="2200" dirty="0" smtClean="0"/>
              <a:t> </a:t>
            </a:r>
            <a:r>
              <a:rPr lang="tr-TR" sz="2200" dirty="0" err="1" smtClean="0"/>
              <a:t>fleksiyonu</a:t>
            </a:r>
            <a:r>
              <a:rPr lang="tr-TR" sz="2200" dirty="0" smtClean="0"/>
              <a:t> ile yapmalıdır</a:t>
            </a:r>
          </a:p>
          <a:p>
            <a:r>
              <a:rPr lang="tr-TR" sz="2200" dirty="0" smtClean="0"/>
              <a:t>Traksiyonla ağrıda artma varsa teknikten vazgeçilmelidir.</a:t>
            </a:r>
            <a:endParaRPr lang="tr-TR" sz="2200" dirty="0"/>
          </a:p>
        </p:txBody>
      </p:sp>
      <p:pic>
        <p:nvPicPr>
          <p:cNvPr id="3074" name="Picture 2" descr="C:\Users\user\Desktop\ind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1714488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TRAKSİYON+ANTERO-POSTERİOR KAYDIRMA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600200"/>
            <a:ext cx="5900750" cy="4525963"/>
          </a:xfrm>
        </p:spPr>
        <p:txBody>
          <a:bodyPr>
            <a:normAutofit fontScale="55000" lnSpcReduction="20000"/>
          </a:bodyPr>
          <a:lstStyle/>
          <a:p>
            <a:r>
              <a:rPr lang="tr-TR" dirty="0" err="1" smtClean="0"/>
              <a:t>Sentralize</a:t>
            </a:r>
            <a:r>
              <a:rPr lang="tr-TR" dirty="0" smtClean="0"/>
              <a:t> semptomlarda (küçük bir </a:t>
            </a:r>
            <a:r>
              <a:rPr lang="tr-TR" dirty="0" err="1" smtClean="0"/>
              <a:t>bulging</a:t>
            </a:r>
            <a:r>
              <a:rPr lang="tr-TR" dirty="0" smtClean="0"/>
              <a:t>,  ROM artmış ama ancak </a:t>
            </a:r>
            <a:r>
              <a:rPr lang="tr-TR" dirty="0" err="1" smtClean="0"/>
              <a:t>ekstansiyonda</a:t>
            </a:r>
            <a:r>
              <a:rPr lang="tr-TR" dirty="0" smtClean="0"/>
              <a:t> hafif </a:t>
            </a:r>
            <a:r>
              <a:rPr lang="tr-TR" dirty="0" err="1" smtClean="0"/>
              <a:t>limitasyon</a:t>
            </a:r>
            <a:r>
              <a:rPr lang="tr-TR" dirty="0" smtClean="0"/>
              <a:t> varsa…)</a:t>
            </a:r>
          </a:p>
          <a:p>
            <a:r>
              <a:rPr lang="tr-TR" dirty="0" smtClean="0"/>
              <a:t>Baş yataktan sarkar ve omuzlar desteklenir</a:t>
            </a:r>
          </a:p>
          <a:p>
            <a:r>
              <a:rPr lang="tr-TR" dirty="0" err="1" smtClean="0"/>
              <a:t>Fzt</a:t>
            </a:r>
            <a:r>
              <a:rPr lang="tr-TR" dirty="0" smtClean="0"/>
              <a:t> hastanın yan tarafında baş hizasında ayakta durur</a:t>
            </a:r>
          </a:p>
          <a:p>
            <a:r>
              <a:rPr lang="tr-TR" dirty="0" smtClean="0"/>
              <a:t>Ayaklar hastanın başı ile aynı düşey doğrultudadır</a:t>
            </a:r>
          </a:p>
          <a:p>
            <a:r>
              <a:rPr lang="tr-TR" dirty="0" smtClean="0"/>
              <a:t>Bir el </a:t>
            </a:r>
            <a:r>
              <a:rPr lang="tr-TR" dirty="0" err="1" smtClean="0"/>
              <a:t>oksiput</a:t>
            </a:r>
            <a:r>
              <a:rPr lang="tr-TR" dirty="0" smtClean="0"/>
              <a:t> altına konur başın ağırlığını önkol taşır</a:t>
            </a:r>
          </a:p>
          <a:p>
            <a:r>
              <a:rPr lang="tr-TR" dirty="0" err="1" smtClean="0"/>
              <a:t>Distal</a:t>
            </a:r>
            <a:r>
              <a:rPr lang="tr-TR" dirty="0" smtClean="0"/>
              <a:t> elin web aralığı çeneye alt dudağın hemen altına yerleştirilir</a:t>
            </a:r>
          </a:p>
          <a:p>
            <a:r>
              <a:rPr lang="tr-TR" dirty="0" smtClean="0"/>
              <a:t>Baş hafifçe traksiyona alınır</a:t>
            </a:r>
          </a:p>
          <a:p>
            <a:r>
              <a:rPr lang="tr-TR" dirty="0" smtClean="0"/>
              <a:t>Traksiyon korunurken baş aşağı ve yukarı hafifçe kaydırılır(çeneden aşağı </a:t>
            </a:r>
            <a:r>
              <a:rPr lang="tr-TR" dirty="0" err="1" smtClean="0"/>
              <a:t>oksiputtan</a:t>
            </a:r>
            <a:r>
              <a:rPr lang="tr-TR" dirty="0" smtClean="0"/>
              <a:t> yukarı)</a:t>
            </a:r>
          </a:p>
          <a:p>
            <a:r>
              <a:rPr lang="tr-TR" dirty="0" smtClean="0"/>
              <a:t>Kaydırma işlemini </a:t>
            </a:r>
            <a:r>
              <a:rPr lang="tr-TR" dirty="0" err="1" smtClean="0"/>
              <a:t>fzt</a:t>
            </a:r>
            <a:r>
              <a:rPr lang="tr-TR" dirty="0" smtClean="0"/>
              <a:t> dizlerini </a:t>
            </a:r>
            <a:r>
              <a:rPr lang="tr-TR" dirty="0" err="1" smtClean="0"/>
              <a:t>ardarda</a:t>
            </a:r>
            <a:r>
              <a:rPr lang="tr-TR" dirty="0" smtClean="0"/>
              <a:t> </a:t>
            </a:r>
            <a:r>
              <a:rPr lang="tr-TR" dirty="0" err="1" smtClean="0"/>
              <a:t>fleksiyon</a:t>
            </a:r>
            <a:r>
              <a:rPr lang="tr-TR" dirty="0" smtClean="0"/>
              <a:t> </a:t>
            </a:r>
            <a:r>
              <a:rPr lang="tr-TR" dirty="0" err="1" smtClean="0"/>
              <a:t>ekstansiyona</a:t>
            </a:r>
            <a:r>
              <a:rPr lang="tr-TR" dirty="0" smtClean="0"/>
              <a:t> getirilerek yapmalı</a:t>
            </a:r>
          </a:p>
          <a:p>
            <a:r>
              <a:rPr lang="tr-TR" dirty="0" smtClean="0"/>
              <a:t>Kaydırma </a:t>
            </a:r>
            <a:r>
              <a:rPr lang="tr-TR" dirty="0" err="1" smtClean="0"/>
              <a:t>retraksiyon</a:t>
            </a:r>
            <a:r>
              <a:rPr lang="tr-TR" dirty="0" smtClean="0"/>
              <a:t> ve </a:t>
            </a:r>
            <a:r>
              <a:rPr lang="tr-TR" dirty="0" err="1" smtClean="0"/>
              <a:t>nötral</a:t>
            </a:r>
            <a:r>
              <a:rPr lang="tr-TR" dirty="0" smtClean="0"/>
              <a:t> pozisyonda olmalı </a:t>
            </a:r>
            <a:r>
              <a:rPr lang="tr-TR" dirty="0" err="1" smtClean="0"/>
              <a:t>protraksiyondan</a:t>
            </a:r>
            <a:r>
              <a:rPr lang="tr-TR" dirty="0" smtClean="0"/>
              <a:t> kaçınılmalı, </a:t>
            </a:r>
            <a:r>
              <a:rPr lang="tr-TR" dirty="0" err="1" smtClean="0"/>
              <a:t>larinkse</a:t>
            </a:r>
            <a:r>
              <a:rPr lang="tr-TR" dirty="0" smtClean="0"/>
              <a:t> baskıdan kaçınılmalıdır.</a:t>
            </a:r>
          </a:p>
        </p:txBody>
      </p:sp>
      <p:pic>
        <p:nvPicPr>
          <p:cNvPr id="4098" name="Picture 2" descr="C:\Users\user\Desktop\indir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1571612"/>
            <a:ext cx="1838325" cy="2486025"/>
          </a:xfrm>
          <a:prstGeom prst="rect">
            <a:avLst/>
          </a:prstGeom>
          <a:noFill/>
        </p:spPr>
      </p:pic>
      <p:pic>
        <p:nvPicPr>
          <p:cNvPr id="4099" name="Picture 3" descr="C:\Users\user\Desktop\mauel terapi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4143380"/>
            <a:ext cx="1885950" cy="2428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LATERAL GLIDE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6686568" cy="4525963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Geçmeyen hafif ağrı ve gerginliği iyileştirmede kullanılır.</a:t>
            </a:r>
          </a:p>
          <a:p>
            <a:r>
              <a:rPr lang="tr-TR" dirty="0" smtClean="0"/>
              <a:t>Hasta sırtüstü, baş yataktan sarkıtılır,yatak kalça seviyesinin biraz altında olmalıdır.</a:t>
            </a:r>
          </a:p>
          <a:p>
            <a:r>
              <a:rPr lang="tr-TR" dirty="0" err="1" smtClean="0"/>
              <a:t>Mobilizasyon</a:t>
            </a:r>
            <a:r>
              <a:rPr lang="tr-TR" dirty="0" smtClean="0"/>
              <a:t> sırasında gövdenin </a:t>
            </a:r>
            <a:r>
              <a:rPr lang="tr-TR" dirty="0" err="1" smtClean="0"/>
              <a:t>lateral</a:t>
            </a:r>
            <a:r>
              <a:rPr lang="tr-TR" dirty="0" smtClean="0"/>
              <a:t> hareketini önlemek için hastanın omzu ve gövdesi desteklenir</a:t>
            </a:r>
          </a:p>
          <a:p>
            <a:r>
              <a:rPr lang="tr-TR" dirty="0" smtClean="0"/>
              <a:t>Eller başın her iki tarafına yerleştirilir parmaklar </a:t>
            </a:r>
            <a:r>
              <a:rPr lang="tr-TR" dirty="0" err="1" smtClean="0"/>
              <a:t>oksiput</a:t>
            </a:r>
            <a:r>
              <a:rPr lang="tr-TR" dirty="0" smtClean="0"/>
              <a:t> altına başparmak ise </a:t>
            </a:r>
            <a:r>
              <a:rPr lang="tr-TR" dirty="0" err="1" smtClean="0"/>
              <a:t>mandibulanın</a:t>
            </a:r>
            <a:r>
              <a:rPr lang="tr-TR" dirty="0" smtClean="0"/>
              <a:t> ön kısmında olur.</a:t>
            </a:r>
          </a:p>
          <a:p>
            <a:r>
              <a:rPr lang="tr-TR" dirty="0" err="1" smtClean="0"/>
              <a:t>Fzt</a:t>
            </a:r>
            <a:r>
              <a:rPr lang="tr-TR" dirty="0" smtClean="0"/>
              <a:t> hastanın başucunda durmalı ayaklar ayrık dizler hafif </a:t>
            </a:r>
            <a:r>
              <a:rPr lang="tr-TR" dirty="0" err="1" smtClean="0"/>
              <a:t>fleksiyonda</a:t>
            </a:r>
            <a:r>
              <a:rPr lang="tr-TR" dirty="0" smtClean="0"/>
              <a:t> hastanın başı </a:t>
            </a:r>
            <a:r>
              <a:rPr lang="tr-TR" dirty="0" err="1" smtClean="0"/>
              <a:t>fzt</a:t>
            </a:r>
            <a:r>
              <a:rPr lang="tr-TR" dirty="0" smtClean="0"/>
              <a:t> abdomenine değmelidir.</a:t>
            </a:r>
          </a:p>
          <a:p>
            <a:r>
              <a:rPr lang="tr-TR" dirty="0" err="1" smtClean="0"/>
              <a:t>Fzt</a:t>
            </a:r>
            <a:r>
              <a:rPr lang="tr-TR" dirty="0" smtClean="0"/>
              <a:t> vücut ağırlığını bir ayaktan diğerine vermek üzere başı bir taraftan diğerine kaydırır.</a:t>
            </a:r>
          </a:p>
          <a:p>
            <a:r>
              <a:rPr lang="tr-TR" dirty="0" smtClean="0"/>
              <a:t>Gevşedikçe </a:t>
            </a:r>
            <a:r>
              <a:rPr lang="tr-TR" dirty="0" err="1" smtClean="0"/>
              <a:t>range</a:t>
            </a:r>
            <a:r>
              <a:rPr lang="tr-TR" dirty="0" smtClean="0"/>
              <a:t> artırılır 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accent2">
                    <a:lumMod val="50000"/>
                  </a:schemeClr>
                </a:solidFill>
              </a:rPr>
              <a:t>MANİPULASYON ÖRNEKLERİ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) Rotasyon Manevraları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329246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tr-TR" sz="3800" b="1" dirty="0" smtClean="0"/>
              <a:t>*</a:t>
            </a:r>
            <a:r>
              <a:rPr lang="tr-TR" sz="3800" b="1" dirty="0" err="1" smtClean="0"/>
              <a:t>Distraksiyon</a:t>
            </a:r>
            <a:r>
              <a:rPr lang="tr-TR" sz="3800" b="1" dirty="0" smtClean="0"/>
              <a:t> tekniği</a:t>
            </a:r>
          </a:p>
          <a:p>
            <a:r>
              <a:rPr lang="tr-TR" dirty="0" smtClean="0"/>
              <a:t>Ağrılı taraf üste gelecek şekilde hasta yan yatar</a:t>
            </a:r>
          </a:p>
          <a:p>
            <a:r>
              <a:rPr lang="tr-TR" dirty="0" smtClean="0"/>
              <a:t>Üsteki kalça ve diz 90 derece </a:t>
            </a:r>
            <a:r>
              <a:rPr lang="tr-TR" dirty="0" err="1" smtClean="0"/>
              <a:t>fleksiyona</a:t>
            </a:r>
            <a:r>
              <a:rPr lang="tr-TR" dirty="0" smtClean="0"/>
              <a:t> getirilir ( </a:t>
            </a:r>
            <a:r>
              <a:rPr lang="tr-TR" dirty="0" err="1" smtClean="0"/>
              <a:t>rotasyonel</a:t>
            </a:r>
            <a:r>
              <a:rPr lang="tr-TR" dirty="0" smtClean="0"/>
              <a:t> strese yardım için)</a:t>
            </a:r>
          </a:p>
          <a:p>
            <a:r>
              <a:rPr lang="tr-TR" dirty="0" smtClean="0"/>
              <a:t>Omuz kuvvetlice çekilir böylece omuz arkaya </a:t>
            </a:r>
            <a:r>
              <a:rPr lang="tr-TR" dirty="0" err="1" smtClean="0"/>
              <a:t>pelvis</a:t>
            </a:r>
            <a:r>
              <a:rPr lang="tr-TR" dirty="0" smtClean="0"/>
              <a:t> öne </a:t>
            </a:r>
            <a:r>
              <a:rPr lang="tr-TR" dirty="0" err="1" smtClean="0"/>
              <a:t>pozisyonlanır</a:t>
            </a:r>
            <a:endParaRPr lang="tr-TR" dirty="0" smtClean="0"/>
          </a:p>
          <a:p>
            <a:r>
              <a:rPr lang="tr-TR" dirty="0" err="1" smtClean="0"/>
              <a:t>Fzt</a:t>
            </a:r>
            <a:r>
              <a:rPr lang="tr-TR" dirty="0" smtClean="0"/>
              <a:t> arkada bel seviyesinde ayakta durur, bir el </a:t>
            </a:r>
            <a:r>
              <a:rPr lang="tr-TR" dirty="0" err="1" smtClean="0"/>
              <a:t>trochonter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üzerinde aşağı,</a:t>
            </a:r>
            <a:r>
              <a:rPr lang="tr-TR" dirty="0" err="1" smtClean="0"/>
              <a:t>femurun</a:t>
            </a:r>
            <a:r>
              <a:rPr lang="tr-TR" dirty="0" smtClean="0"/>
              <a:t> uzun eksenine bakacak şekilde</a:t>
            </a:r>
          </a:p>
          <a:p>
            <a:r>
              <a:rPr lang="tr-TR" dirty="0" smtClean="0"/>
              <a:t>Diğer el </a:t>
            </a:r>
            <a:r>
              <a:rPr lang="tr-TR" dirty="0" err="1" smtClean="0"/>
              <a:t>usteki</a:t>
            </a:r>
            <a:r>
              <a:rPr lang="tr-TR" dirty="0" smtClean="0"/>
              <a:t> omuza rahat bir şekilde parmaklar diğer elin zıddında yerleştirilir</a:t>
            </a:r>
          </a:p>
          <a:p>
            <a:r>
              <a:rPr lang="tr-TR" dirty="0" smtClean="0"/>
              <a:t>Büyük </a:t>
            </a:r>
            <a:r>
              <a:rPr lang="tr-TR" dirty="0" err="1" smtClean="0"/>
              <a:t>trochanterden</a:t>
            </a:r>
            <a:r>
              <a:rPr lang="tr-TR" dirty="0" smtClean="0"/>
              <a:t> </a:t>
            </a:r>
            <a:r>
              <a:rPr lang="tr-TR" dirty="0" err="1" smtClean="0"/>
              <a:t>pelvis</a:t>
            </a:r>
            <a:r>
              <a:rPr lang="tr-TR" dirty="0" smtClean="0"/>
              <a:t> orta hattın önüne geçene kadar ve hastanın beli yukarı bakana kadar rotasyon uygulanır</a:t>
            </a:r>
          </a:p>
          <a:p>
            <a:r>
              <a:rPr lang="tr-TR" dirty="0" smtClean="0"/>
              <a:t>Bel çizgilerinin kaybolduğu görülmelidir</a:t>
            </a:r>
            <a:endParaRPr lang="tr-TR" dirty="0"/>
          </a:p>
        </p:txBody>
      </p:sp>
      <p:pic>
        <p:nvPicPr>
          <p:cNvPr id="7170" name="Picture 2" descr="C:\Users\user\Desktop\massage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571612"/>
            <a:ext cx="3214710" cy="2627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600200"/>
            <a:ext cx="5857916" cy="447200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smtClean="0"/>
              <a:t>*Kısa kaldıraç rotasyon tekniği-</a:t>
            </a:r>
            <a:r>
              <a:rPr lang="tr-TR" b="1" dirty="0" err="1" smtClean="0"/>
              <a:t>pelvis</a:t>
            </a:r>
            <a:r>
              <a:rPr lang="tr-TR" b="1" dirty="0" smtClean="0"/>
              <a:t> öne</a:t>
            </a:r>
          </a:p>
          <a:p>
            <a:r>
              <a:rPr lang="tr-TR" sz="2400" dirty="0" smtClean="0"/>
              <a:t>Hasta çengel pozisyonunda yatar,kalçasını kaldırıp döndürmesi istenir,ağrılı taraf üste gelene omuzlar nispeten düzleşene kadar</a:t>
            </a:r>
          </a:p>
          <a:p>
            <a:r>
              <a:rPr lang="tr-TR" sz="2400" dirty="0" err="1" smtClean="0"/>
              <a:t>Fzt</a:t>
            </a:r>
            <a:r>
              <a:rPr lang="tr-TR" sz="2400" dirty="0" smtClean="0"/>
              <a:t> hastanın önünde durur</a:t>
            </a:r>
          </a:p>
          <a:p>
            <a:r>
              <a:rPr lang="tr-TR" sz="2400" dirty="0" smtClean="0"/>
              <a:t>Bir el ile omuz sabitlenir diğer avucun sert kısmı </a:t>
            </a:r>
            <a:r>
              <a:rPr lang="tr-TR" sz="2400" dirty="0" err="1" smtClean="0"/>
              <a:t>ilium</a:t>
            </a:r>
            <a:r>
              <a:rPr lang="tr-TR" sz="2400" dirty="0" smtClean="0"/>
              <a:t> kanadına konur</a:t>
            </a:r>
          </a:p>
          <a:p>
            <a:r>
              <a:rPr lang="tr-TR" sz="2400" dirty="0" err="1" smtClean="0"/>
              <a:t>İlium</a:t>
            </a:r>
            <a:r>
              <a:rPr lang="tr-TR" sz="2400" dirty="0" smtClean="0"/>
              <a:t> üzerindeki el ile </a:t>
            </a:r>
            <a:r>
              <a:rPr lang="tr-TR" sz="2400" dirty="0" err="1" smtClean="0"/>
              <a:t>fzt</a:t>
            </a:r>
            <a:r>
              <a:rPr lang="tr-TR" sz="2400" dirty="0" smtClean="0"/>
              <a:t> kendine doğru </a:t>
            </a:r>
            <a:r>
              <a:rPr lang="tr-TR" sz="2400" dirty="0" err="1" smtClean="0"/>
              <a:t>horizontal</a:t>
            </a:r>
            <a:r>
              <a:rPr lang="tr-TR" sz="2400" dirty="0" smtClean="0"/>
              <a:t> basınç uygular</a:t>
            </a:r>
          </a:p>
          <a:p>
            <a:r>
              <a:rPr lang="tr-TR" sz="2400" dirty="0" smtClean="0"/>
              <a:t>Boşluk alınınca minimal hızlı yüksek </a:t>
            </a:r>
            <a:r>
              <a:rPr lang="tr-TR" sz="2400" dirty="0" err="1" smtClean="0"/>
              <a:t>amplitüdlü</a:t>
            </a:r>
            <a:r>
              <a:rPr lang="tr-TR" sz="2400" dirty="0" smtClean="0"/>
              <a:t> itme yapılır. Elle zor olursa önkol kullanılabilir.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2) </a:t>
            </a:r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</a:rPr>
              <a:t>Ekstansiyon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 Manevraları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3829048" cy="418625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 smtClean="0"/>
              <a:t>*Düz direkt </a:t>
            </a:r>
            <a:r>
              <a:rPr lang="tr-TR" b="1" dirty="0" err="1" smtClean="0"/>
              <a:t>ekstansiyon</a:t>
            </a:r>
            <a:r>
              <a:rPr lang="tr-TR" b="1" dirty="0" smtClean="0"/>
              <a:t> itme tekniği</a:t>
            </a:r>
          </a:p>
          <a:p>
            <a:r>
              <a:rPr lang="tr-TR" sz="2600" dirty="0" smtClean="0"/>
              <a:t>Küçük </a:t>
            </a:r>
            <a:r>
              <a:rPr lang="tr-TR" sz="2600" dirty="0" err="1" smtClean="0"/>
              <a:t>sentral</a:t>
            </a:r>
            <a:r>
              <a:rPr lang="tr-TR" sz="2600" dirty="0" smtClean="0"/>
              <a:t> ağrı varsa kullanılır</a:t>
            </a:r>
          </a:p>
          <a:p>
            <a:r>
              <a:rPr lang="tr-TR" sz="2600" dirty="0" smtClean="0"/>
              <a:t>Hasta yüzüstü, </a:t>
            </a:r>
            <a:r>
              <a:rPr lang="tr-TR" sz="2600" dirty="0" err="1" smtClean="0"/>
              <a:t>spinal</a:t>
            </a:r>
            <a:r>
              <a:rPr lang="tr-TR" sz="2600" dirty="0" smtClean="0"/>
              <a:t> prosesler </a:t>
            </a:r>
            <a:r>
              <a:rPr lang="tr-TR" sz="2600" dirty="0" err="1" smtClean="0"/>
              <a:t>palpe</a:t>
            </a:r>
            <a:r>
              <a:rPr lang="tr-TR" sz="2600" dirty="0" smtClean="0"/>
              <a:t> edilerek ağrılı seviye saptanır</a:t>
            </a:r>
          </a:p>
          <a:p>
            <a:r>
              <a:rPr lang="tr-TR" sz="2600" dirty="0" smtClean="0"/>
              <a:t>Elin </a:t>
            </a:r>
            <a:r>
              <a:rPr lang="tr-TR" sz="2600" dirty="0" err="1" smtClean="0"/>
              <a:t>ulnar</a:t>
            </a:r>
            <a:r>
              <a:rPr lang="tr-TR" sz="2600" dirty="0" smtClean="0"/>
              <a:t> kenarı hassas proses üzerine </a:t>
            </a:r>
            <a:r>
              <a:rPr lang="tr-TR" sz="2600" dirty="0" err="1" smtClean="0"/>
              <a:t>yeleştirilir</a:t>
            </a:r>
            <a:r>
              <a:rPr lang="tr-TR" sz="2600" dirty="0" smtClean="0"/>
              <a:t> ve diğer elin başparmak web i üzerine yerleştirilerek el kuvvetlendirilir</a:t>
            </a:r>
          </a:p>
          <a:p>
            <a:r>
              <a:rPr lang="tr-TR" sz="2600" dirty="0" smtClean="0"/>
              <a:t>Dirsekler düz tutularak direkt olarak aşağı doğru basınç uygulanır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Dr. James </a:t>
            </a:r>
            <a:r>
              <a:rPr lang="tr-TR" sz="2400" dirty="0" err="1" smtClean="0"/>
              <a:t>Cyriax</a:t>
            </a:r>
            <a:r>
              <a:rPr lang="tr-TR" sz="2400" dirty="0" smtClean="0"/>
              <a:t> tarafından kas iskelet sisteminin yumuşak dokularını değerlendirmek ve tedavi etmek için geliştirilen bir tekniktir.</a:t>
            </a:r>
          </a:p>
          <a:p>
            <a:pPr>
              <a:lnSpc>
                <a:spcPct val="150000"/>
              </a:lnSpc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500" b="1" dirty="0" smtClean="0"/>
              <a:t>*</a:t>
            </a:r>
            <a:r>
              <a:rPr lang="tr-TR" sz="2500" b="1" dirty="0" err="1" smtClean="0"/>
              <a:t>Unilateral</a:t>
            </a:r>
            <a:r>
              <a:rPr lang="tr-TR" sz="2500" b="1" dirty="0" smtClean="0"/>
              <a:t> </a:t>
            </a:r>
            <a:r>
              <a:rPr lang="tr-TR" sz="2500" b="1" dirty="0" err="1" smtClean="0"/>
              <a:t>ekstansiyon</a:t>
            </a:r>
            <a:r>
              <a:rPr lang="tr-TR" sz="2500" b="1" dirty="0" smtClean="0"/>
              <a:t> tekniği</a:t>
            </a:r>
            <a:endParaRPr lang="tr-TR" sz="25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6686568" cy="285752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tr-TR" b="1" dirty="0" smtClean="0"/>
          </a:p>
          <a:p>
            <a:r>
              <a:rPr lang="tr-TR" sz="4200" dirty="0" smtClean="0"/>
              <a:t>Eğer ağrı kısa </a:t>
            </a:r>
            <a:r>
              <a:rPr lang="tr-TR" sz="4200" dirty="0" err="1" smtClean="0"/>
              <a:t>ünilateral</a:t>
            </a:r>
            <a:r>
              <a:rPr lang="tr-TR" sz="4200" dirty="0" smtClean="0"/>
              <a:t> ağrı şeklinde </a:t>
            </a:r>
            <a:r>
              <a:rPr lang="tr-TR" sz="4200" dirty="0" err="1" smtClean="0"/>
              <a:t>sentarlize</a:t>
            </a:r>
            <a:r>
              <a:rPr lang="tr-TR" sz="4200" dirty="0" smtClean="0"/>
              <a:t>  veya kısa </a:t>
            </a:r>
            <a:r>
              <a:rPr lang="tr-TR" sz="4200" dirty="0" err="1" smtClean="0"/>
              <a:t>unilateral</a:t>
            </a:r>
            <a:r>
              <a:rPr lang="tr-TR" sz="4200" dirty="0" smtClean="0"/>
              <a:t> ağrı sergiliyorsa kullanılır</a:t>
            </a:r>
          </a:p>
          <a:p>
            <a:r>
              <a:rPr lang="tr-TR" sz="4200" dirty="0" err="1" smtClean="0"/>
              <a:t>Fzt</a:t>
            </a:r>
            <a:r>
              <a:rPr lang="tr-TR" sz="4200" dirty="0" smtClean="0"/>
              <a:t> ağrılı tarafta durur ağrılı seviyeyi </a:t>
            </a:r>
            <a:r>
              <a:rPr lang="tr-TR" sz="4200" dirty="0" err="1" smtClean="0"/>
              <a:t>bulmka</a:t>
            </a:r>
            <a:r>
              <a:rPr lang="tr-TR" sz="4200" dirty="0" smtClean="0"/>
              <a:t> için </a:t>
            </a:r>
            <a:r>
              <a:rPr lang="tr-TR" sz="4200" dirty="0" err="1" smtClean="0"/>
              <a:t>spinal</a:t>
            </a:r>
            <a:r>
              <a:rPr lang="tr-TR" sz="4200" dirty="0" smtClean="0"/>
              <a:t> çıkıntılar </a:t>
            </a:r>
            <a:r>
              <a:rPr lang="tr-TR" sz="4200" dirty="0" err="1" smtClean="0"/>
              <a:t>palpe</a:t>
            </a:r>
            <a:r>
              <a:rPr lang="tr-TR" sz="4200" dirty="0" smtClean="0"/>
              <a:t> edilir</a:t>
            </a:r>
          </a:p>
          <a:p>
            <a:r>
              <a:rPr lang="tr-TR" sz="4200" dirty="0" smtClean="0"/>
              <a:t>Elin </a:t>
            </a:r>
            <a:r>
              <a:rPr lang="tr-TR" sz="4200" dirty="0" err="1" smtClean="0"/>
              <a:t>ulnar</a:t>
            </a:r>
            <a:r>
              <a:rPr lang="tr-TR" sz="4200" dirty="0" smtClean="0"/>
              <a:t> kenarı o seviyedeki </a:t>
            </a:r>
            <a:r>
              <a:rPr lang="tr-TR" sz="4200" dirty="0" err="1" smtClean="0"/>
              <a:t>transvers</a:t>
            </a:r>
            <a:r>
              <a:rPr lang="tr-TR" sz="4200" dirty="0" smtClean="0"/>
              <a:t> </a:t>
            </a:r>
            <a:r>
              <a:rPr lang="tr-TR" sz="4200" dirty="0" err="1" smtClean="0"/>
              <a:t>prosesus</a:t>
            </a:r>
            <a:r>
              <a:rPr lang="tr-TR" sz="4200" dirty="0" smtClean="0"/>
              <a:t> (karşı taraftaki) üzerine yerleştirilir</a:t>
            </a:r>
          </a:p>
          <a:p>
            <a:r>
              <a:rPr lang="tr-TR" sz="4200" dirty="0" err="1" smtClean="0"/>
              <a:t>Psiform</a:t>
            </a:r>
            <a:r>
              <a:rPr lang="tr-TR" sz="4200" dirty="0" smtClean="0"/>
              <a:t> </a:t>
            </a:r>
            <a:r>
              <a:rPr lang="tr-TR" sz="4200" dirty="0" err="1" smtClean="0"/>
              <a:t>spinoz</a:t>
            </a:r>
            <a:r>
              <a:rPr lang="tr-TR" sz="4200" dirty="0" smtClean="0"/>
              <a:t> </a:t>
            </a:r>
            <a:r>
              <a:rPr lang="tr-TR" sz="4200" dirty="0" err="1" smtClean="0"/>
              <a:t>prosesın</a:t>
            </a:r>
            <a:r>
              <a:rPr lang="tr-TR" sz="4200" dirty="0" smtClean="0"/>
              <a:t> bitişinde olmalı ve </a:t>
            </a:r>
            <a:r>
              <a:rPr lang="tr-TR" sz="4200" dirty="0" err="1" smtClean="0"/>
              <a:t>paravertebral</a:t>
            </a:r>
            <a:r>
              <a:rPr lang="tr-TR" sz="4200" dirty="0" smtClean="0"/>
              <a:t> kaslar aracılığıyla basınç verilir ki hasta rahatsızlık hissetmesin</a:t>
            </a:r>
          </a:p>
          <a:p>
            <a:r>
              <a:rPr lang="tr-TR" sz="4200" dirty="0" err="1" smtClean="0"/>
              <a:t>Transvers</a:t>
            </a:r>
            <a:r>
              <a:rPr lang="tr-TR" sz="4200" dirty="0" smtClean="0"/>
              <a:t> </a:t>
            </a:r>
            <a:r>
              <a:rPr lang="tr-TR" sz="4200" dirty="0" err="1" smtClean="0"/>
              <a:t>prosesus</a:t>
            </a:r>
            <a:r>
              <a:rPr lang="tr-TR" sz="4200" dirty="0" smtClean="0"/>
              <a:t> üzerine aşağı doğru basınç uygulanır, kollar düz tutulur, basıncı </a:t>
            </a:r>
            <a:r>
              <a:rPr lang="tr-TR" sz="4200" dirty="0" err="1" smtClean="0"/>
              <a:t>fzt</a:t>
            </a:r>
            <a:r>
              <a:rPr lang="tr-TR" sz="4200" dirty="0" smtClean="0"/>
              <a:t> kendine yöneltir</a:t>
            </a:r>
            <a:endParaRPr lang="tr-TR" sz="4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</a:t>
            </a:r>
            <a:r>
              <a:rPr lang="tr-TR" sz="6000" dirty="0" smtClean="0">
                <a:solidFill>
                  <a:schemeClr val="accent3">
                    <a:lumMod val="75000"/>
                  </a:schemeClr>
                </a:solidFill>
              </a:rPr>
              <a:t> teşekkürler </a:t>
            </a:r>
            <a:r>
              <a:rPr lang="tr-TR" sz="60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</a:t>
            </a:r>
            <a:endParaRPr lang="tr-TR" sz="6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Prensipler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tr-TR" dirty="0" smtClean="0"/>
              <a:t>j.</a:t>
            </a:r>
            <a:r>
              <a:rPr lang="tr-TR" dirty="0" err="1" smtClean="0"/>
              <a:t>Cyriax’a</a:t>
            </a:r>
            <a:r>
              <a:rPr lang="tr-TR" dirty="0" smtClean="0"/>
              <a:t> göre ortopedi biliminin üç prensibi vardır;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1) </a:t>
            </a:r>
            <a:r>
              <a:rPr lang="tr-TR" dirty="0" smtClean="0"/>
              <a:t>Her ağrının bir kaynağı vardır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2) </a:t>
            </a:r>
            <a:r>
              <a:rPr lang="tr-TR" dirty="0" smtClean="0"/>
              <a:t>Tedavi kaynağa ulaşmalı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3)</a:t>
            </a:r>
            <a:r>
              <a:rPr lang="tr-TR" dirty="0" smtClean="0"/>
              <a:t> Her tedavi ağrıyı hafifletmek için kaynakta yararlı etkiler ortaya çıkarmalıdır. </a:t>
            </a:r>
            <a:br>
              <a:rPr lang="tr-TR" dirty="0" smtClean="0"/>
            </a:br>
            <a:r>
              <a:rPr lang="tr-TR" dirty="0" smtClean="0"/>
              <a:t>   </a:t>
            </a:r>
          </a:p>
          <a:p>
            <a:pPr>
              <a:lnSpc>
                <a:spcPct val="170000"/>
              </a:lnSpc>
              <a:buNone/>
            </a:pPr>
            <a:r>
              <a:rPr lang="tr-TR" dirty="0" smtClean="0"/>
              <a:t>.</a:t>
            </a:r>
            <a:r>
              <a:rPr lang="en-US" dirty="0" smtClean="0"/>
              <a:t> </a:t>
            </a:r>
            <a:br>
              <a:rPr lang="en-US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</a:rPr>
              <a:t>Cyriax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 tekniğinde değerlendirme yöntemleri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0063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tr-TR" sz="6400" b="1" dirty="0" smtClean="0">
                <a:solidFill>
                  <a:schemeClr val="accent2">
                    <a:lumMod val="50000"/>
                  </a:schemeClr>
                </a:solidFill>
              </a:rPr>
              <a:t>1)Gözlem:  </a:t>
            </a:r>
            <a:r>
              <a:rPr lang="tr-TR" sz="6400" dirty="0" smtClean="0"/>
              <a:t>Yüz ifadesi,yürüyüş,</a:t>
            </a:r>
            <a:r>
              <a:rPr lang="tr-TR" sz="6400" dirty="0" err="1" smtClean="0"/>
              <a:t>postür</a:t>
            </a:r>
            <a:endParaRPr lang="tr-TR" sz="6400" dirty="0" smtClean="0"/>
          </a:p>
          <a:p>
            <a:pPr>
              <a:lnSpc>
                <a:spcPct val="150000"/>
              </a:lnSpc>
              <a:buNone/>
            </a:pPr>
            <a:endParaRPr lang="tr-TR" sz="6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tr-TR" sz="6400" b="1" dirty="0" smtClean="0">
                <a:solidFill>
                  <a:schemeClr val="accent2">
                    <a:lumMod val="50000"/>
                  </a:schemeClr>
                </a:solidFill>
              </a:rPr>
              <a:t>2)Hikaye:</a:t>
            </a:r>
            <a:r>
              <a:rPr lang="tr-TR" sz="6400" b="1" dirty="0" smtClean="0"/>
              <a:t> AĞRI!!!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*Hastanın yaşı,mesleği,hobileri ve 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yaşam tarzı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</a:t>
            </a:r>
            <a:r>
              <a:rPr lang="tr-TR" sz="6400" b="1" dirty="0" err="1" smtClean="0"/>
              <a:t>AĞRI</a:t>
            </a:r>
            <a:r>
              <a:rPr lang="tr-TR" sz="6400" dirty="0" err="1" smtClean="0"/>
              <a:t>nın</a:t>
            </a:r>
            <a:r>
              <a:rPr lang="tr-TR" sz="6400" dirty="0" smtClean="0"/>
              <a:t> yeri ve yayılım şekli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*Semptomların başlangıcı ve süresi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*Ağrıya eşlik eden diğer semptomlar</a:t>
            </a:r>
          </a:p>
          <a:p>
            <a:pPr>
              <a:lnSpc>
                <a:spcPct val="150000"/>
              </a:lnSpc>
              <a:buNone/>
            </a:pPr>
            <a:endParaRPr lang="tr-TR" sz="6400" dirty="0" smtClean="0"/>
          </a:p>
          <a:p>
            <a:pPr>
              <a:lnSpc>
                <a:spcPct val="150000"/>
              </a:lnSpc>
              <a:buNone/>
            </a:pPr>
            <a:r>
              <a:rPr lang="tr-TR" sz="6400" b="1" dirty="0" smtClean="0">
                <a:solidFill>
                  <a:schemeClr val="accent2">
                    <a:lumMod val="50000"/>
                  </a:schemeClr>
                </a:solidFill>
              </a:rPr>
              <a:t>3)</a:t>
            </a:r>
            <a:r>
              <a:rPr lang="tr-TR" sz="6400" b="1" dirty="0" err="1" smtClean="0">
                <a:solidFill>
                  <a:schemeClr val="accent2">
                    <a:lumMod val="50000"/>
                  </a:schemeClr>
                </a:solidFill>
              </a:rPr>
              <a:t>İnspeksiyon</a:t>
            </a:r>
            <a:r>
              <a:rPr lang="tr-TR" sz="6400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*Kemik </a:t>
            </a:r>
            <a:r>
              <a:rPr lang="tr-TR" sz="6400" dirty="0" err="1" smtClean="0"/>
              <a:t>deformiteleri</a:t>
            </a:r>
            <a:r>
              <a:rPr lang="tr-TR" sz="64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*Renk değişikliği 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</a:t>
            </a:r>
            <a:r>
              <a:rPr lang="tr-TR" sz="6400" dirty="0" err="1" smtClean="0"/>
              <a:t>Atrofi</a:t>
            </a:r>
            <a:r>
              <a:rPr lang="tr-TR" sz="6400" dirty="0" smtClean="0"/>
              <a:t>, Şişlik</a:t>
            </a:r>
            <a:endParaRPr lang="tr-TR" sz="6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buNone/>
            </a:pPr>
            <a:endParaRPr lang="tr-TR" sz="2400" dirty="0" smtClean="0"/>
          </a:p>
          <a:p>
            <a:pPr>
              <a:lnSpc>
                <a:spcPct val="150000"/>
              </a:lnSpc>
              <a:buNone/>
            </a:pPr>
            <a:endParaRPr lang="tr-TR" sz="2400" dirty="0" smtClean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1357298"/>
            <a:ext cx="4038600" cy="550070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tr-TR" sz="6400" b="1" dirty="0" smtClean="0">
                <a:solidFill>
                  <a:schemeClr val="accent2">
                    <a:lumMod val="50000"/>
                  </a:schemeClr>
                </a:solidFill>
              </a:rPr>
              <a:t>4)</a:t>
            </a:r>
            <a:r>
              <a:rPr lang="tr-TR" sz="6400" b="1" dirty="0" err="1" smtClean="0">
                <a:solidFill>
                  <a:schemeClr val="accent2">
                    <a:lumMod val="50000"/>
                  </a:schemeClr>
                </a:solidFill>
              </a:rPr>
              <a:t>Palpasyon</a:t>
            </a:r>
            <a:r>
              <a:rPr lang="tr-TR" sz="6400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*Isı artışı(aynı elle dış tarafı ile bakılır)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*Şişlik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</a:t>
            </a:r>
            <a:r>
              <a:rPr lang="tr-TR" sz="6400" dirty="0" err="1" smtClean="0"/>
              <a:t>Sinovyal</a:t>
            </a:r>
            <a:r>
              <a:rPr lang="tr-TR" sz="6400" dirty="0" smtClean="0"/>
              <a:t> kalınlaşma</a:t>
            </a:r>
          </a:p>
          <a:p>
            <a:pPr>
              <a:lnSpc>
                <a:spcPct val="150000"/>
              </a:lnSpc>
              <a:buNone/>
            </a:pPr>
            <a:r>
              <a:rPr lang="tr-TR" sz="6400" b="1" dirty="0" smtClean="0">
                <a:solidFill>
                  <a:schemeClr val="accent2">
                    <a:lumMod val="50000"/>
                  </a:schemeClr>
                </a:solidFill>
              </a:rPr>
              <a:t>5)</a:t>
            </a:r>
            <a:r>
              <a:rPr lang="tr-TR" sz="6400" b="1" dirty="0" err="1" smtClean="0">
                <a:solidFill>
                  <a:schemeClr val="accent2">
                    <a:lumMod val="50000"/>
                  </a:schemeClr>
                </a:solidFill>
              </a:rPr>
              <a:t>İstirahatteki</a:t>
            </a:r>
            <a:r>
              <a:rPr lang="tr-TR" sz="6400" b="1" dirty="0" smtClean="0">
                <a:solidFill>
                  <a:schemeClr val="accent2">
                    <a:lumMod val="50000"/>
                  </a:schemeClr>
                </a:solidFill>
              </a:rPr>
              <a:t> durum</a:t>
            </a:r>
            <a:r>
              <a:rPr lang="tr-TR" sz="64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*Ağrının olup olmadığı </a:t>
            </a:r>
          </a:p>
          <a:p>
            <a:pPr>
              <a:lnSpc>
                <a:spcPct val="150000"/>
              </a:lnSpc>
              <a:buNone/>
            </a:pPr>
            <a:r>
              <a:rPr lang="tr-TR" sz="6400" dirty="0" smtClean="0"/>
              <a:t>*Tedaviye başlanmadan önceki durumun saptanması</a:t>
            </a:r>
          </a:p>
          <a:p>
            <a:pPr>
              <a:lnSpc>
                <a:spcPct val="170000"/>
              </a:lnSpc>
              <a:buNone/>
            </a:pPr>
            <a:r>
              <a:rPr lang="tr-TR" sz="6400" b="1" dirty="0" smtClean="0">
                <a:solidFill>
                  <a:schemeClr val="accent2">
                    <a:lumMod val="50000"/>
                  </a:schemeClr>
                </a:solidFill>
              </a:rPr>
              <a:t>6)Objektif muayene: </a:t>
            </a:r>
            <a:r>
              <a:rPr lang="tr-TR" sz="6400" dirty="0" smtClean="0"/>
              <a:t>Ağrı ve gerginlik açısından durum değerlendirilir.</a:t>
            </a:r>
          </a:p>
          <a:p>
            <a:pPr>
              <a:lnSpc>
                <a:spcPct val="170000"/>
              </a:lnSpc>
              <a:buNone/>
            </a:pPr>
            <a:r>
              <a:rPr lang="tr-TR" sz="6400" dirty="0" smtClean="0"/>
              <a:t>*</a:t>
            </a:r>
            <a:r>
              <a:rPr lang="tr-TR" sz="6400" dirty="0" smtClean="0">
                <a:solidFill>
                  <a:schemeClr val="accent2">
                    <a:lumMod val="50000"/>
                  </a:schemeClr>
                </a:solidFill>
              </a:rPr>
              <a:t>Aktif hareket ve dirençli hareket : </a:t>
            </a:r>
            <a:r>
              <a:rPr lang="tr-TR" sz="6400" dirty="0" smtClean="0"/>
              <a:t>kas kuvveti,isteklilik,</a:t>
            </a:r>
            <a:r>
              <a:rPr lang="tr-TR" sz="6400" dirty="0" err="1" smtClean="0"/>
              <a:t>range</a:t>
            </a:r>
            <a:endParaRPr lang="tr-TR" sz="6400" dirty="0" smtClean="0"/>
          </a:p>
          <a:p>
            <a:pPr>
              <a:lnSpc>
                <a:spcPct val="170000"/>
              </a:lnSpc>
              <a:buNone/>
            </a:pPr>
            <a:r>
              <a:rPr lang="tr-TR" sz="6400" dirty="0" smtClean="0"/>
              <a:t>*</a:t>
            </a:r>
            <a:r>
              <a:rPr lang="tr-TR" sz="6400" dirty="0" smtClean="0">
                <a:solidFill>
                  <a:schemeClr val="accent2">
                    <a:lumMod val="50000"/>
                  </a:schemeClr>
                </a:solidFill>
              </a:rPr>
              <a:t>Pasif hareket: </a:t>
            </a:r>
            <a:r>
              <a:rPr lang="tr-TR" sz="6400" dirty="0" smtClean="0"/>
              <a:t>ağrı, </a:t>
            </a:r>
            <a:r>
              <a:rPr lang="tr-TR" sz="6400" dirty="0" err="1" smtClean="0"/>
              <a:t>laksite</a:t>
            </a:r>
            <a:r>
              <a:rPr lang="tr-TR" sz="6400" dirty="0" smtClean="0"/>
              <a:t>, eklem </a:t>
            </a:r>
            <a:r>
              <a:rPr lang="tr-TR" sz="6400" dirty="0" err="1" smtClean="0"/>
              <a:t>limitasyonu</a:t>
            </a:r>
            <a:r>
              <a:rPr lang="tr-TR" sz="6400" dirty="0" smtClean="0"/>
              <a:t>,  </a:t>
            </a:r>
            <a:r>
              <a:rPr lang="tr-TR" sz="6400" dirty="0" err="1" smtClean="0"/>
              <a:t>end</a:t>
            </a:r>
            <a:r>
              <a:rPr lang="tr-TR" sz="6400" dirty="0" smtClean="0"/>
              <a:t>-</a:t>
            </a:r>
            <a:r>
              <a:rPr lang="tr-TR" sz="6400" dirty="0" err="1" smtClean="0"/>
              <a:t>feel</a:t>
            </a:r>
            <a:endParaRPr lang="tr-TR" sz="6400" dirty="0" smtClean="0"/>
          </a:p>
          <a:p>
            <a:pPr>
              <a:lnSpc>
                <a:spcPct val="150000"/>
              </a:lnSpc>
              <a:buNone/>
            </a:pPr>
            <a:endParaRPr lang="tr-TR" sz="6400" dirty="0" smtClean="0"/>
          </a:p>
          <a:p>
            <a:pPr>
              <a:lnSpc>
                <a:spcPct val="150000"/>
              </a:lnSpc>
              <a:buNone/>
            </a:pPr>
            <a:endParaRPr lang="tr-TR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End</a:t>
            </a:r>
            <a:r>
              <a:rPr lang="tr-TR" dirty="0" smtClean="0"/>
              <a:t> </a:t>
            </a:r>
            <a:r>
              <a:rPr lang="tr-TR" dirty="0" err="1" smtClean="0"/>
              <a:t>feel</a:t>
            </a:r>
            <a:r>
              <a:rPr lang="tr-TR" dirty="0" smtClean="0"/>
              <a:t>: Pasif eklem hareketinin sonunda hissedilen histir</a:t>
            </a:r>
          </a:p>
          <a:p>
            <a:r>
              <a:rPr lang="tr-TR" dirty="0" smtClean="0"/>
              <a:t>Hareket kısıtlılığının nedenini verir</a:t>
            </a:r>
          </a:p>
          <a:p>
            <a:pPr>
              <a:buNone/>
            </a:pPr>
            <a:r>
              <a:rPr lang="tr-TR" dirty="0" smtClean="0"/>
              <a:t>Normal </a:t>
            </a:r>
            <a:r>
              <a:rPr lang="tr-TR" dirty="0" err="1" smtClean="0"/>
              <a:t>end</a:t>
            </a:r>
            <a:r>
              <a:rPr lang="tr-TR" dirty="0" smtClean="0"/>
              <a:t>-</a:t>
            </a:r>
            <a:r>
              <a:rPr lang="tr-TR" dirty="0" err="1" smtClean="0"/>
              <a:t>feel</a:t>
            </a:r>
            <a:endParaRPr lang="tr-TR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Sert 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Yumuşak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Elastik </a:t>
            </a:r>
          </a:p>
          <a:p>
            <a:pPr>
              <a:buNone/>
            </a:pPr>
            <a:r>
              <a:rPr lang="tr-TR" dirty="0" smtClean="0"/>
              <a:t>Anormal </a:t>
            </a:r>
            <a:r>
              <a:rPr lang="tr-TR" dirty="0" err="1" smtClean="0"/>
              <a:t>end</a:t>
            </a:r>
            <a:r>
              <a:rPr lang="tr-TR" dirty="0" smtClean="0"/>
              <a:t>-</a:t>
            </a:r>
            <a:r>
              <a:rPr lang="tr-TR" dirty="0" err="1" smtClean="0"/>
              <a:t>feel</a:t>
            </a:r>
            <a:endParaRPr lang="tr-TR" dirty="0" smtClean="0"/>
          </a:p>
          <a:p>
            <a:r>
              <a:rPr lang="tr-TR" dirty="0" err="1" smtClean="0">
                <a:solidFill>
                  <a:schemeClr val="accent2">
                    <a:lumMod val="50000"/>
                  </a:schemeClr>
                </a:solidFill>
              </a:rPr>
              <a:t>Artritik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 sert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Yaylanıcı </a:t>
            </a:r>
            <a:r>
              <a:rPr lang="tr-TR" dirty="0" err="1" smtClean="0">
                <a:solidFill>
                  <a:schemeClr val="accent2">
                    <a:lumMod val="50000"/>
                  </a:schemeClr>
                </a:solidFill>
              </a:rPr>
              <a:t>endfeel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Spazm tarzında 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Boş </a:t>
            </a:r>
            <a:r>
              <a:rPr lang="tr-TR" dirty="0" err="1" smtClean="0">
                <a:solidFill>
                  <a:schemeClr val="accent2">
                    <a:lumMod val="50000"/>
                  </a:schemeClr>
                </a:solidFill>
              </a:rPr>
              <a:t>end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2">
                    <a:lumMod val="50000"/>
                  </a:schemeClr>
                </a:solidFill>
              </a:rPr>
              <a:t>feel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286412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None/>
            </a:pPr>
            <a:r>
              <a:rPr lang="tr-TR" sz="2200" dirty="0" err="1" smtClean="0"/>
              <a:t>Cyriax’ın</a:t>
            </a:r>
            <a:r>
              <a:rPr lang="tr-TR" sz="2200" dirty="0" smtClean="0"/>
              <a:t> belirleyici özelliği </a:t>
            </a:r>
            <a:r>
              <a:rPr lang="tr-TR" sz="2200" dirty="0" err="1" smtClean="0"/>
              <a:t>kapsüler</a:t>
            </a:r>
            <a:r>
              <a:rPr lang="tr-TR" sz="2200" dirty="0" smtClean="0"/>
              <a:t> ve </a:t>
            </a:r>
            <a:r>
              <a:rPr lang="tr-TR" sz="2200" dirty="0" err="1" smtClean="0"/>
              <a:t>non</a:t>
            </a:r>
            <a:r>
              <a:rPr lang="tr-TR" sz="2200" dirty="0" smtClean="0"/>
              <a:t> </a:t>
            </a:r>
            <a:r>
              <a:rPr lang="tr-TR" sz="2200" dirty="0" err="1" smtClean="0"/>
              <a:t>kapsüler</a:t>
            </a:r>
            <a:r>
              <a:rPr lang="tr-TR" sz="2200" dirty="0" smtClean="0"/>
              <a:t> </a:t>
            </a:r>
            <a:r>
              <a:rPr lang="tr-TR" sz="2200" dirty="0" err="1" smtClean="0"/>
              <a:t>paterni</a:t>
            </a:r>
            <a:r>
              <a:rPr lang="tr-TR" sz="2200" dirty="0" smtClean="0"/>
              <a:t> tanımlamasıdır.</a:t>
            </a:r>
          </a:p>
          <a:p>
            <a:pPr>
              <a:buNone/>
            </a:pPr>
            <a:r>
              <a:rPr lang="tr-TR" sz="2200" b="1" u="sng" dirty="0" err="1" smtClean="0">
                <a:solidFill>
                  <a:schemeClr val="accent2">
                    <a:lumMod val="50000"/>
                  </a:schemeClr>
                </a:solidFill>
              </a:rPr>
              <a:t>Kapsüler</a:t>
            </a:r>
            <a:r>
              <a:rPr lang="tr-TR" sz="2200" b="1" u="sng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sz="2200" b="1" u="sng" dirty="0" err="1" smtClean="0">
                <a:solidFill>
                  <a:schemeClr val="accent2">
                    <a:lumMod val="50000"/>
                  </a:schemeClr>
                </a:solidFill>
              </a:rPr>
              <a:t>patern</a:t>
            </a:r>
            <a:r>
              <a:rPr lang="tr-TR" sz="2200" b="1" u="sng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sz="2200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tr-TR" sz="2200" dirty="0" smtClean="0"/>
              <a:t>Her eklemin kendi </a:t>
            </a:r>
            <a:r>
              <a:rPr lang="tr-TR" sz="2200" dirty="0" err="1" smtClean="0"/>
              <a:t>kapsuler</a:t>
            </a:r>
            <a:r>
              <a:rPr lang="tr-TR" sz="2200" dirty="0" smtClean="0"/>
              <a:t> </a:t>
            </a:r>
            <a:r>
              <a:rPr lang="tr-TR" sz="2200" dirty="0" err="1" smtClean="0"/>
              <a:t>paterni</a:t>
            </a:r>
            <a:r>
              <a:rPr lang="tr-TR" sz="2200" dirty="0" smtClean="0"/>
              <a:t> vardır. Örneğin: </a:t>
            </a:r>
            <a:r>
              <a:rPr lang="tr-TR" sz="2200" dirty="0" err="1" smtClean="0"/>
              <a:t>Servikal</a:t>
            </a:r>
            <a:r>
              <a:rPr lang="tr-TR" sz="2200" dirty="0" smtClean="0"/>
              <a:t> bölgenin </a:t>
            </a:r>
            <a:r>
              <a:rPr lang="tr-TR" sz="2200" dirty="0" err="1" smtClean="0"/>
              <a:t>kapsüler</a:t>
            </a:r>
            <a:r>
              <a:rPr lang="tr-TR" sz="2200" dirty="0" smtClean="0"/>
              <a:t> </a:t>
            </a:r>
            <a:r>
              <a:rPr lang="tr-TR" sz="2200" dirty="0" err="1" smtClean="0"/>
              <a:t>paterni</a:t>
            </a:r>
            <a:r>
              <a:rPr lang="tr-TR" sz="2200" dirty="0" smtClean="0"/>
              <a:t>;</a:t>
            </a:r>
          </a:p>
          <a:p>
            <a:r>
              <a:rPr lang="tr-TR" sz="2200" dirty="0" err="1" smtClean="0">
                <a:solidFill>
                  <a:schemeClr val="accent1">
                    <a:lumMod val="75000"/>
                  </a:schemeClr>
                </a:solidFill>
              </a:rPr>
              <a:t>Lateral</a:t>
            </a:r>
            <a:r>
              <a:rPr lang="tr-TR" sz="2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1">
                    <a:lumMod val="75000"/>
                  </a:schemeClr>
                </a:solidFill>
              </a:rPr>
              <a:t>fleksiyonda</a:t>
            </a:r>
            <a:r>
              <a:rPr lang="tr-TR" sz="2200" dirty="0" smtClean="0">
                <a:solidFill>
                  <a:schemeClr val="accent1">
                    <a:lumMod val="75000"/>
                  </a:schemeClr>
                </a:solidFill>
              </a:rPr>
              <a:t> eşit </a:t>
            </a:r>
            <a:r>
              <a:rPr lang="tr-TR" sz="2200" dirty="0" err="1" smtClean="0">
                <a:solidFill>
                  <a:schemeClr val="accent1">
                    <a:lumMod val="75000"/>
                  </a:schemeClr>
                </a:solidFill>
              </a:rPr>
              <a:t>limitasyon</a:t>
            </a:r>
            <a:endParaRPr lang="tr-TR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sz="2200" dirty="0" smtClean="0">
                <a:solidFill>
                  <a:schemeClr val="accent1">
                    <a:lumMod val="75000"/>
                  </a:schemeClr>
                </a:solidFill>
              </a:rPr>
              <a:t>Rotasyonlarda eşit </a:t>
            </a:r>
            <a:r>
              <a:rPr lang="tr-TR" sz="2200" dirty="0" err="1" smtClean="0">
                <a:solidFill>
                  <a:schemeClr val="accent1">
                    <a:lumMod val="75000"/>
                  </a:schemeClr>
                </a:solidFill>
              </a:rPr>
              <a:t>limitasyon</a:t>
            </a:r>
            <a:endParaRPr lang="tr-TR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sz="2200" dirty="0" err="1" smtClean="0">
                <a:solidFill>
                  <a:schemeClr val="accent1">
                    <a:lumMod val="75000"/>
                  </a:schemeClr>
                </a:solidFill>
              </a:rPr>
              <a:t>Ekstansiyonda</a:t>
            </a:r>
            <a:r>
              <a:rPr lang="tr-TR" sz="2200" dirty="0" smtClean="0">
                <a:solidFill>
                  <a:schemeClr val="accent1">
                    <a:lumMod val="75000"/>
                  </a:schemeClr>
                </a:solidFill>
              </a:rPr>
              <a:t> bir miktar </a:t>
            </a:r>
            <a:r>
              <a:rPr lang="tr-TR" sz="2200" dirty="0" err="1" smtClean="0">
                <a:solidFill>
                  <a:schemeClr val="accent1">
                    <a:lumMod val="75000"/>
                  </a:schemeClr>
                </a:solidFill>
              </a:rPr>
              <a:t>limitasyon</a:t>
            </a:r>
            <a:endParaRPr lang="tr-TR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sz="2200" dirty="0" smtClean="0">
                <a:solidFill>
                  <a:schemeClr val="accent1">
                    <a:lumMod val="75000"/>
                  </a:schemeClr>
                </a:solidFill>
              </a:rPr>
              <a:t>Genellikle tam </a:t>
            </a:r>
            <a:r>
              <a:rPr lang="tr-TR" sz="2200" dirty="0" err="1" smtClean="0">
                <a:solidFill>
                  <a:schemeClr val="accent1">
                    <a:lumMod val="75000"/>
                  </a:schemeClr>
                </a:solidFill>
              </a:rPr>
              <a:t>fleksiyon</a:t>
            </a:r>
            <a:endParaRPr lang="tr-TR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tr-TR" sz="2200" dirty="0" smtClean="0"/>
              <a:t>     Lezyonunda eklemin bazı ya da tüm hareketlerde ağrı ve </a:t>
            </a:r>
            <a:r>
              <a:rPr lang="tr-TR" sz="2200" dirty="0" err="1" smtClean="0"/>
              <a:t>limitasyon</a:t>
            </a:r>
            <a:r>
              <a:rPr lang="tr-TR" sz="2200" dirty="0" smtClean="0"/>
              <a:t> görülür.</a:t>
            </a:r>
          </a:p>
          <a:p>
            <a:pPr>
              <a:buNone/>
            </a:pPr>
            <a:r>
              <a:rPr lang="tr-TR" sz="2200" b="1" u="sng" dirty="0" err="1" smtClean="0">
                <a:solidFill>
                  <a:schemeClr val="accent2">
                    <a:lumMod val="50000"/>
                  </a:schemeClr>
                </a:solidFill>
              </a:rPr>
              <a:t>Non</a:t>
            </a:r>
            <a:r>
              <a:rPr lang="tr-TR" sz="2200" b="1" u="sng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tr-TR" sz="2200" b="1" u="sng" dirty="0" err="1" smtClean="0">
                <a:solidFill>
                  <a:schemeClr val="accent2">
                    <a:lumMod val="50000"/>
                  </a:schemeClr>
                </a:solidFill>
              </a:rPr>
              <a:t>kapsüler</a:t>
            </a:r>
            <a:r>
              <a:rPr lang="tr-TR" sz="2200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tr-TR" sz="2200" dirty="0" smtClean="0"/>
              <a:t>Kapsül içermez ve ağrının kaynağı yaralanmış </a:t>
            </a:r>
            <a:r>
              <a:rPr lang="tr-TR" sz="2200" dirty="0" err="1" smtClean="0"/>
              <a:t>intra</a:t>
            </a:r>
            <a:r>
              <a:rPr lang="tr-TR" sz="2200" dirty="0" smtClean="0"/>
              <a:t>-ekstra </a:t>
            </a:r>
            <a:r>
              <a:rPr lang="tr-TR" sz="2200" dirty="0" err="1" smtClean="0"/>
              <a:t>artikuler</a:t>
            </a:r>
            <a:r>
              <a:rPr lang="tr-TR" sz="2200" dirty="0" smtClean="0"/>
              <a:t> yapılardır.</a:t>
            </a:r>
          </a:p>
          <a:p>
            <a:endParaRPr lang="tr-T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Objektif Muayene Bulgularının Yorumu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</a:rPr>
              <a:t>Kuvvetli ve ağrısız : </a:t>
            </a:r>
            <a:r>
              <a:rPr lang="tr-TR" sz="2400" dirty="0" smtClean="0"/>
              <a:t>Normal</a:t>
            </a:r>
          </a:p>
          <a:p>
            <a:pPr>
              <a:lnSpc>
                <a:spcPct val="150000"/>
              </a:lnSpc>
            </a:pPr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</a:rPr>
              <a:t>Kuvvetli ve ağrılı: </a:t>
            </a:r>
            <a:r>
              <a:rPr lang="tr-TR" sz="2400" dirty="0" err="1" smtClean="0"/>
              <a:t>Kontraktil</a:t>
            </a:r>
            <a:r>
              <a:rPr lang="tr-TR" sz="2400" dirty="0" smtClean="0"/>
              <a:t> yapılarda minör lezyon</a:t>
            </a:r>
          </a:p>
          <a:p>
            <a:pPr>
              <a:lnSpc>
                <a:spcPct val="150000"/>
              </a:lnSpc>
            </a:pPr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</a:rPr>
              <a:t>Zayıf ve ağrısız: </a:t>
            </a:r>
            <a:r>
              <a:rPr lang="tr-TR" sz="2400" dirty="0" smtClean="0"/>
              <a:t>Nörolojik bozukluk ya da o yapıdaki tam </a:t>
            </a:r>
            <a:r>
              <a:rPr lang="tr-TR" sz="2400" dirty="0" err="1" smtClean="0"/>
              <a:t>rüptür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</a:rPr>
              <a:t>Zayıf ve ağrılı: </a:t>
            </a:r>
            <a:r>
              <a:rPr lang="tr-TR" sz="2400" dirty="0" smtClean="0"/>
              <a:t>Kısmi </a:t>
            </a:r>
            <a:r>
              <a:rPr lang="tr-TR" sz="2400" dirty="0" err="1" smtClean="0"/>
              <a:t>rüptür</a:t>
            </a:r>
            <a:r>
              <a:rPr lang="tr-TR" sz="2400" dirty="0" smtClean="0"/>
              <a:t> veya ciddi patoloji</a:t>
            </a:r>
          </a:p>
          <a:p>
            <a:pPr>
              <a:lnSpc>
                <a:spcPct val="150000"/>
              </a:lnSpc>
            </a:pPr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</a:rPr>
              <a:t>Tekrarlı hareket ile ağrı: </a:t>
            </a:r>
            <a:r>
              <a:rPr lang="tr-TR" sz="2400" dirty="0" smtClean="0"/>
              <a:t>Dolaşım problemleri ya da spor yaralanmaları</a:t>
            </a:r>
          </a:p>
          <a:p>
            <a:pPr>
              <a:lnSpc>
                <a:spcPct val="150000"/>
              </a:lnSpc>
            </a:pPr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</a:rPr>
              <a:t>Tüm testlerde ağrı: </a:t>
            </a:r>
            <a:r>
              <a:rPr lang="tr-TR" sz="2400" dirty="0" smtClean="0"/>
              <a:t>Ciddi patoloji veya </a:t>
            </a:r>
            <a:r>
              <a:rPr lang="tr-TR" sz="2400" dirty="0" err="1" smtClean="0"/>
              <a:t>psikojenik</a:t>
            </a:r>
            <a:r>
              <a:rPr lang="tr-TR" sz="2400" dirty="0" smtClean="0"/>
              <a:t> bozukluk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solidFill>
                  <a:schemeClr val="accent2"/>
                </a:solidFill>
              </a:rPr>
              <a:t>7) Diğer testler</a:t>
            </a:r>
          </a:p>
          <a:p>
            <a:pPr>
              <a:buNone/>
            </a:pPr>
            <a:r>
              <a:rPr lang="tr-TR" sz="2600" b="1" dirty="0" smtClean="0"/>
              <a:t>*Deri duyusunun değerlendirilmesi </a:t>
            </a:r>
            <a:r>
              <a:rPr lang="tr-TR" sz="2600" dirty="0" smtClean="0"/>
              <a:t>(aynı anda dokunulacak)</a:t>
            </a:r>
          </a:p>
          <a:p>
            <a:pPr>
              <a:buNone/>
            </a:pPr>
            <a:endParaRPr lang="tr-TR" sz="2600" dirty="0" smtClean="0"/>
          </a:p>
          <a:p>
            <a:pPr>
              <a:buNone/>
            </a:pPr>
            <a:endParaRPr lang="tr-T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400" b="1" dirty="0" smtClean="0"/>
              <a:t>*Reflekslerin değerlendirilmesi</a:t>
            </a:r>
          </a:p>
          <a:p>
            <a:r>
              <a:rPr lang="tr-TR" sz="2400" dirty="0" smtClean="0"/>
              <a:t>Üst;				</a:t>
            </a:r>
          </a:p>
          <a:p>
            <a:r>
              <a:rPr lang="tr-TR" sz="2400" dirty="0" err="1" smtClean="0"/>
              <a:t>Biceps</a:t>
            </a:r>
            <a:r>
              <a:rPr lang="tr-TR" sz="2400" dirty="0" smtClean="0"/>
              <a:t>(C5-C6)		</a:t>
            </a:r>
          </a:p>
          <a:p>
            <a:r>
              <a:rPr lang="tr-TR" sz="2400" dirty="0" err="1" smtClean="0"/>
              <a:t>Brachioradialis</a:t>
            </a:r>
            <a:r>
              <a:rPr lang="tr-TR" sz="2400" dirty="0" smtClean="0"/>
              <a:t> (C5-C6)		</a:t>
            </a:r>
          </a:p>
          <a:p>
            <a:r>
              <a:rPr lang="tr-TR" sz="2400" dirty="0" err="1" smtClean="0"/>
              <a:t>Triceps</a:t>
            </a:r>
            <a:r>
              <a:rPr lang="tr-TR" sz="2400" dirty="0" smtClean="0"/>
              <a:t>(C6,7,8)			</a:t>
            </a:r>
          </a:p>
          <a:p>
            <a:r>
              <a:rPr lang="tr-TR" sz="2400" dirty="0" err="1" smtClean="0"/>
              <a:t>Patellar</a:t>
            </a:r>
            <a:r>
              <a:rPr lang="tr-TR" sz="2400" dirty="0" smtClean="0"/>
              <a:t> refleks (L3,L4)</a:t>
            </a:r>
          </a:p>
          <a:p>
            <a:r>
              <a:rPr lang="tr-TR" sz="2400" dirty="0" err="1" smtClean="0"/>
              <a:t>Aşil</a:t>
            </a:r>
            <a:r>
              <a:rPr lang="tr-TR" sz="2400" dirty="0" smtClean="0"/>
              <a:t> refleksi(S1,S2)</a:t>
            </a:r>
          </a:p>
          <a:p>
            <a:r>
              <a:rPr lang="tr-TR" sz="2400" dirty="0" err="1" smtClean="0"/>
              <a:t>Babinski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1054</Words>
  <Application>Microsoft Office PowerPoint</Application>
  <PresentationFormat>Ekran Gösterisi (4:3)</PresentationFormat>
  <Paragraphs>176</Paragraphs>
  <Slides>21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Ofis Teması</vt:lpstr>
      <vt:lpstr>BÖLGESEL EGZERSİZLER  CYRIAX YÖNTEMİ </vt:lpstr>
      <vt:lpstr>PowerPoint Sunusu</vt:lpstr>
      <vt:lpstr>Prensipler</vt:lpstr>
      <vt:lpstr>Cyriax tekniğinde değerlendirme yöntemleri</vt:lpstr>
      <vt:lpstr>PowerPoint Sunusu</vt:lpstr>
      <vt:lpstr>PowerPoint Sunusu</vt:lpstr>
      <vt:lpstr>Objektif Muayene Bulgularının Yorumu</vt:lpstr>
      <vt:lpstr>PowerPoint Sunusu</vt:lpstr>
      <vt:lpstr>PowerPoint Sunusu</vt:lpstr>
      <vt:lpstr>Vertebrobasilar Arter Testi</vt:lpstr>
      <vt:lpstr>PowerPoint Sunusu</vt:lpstr>
      <vt:lpstr>Cyriax mobilizasyon örnekleri BRIDGING TEKNİĞİ</vt:lpstr>
      <vt:lpstr>MANUEL TRAKSİYON </vt:lpstr>
      <vt:lpstr>TRAKSİYONLA BİRLİKTE ROTASYON</vt:lpstr>
      <vt:lpstr>TRAKSİYON+ANTERO-POSTERİOR KAYDIRMA</vt:lpstr>
      <vt:lpstr>LATERAL GLIDE</vt:lpstr>
      <vt:lpstr>MANİPULASYON ÖRNEKLERİ1) Rotasyon Manevraları</vt:lpstr>
      <vt:lpstr>PowerPoint Sunusu</vt:lpstr>
      <vt:lpstr>2) Ekstansiyon Manevraları</vt:lpstr>
      <vt:lpstr>*Unilateral ekstansiyon tekniği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CYRİAX</dc:title>
  <dc:creator>user</dc:creator>
  <cp:lastModifiedBy>şeyda cuma</cp:lastModifiedBy>
  <cp:revision>121</cp:revision>
  <dcterms:created xsi:type="dcterms:W3CDTF">2016-02-24T16:44:43Z</dcterms:created>
  <dcterms:modified xsi:type="dcterms:W3CDTF">2018-05-08T08:25:07Z</dcterms:modified>
</cp:coreProperties>
</file>