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56" r:id="rId2"/>
    <p:sldId id="257" r:id="rId3"/>
    <p:sldId id="258" r:id="rId4"/>
    <p:sldId id="259" r:id="rId5"/>
    <p:sldId id="260" r:id="rId6"/>
    <p:sldId id="263" r:id="rId7"/>
    <p:sldId id="261" r:id="rId8"/>
    <p:sldId id="264" r:id="rId9"/>
    <p:sldId id="262"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60"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24539A5B-FB39-4788-BC55-0B0B030C0524}" type="datetimeFigureOut">
              <a:rPr lang="tr-TR" smtClean="0"/>
              <a:t>9.04.2018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EBCB764-6C90-4122-8E3E-4365B1AEACB7}" type="slidenum">
              <a:rPr lang="tr-TR" smtClean="0"/>
              <a:t>‹#›</a:t>
            </a:fld>
            <a:endParaRPr lang="tr-TR"/>
          </a:p>
        </p:txBody>
      </p:sp>
    </p:spTree>
    <p:extLst>
      <p:ext uri="{BB962C8B-B14F-4D97-AF65-F5344CB8AC3E}">
        <p14:creationId xmlns:p14="http://schemas.microsoft.com/office/powerpoint/2010/main" val="2817832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4539A5B-FB39-4788-BC55-0B0B030C0524}" type="datetimeFigureOut">
              <a:rPr lang="tr-TR" smtClean="0"/>
              <a:t>9.04.2018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EBCB764-6C90-4122-8E3E-4365B1AEACB7}" type="slidenum">
              <a:rPr lang="tr-TR" smtClean="0"/>
              <a:t>‹#›</a:t>
            </a:fld>
            <a:endParaRPr lang="tr-TR"/>
          </a:p>
        </p:txBody>
      </p:sp>
    </p:spTree>
    <p:extLst>
      <p:ext uri="{BB962C8B-B14F-4D97-AF65-F5344CB8AC3E}">
        <p14:creationId xmlns:p14="http://schemas.microsoft.com/office/powerpoint/2010/main" val="3189759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4539A5B-FB39-4788-BC55-0B0B030C0524}" type="datetimeFigureOut">
              <a:rPr lang="tr-TR" smtClean="0"/>
              <a:t>9.04.2018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EBCB764-6C90-4122-8E3E-4365B1AEACB7}"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53830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4539A5B-FB39-4788-BC55-0B0B030C0524}" type="datetimeFigureOut">
              <a:rPr lang="tr-TR" smtClean="0"/>
              <a:t>9.04.2018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EBCB764-6C90-4122-8E3E-4365B1AEACB7}" type="slidenum">
              <a:rPr lang="tr-TR" smtClean="0"/>
              <a:t>‹#›</a:t>
            </a:fld>
            <a:endParaRPr lang="tr-TR"/>
          </a:p>
        </p:txBody>
      </p:sp>
    </p:spTree>
    <p:extLst>
      <p:ext uri="{BB962C8B-B14F-4D97-AF65-F5344CB8AC3E}">
        <p14:creationId xmlns:p14="http://schemas.microsoft.com/office/powerpoint/2010/main" val="1905586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4539A5B-FB39-4788-BC55-0B0B030C0524}" type="datetimeFigureOut">
              <a:rPr lang="tr-TR" smtClean="0"/>
              <a:t>9.04.2018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EBCB764-6C90-4122-8E3E-4365B1AEACB7}"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19723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4539A5B-FB39-4788-BC55-0B0B030C0524}" type="datetimeFigureOut">
              <a:rPr lang="tr-TR" smtClean="0"/>
              <a:t>9.04.2018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EBCB764-6C90-4122-8E3E-4365B1AEACB7}" type="slidenum">
              <a:rPr lang="tr-TR" smtClean="0"/>
              <a:t>‹#›</a:t>
            </a:fld>
            <a:endParaRPr lang="tr-TR"/>
          </a:p>
        </p:txBody>
      </p:sp>
    </p:spTree>
    <p:extLst>
      <p:ext uri="{BB962C8B-B14F-4D97-AF65-F5344CB8AC3E}">
        <p14:creationId xmlns:p14="http://schemas.microsoft.com/office/powerpoint/2010/main" val="949438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4539A5B-FB39-4788-BC55-0B0B030C0524}" type="datetimeFigureOut">
              <a:rPr lang="tr-TR" smtClean="0"/>
              <a:t>9.04.2018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EBCB764-6C90-4122-8E3E-4365B1AEACB7}" type="slidenum">
              <a:rPr lang="tr-TR" smtClean="0"/>
              <a:t>‹#›</a:t>
            </a:fld>
            <a:endParaRPr lang="tr-TR"/>
          </a:p>
        </p:txBody>
      </p:sp>
    </p:spTree>
    <p:extLst>
      <p:ext uri="{BB962C8B-B14F-4D97-AF65-F5344CB8AC3E}">
        <p14:creationId xmlns:p14="http://schemas.microsoft.com/office/powerpoint/2010/main" val="973474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4539A5B-FB39-4788-BC55-0B0B030C0524}" type="datetimeFigureOut">
              <a:rPr lang="tr-TR" smtClean="0"/>
              <a:t>9.04.2018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EBCB764-6C90-4122-8E3E-4365B1AEACB7}" type="slidenum">
              <a:rPr lang="tr-TR" smtClean="0"/>
              <a:t>‹#›</a:t>
            </a:fld>
            <a:endParaRPr lang="tr-TR"/>
          </a:p>
        </p:txBody>
      </p:sp>
    </p:spTree>
    <p:extLst>
      <p:ext uri="{BB962C8B-B14F-4D97-AF65-F5344CB8AC3E}">
        <p14:creationId xmlns:p14="http://schemas.microsoft.com/office/powerpoint/2010/main" val="2909401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FDD473A2-C181-4DC2-AEC8-C3095993D432}" type="slidenum">
              <a:rPr lang="tr-TR" altLang="tr-TR"/>
              <a:pPr>
                <a:defRPr/>
              </a:pPr>
              <a:t>‹#›</a:t>
            </a:fld>
            <a:endParaRPr lang="tr-TR" altLang="tr-TR"/>
          </a:p>
        </p:txBody>
      </p:sp>
    </p:spTree>
    <p:extLst>
      <p:ext uri="{BB962C8B-B14F-4D97-AF65-F5344CB8AC3E}">
        <p14:creationId xmlns:p14="http://schemas.microsoft.com/office/powerpoint/2010/main" val="2114576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4539A5B-FB39-4788-BC55-0B0B030C0524}" type="datetimeFigureOut">
              <a:rPr lang="tr-TR" smtClean="0"/>
              <a:t>9.04.2018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EBCB764-6C90-4122-8E3E-4365B1AEACB7}" type="slidenum">
              <a:rPr lang="tr-TR" smtClean="0"/>
              <a:t>‹#›</a:t>
            </a:fld>
            <a:endParaRPr lang="tr-TR"/>
          </a:p>
        </p:txBody>
      </p:sp>
    </p:spTree>
    <p:extLst>
      <p:ext uri="{BB962C8B-B14F-4D97-AF65-F5344CB8AC3E}">
        <p14:creationId xmlns:p14="http://schemas.microsoft.com/office/powerpoint/2010/main" val="2769305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4539A5B-FB39-4788-BC55-0B0B030C0524}" type="datetimeFigureOut">
              <a:rPr lang="tr-TR" smtClean="0"/>
              <a:t>9.04.2018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EBCB764-6C90-4122-8E3E-4365B1AEACB7}" type="slidenum">
              <a:rPr lang="tr-TR" smtClean="0"/>
              <a:t>‹#›</a:t>
            </a:fld>
            <a:endParaRPr lang="tr-TR"/>
          </a:p>
        </p:txBody>
      </p:sp>
    </p:spTree>
    <p:extLst>
      <p:ext uri="{BB962C8B-B14F-4D97-AF65-F5344CB8AC3E}">
        <p14:creationId xmlns:p14="http://schemas.microsoft.com/office/powerpoint/2010/main" val="207553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4539A5B-FB39-4788-BC55-0B0B030C0524}" type="datetimeFigureOut">
              <a:rPr lang="tr-TR" smtClean="0"/>
              <a:t>9.04.2018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EBCB764-6C90-4122-8E3E-4365B1AEACB7}" type="slidenum">
              <a:rPr lang="tr-TR" smtClean="0"/>
              <a:t>‹#›</a:t>
            </a:fld>
            <a:endParaRPr lang="tr-TR"/>
          </a:p>
        </p:txBody>
      </p:sp>
    </p:spTree>
    <p:extLst>
      <p:ext uri="{BB962C8B-B14F-4D97-AF65-F5344CB8AC3E}">
        <p14:creationId xmlns:p14="http://schemas.microsoft.com/office/powerpoint/2010/main" val="263544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4539A5B-FB39-4788-BC55-0B0B030C0524}" type="datetimeFigureOut">
              <a:rPr lang="tr-TR" smtClean="0"/>
              <a:t>9.04.2018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EBCB764-6C90-4122-8E3E-4365B1AEACB7}" type="slidenum">
              <a:rPr lang="tr-TR" smtClean="0"/>
              <a:t>‹#›</a:t>
            </a:fld>
            <a:endParaRPr lang="tr-TR"/>
          </a:p>
        </p:txBody>
      </p:sp>
    </p:spTree>
    <p:extLst>
      <p:ext uri="{BB962C8B-B14F-4D97-AF65-F5344CB8AC3E}">
        <p14:creationId xmlns:p14="http://schemas.microsoft.com/office/powerpoint/2010/main" val="1748190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539A5B-FB39-4788-BC55-0B0B030C0524}" type="datetimeFigureOut">
              <a:rPr lang="tr-TR" smtClean="0"/>
              <a:t>9.04.2018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EBCB764-6C90-4122-8E3E-4365B1AEACB7}" type="slidenum">
              <a:rPr lang="tr-TR" smtClean="0"/>
              <a:t>‹#›</a:t>
            </a:fld>
            <a:endParaRPr lang="tr-TR"/>
          </a:p>
        </p:txBody>
      </p:sp>
    </p:spTree>
    <p:extLst>
      <p:ext uri="{BB962C8B-B14F-4D97-AF65-F5344CB8AC3E}">
        <p14:creationId xmlns:p14="http://schemas.microsoft.com/office/powerpoint/2010/main" val="1081413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39A5B-FB39-4788-BC55-0B0B030C0524}" type="datetimeFigureOut">
              <a:rPr lang="tr-TR" smtClean="0"/>
              <a:t>9.04.2018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EBCB764-6C90-4122-8E3E-4365B1AEACB7}" type="slidenum">
              <a:rPr lang="tr-TR" smtClean="0"/>
              <a:t>‹#›</a:t>
            </a:fld>
            <a:endParaRPr lang="tr-TR"/>
          </a:p>
        </p:txBody>
      </p:sp>
    </p:spTree>
    <p:extLst>
      <p:ext uri="{BB962C8B-B14F-4D97-AF65-F5344CB8AC3E}">
        <p14:creationId xmlns:p14="http://schemas.microsoft.com/office/powerpoint/2010/main" val="2785866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4539A5B-FB39-4788-BC55-0B0B030C0524}" type="datetimeFigureOut">
              <a:rPr lang="tr-TR" smtClean="0"/>
              <a:t>9.04.2018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EBCB764-6C90-4122-8E3E-4365B1AEACB7}" type="slidenum">
              <a:rPr lang="tr-TR" smtClean="0"/>
              <a:t>‹#›</a:t>
            </a:fld>
            <a:endParaRPr lang="tr-TR"/>
          </a:p>
        </p:txBody>
      </p:sp>
    </p:spTree>
    <p:extLst>
      <p:ext uri="{BB962C8B-B14F-4D97-AF65-F5344CB8AC3E}">
        <p14:creationId xmlns:p14="http://schemas.microsoft.com/office/powerpoint/2010/main" val="2262075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4539A5B-FB39-4788-BC55-0B0B030C0524}" type="datetimeFigureOut">
              <a:rPr lang="tr-TR" smtClean="0"/>
              <a:t>9.04.2018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EBCB764-6C90-4122-8E3E-4365B1AEACB7}" type="slidenum">
              <a:rPr lang="tr-TR" smtClean="0"/>
              <a:t>‹#›</a:t>
            </a:fld>
            <a:endParaRPr lang="tr-TR"/>
          </a:p>
        </p:txBody>
      </p:sp>
    </p:spTree>
    <p:extLst>
      <p:ext uri="{BB962C8B-B14F-4D97-AF65-F5344CB8AC3E}">
        <p14:creationId xmlns:p14="http://schemas.microsoft.com/office/powerpoint/2010/main" val="3063485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4539A5B-FB39-4788-BC55-0B0B030C0524}" type="datetimeFigureOut">
              <a:rPr lang="tr-TR" smtClean="0"/>
              <a:t>9.04.2018</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EBCB764-6C90-4122-8E3E-4365B1AEACB7}" type="slidenum">
              <a:rPr lang="tr-TR" smtClean="0"/>
              <a:t>‹#›</a:t>
            </a:fld>
            <a:endParaRPr lang="tr-TR"/>
          </a:p>
        </p:txBody>
      </p:sp>
    </p:spTree>
    <p:extLst>
      <p:ext uri="{BB962C8B-B14F-4D97-AF65-F5344CB8AC3E}">
        <p14:creationId xmlns:p14="http://schemas.microsoft.com/office/powerpoint/2010/main" val="14023121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ChangeArrowheads="1"/>
          </p:cNvSpPr>
          <p:nvPr/>
        </p:nvSpPr>
        <p:spPr bwMode="auto">
          <a:xfrm>
            <a:off x="1738866" y="1345027"/>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ctr" eaLnBrk="1" hangingPunct="1">
              <a:spcBef>
                <a:spcPct val="20000"/>
              </a:spcBef>
              <a:buFont typeface="Wingdings" pitchFamily="2" charset="2"/>
              <a:buNone/>
              <a:defRPr/>
            </a:pPr>
            <a:r>
              <a:rPr lang="tr-TR" sz="3400" dirty="0">
                <a:solidFill>
                  <a:schemeClr val="accent1"/>
                </a:solidFill>
                <a:effectLst>
                  <a:outerShdw blurRad="38100" dist="38100" dir="2700000" algn="tl">
                    <a:srgbClr val="C0C0C0"/>
                  </a:outerShdw>
                </a:effectLst>
                <a:latin typeface="Comic Sans MS" pitchFamily="66" charset="0"/>
              </a:rPr>
              <a:t>TÜTÜN</a:t>
            </a:r>
            <a:endParaRPr lang="en-US" sz="3400" dirty="0">
              <a:solidFill>
                <a:schemeClr val="accent1"/>
              </a:solidFill>
              <a:effectLst>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2226452574"/>
      </p:ext>
    </p:extLst>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1703389" y="188913"/>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Ekiliş - Üretim</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3075" name="Line 3"/>
          <p:cNvSpPr>
            <a:spLocks noChangeShapeType="1"/>
          </p:cNvSpPr>
          <p:nvPr/>
        </p:nvSpPr>
        <p:spPr bwMode="auto">
          <a:xfrm>
            <a:off x="1847851" y="692150"/>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26988" name="Text Box 12"/>
          <p:cNvSpPr txBox="1">
            <a:spLocks noChangeArrowheads="1"/>
          </p:cNvSpPr>
          <p:nvPr/>
        </p:nvSpPr>
        <p:spPr bwMode="auto">
          <a:xfrm>
            <a:off x="3841750" y="3122613"/>
            <a:ext cx="1695450" cy="284162"/>
          </a:xfrm>
          <a:prstGeom prst="rect">
            <a:avLst/>
          </a:prstGeom>
          <a:solidFill>
            <a:srgbClr val="F3FFF3"/>
          </a:solidFill>
          <a:ln w="9525">
            <a:solidFill>
              <a:srgbClr val="006600"/>
            </a:solidFill>
            <a:miter lim="800000"/>
            <a:headEnd/>
            <a:tailEnd/>
          </a:ln>
          <a:effectLst>
            <a:outerShdw dist="35921" dir="2700000" algn="ctr" rotWithShape="0">
              <a:schemeClr val="tx1"/>
            </a:outerShdw>
          </a:effec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tr-TR" altLang="tr-TR" sz="1200" b="1" dirty="0"/>
              <a:t>144 904</a:t>
            </a:r>
          </a:p>
        </p:txBody>
      </p:sp>
      <p:sp>
        <p:nvSpPr>
          <p:cNvPr id="126989" name="Text Box 13"/>
          <p:cNvSpPr txBox="1">
            <a:spLocks noChangeArrowheads="1"/>
          </p:cNvSpPr>
          <p:nvPr/>
        </p:nvSpPr>
        <p:spPr bwMode="auto">
          <a:xfrm>
            <a:off x="3841750" y="2740025"/>
            <a:ext cx="1695450" cy="300038"/>
          </a:xfrm>
          <a:prstGeom prst="rect">
            <a:avLst/>
          </a:prstGeom>
          <a:solidFill>
            <a:srgbClr val="FF3300"/>
          </a:solidFill>
          <a:ln w="9525">
            <a:solidFill>
              <a:srgbClr val="006600"/>
            </a:solidFill>
            <a:miter lim="800000"/>
            <a:headEnd/>
            <a:tailEnd/>
          </a:ln>
          <a:effectLst>
            <a:outerShdw dist="35921" dir="2700000" algn="ctr" rotWithShape="0">
              <a:schemeClr val="tx1"/>
            </a:outerShdw>
          </a:effec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1300" b="1">
                <a:solidFill>
                  <a:schemeClr val="bg1"/>
                </a:solidFill>
              </a:rPr>
              <a:t>Ekiliş (ha)</a:t>
            </a:r>
          </a:p>
        </p:txBody>
      </p:sp>
      <p:sp>
        <p:nvSpPr>
          <p:cNvPr id="126990" name="Text Box 14"/>
          <p:cNvSpPr txBox="1">
            <a:spLocks noChangeArrowheads="1"/>
          </p:cNvSpPr>
          <p:nvPr/>
        </p:nvSpPr>
        <p:spPr bwMode="auto">
          <a:xfrm>
            <a:off x="5613401" y="3122613"/>
            <a:ext cx="1541463" cy="284162"/>
          </a:xfrm>
          <a:prstGeom prst="rect">
            <a:avLst/>
          </a:prstGeom>
          <a:solidFill>
            <a:srgbClr val="F3FFF3"/>
          </a:solidFill>
          <a:ln w="9525">
            <a:solidFill>
              <a:srgbClr val="006600"/>
            </a:solidFill>
            <a:miter lim="800000"/>
            <a:headEnd/>
            <a:tailEnd/>
          </a:ln>
          <a:effectLst>
            <a:outerShdw dist="35921" dir="2700000" algn="ctr" rotWithShape="0">
              <a:schemeClr val="tx1"/>
            </a:outerShdw>
          </a:effec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tr-TR" altLang="tr-TR" sz="1200" b="1"/>
              <a:t>74 584</a:t>
            </a:r>
          </a:p>
        </p:txBody>
      </p:sp>
      <p:sp>
        <p:nvSpPr>
          <p:cNvPr id="126991" name="Text Box 15"/>
          <p:cNvSpPr txBox="1">
            <a:spLocks noChangeArrowheads="1"/>
          </p:cNvSpPr>
          <p:nvPr/>
        </p:nvSpPr>
        <p:spPr bwMode="auto">
          <a:xfrm>
            <a:off x="5613401" y="2740025"/>
            <a:ext cx="1541463" cy="300038"/>
          </a:xfrm>
          <a:prstGeom prst="rect">
            <a:avLst/>
          </a:prstGeom>
          <a:solidFill>
            <a:srgbClr val="FF3300"/>
          </a:solidFill>
          <a:ln w="9525">
            <a:solidFill>
              <a:srgbClr val="006600"/>
            </a:solidFill>
            <a:miter lim="800000"/>
            <a:headEnd/>
            <a:tailEnd/>
          </a:ln>
          <a:effectLst>
            <a:outerShdw dist="35921" dir="2700000" algn="ctr" rotWithShape="0">
              <a:schemeClr val="tx1"/>
            </a:outerShdw>
          </a:effec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1300" b="1">
                <a:solidFill>
                  <a:schemeClr val="bg1"/>
                </a:solidFill>
              </a:rPr>
              <a:t>Üretim (ton)</a:t>
            </a:r>
          </a:p>
        </p:txBody>
      </p:sp>
      <p:sp>
        <p:nvSpPr>
          <p:cNvPr id="126992" name="Text Box 16"/>
          <p:cNvSpPr txBox="1">
            <a:spLocks noChangeArrowheads="1"/>
          </p:cNvSpPr>
          <p:nvPr/>
        </p:nvSpPr>
        <p:spPr bwMode="auto">
          <a:xfrm>
            <a:off x="7226300" y="3122613"/>
            <a:ext cx="1512888" cy="284162"/>
          </a:xfrm>
          <a:prstGeom prst="rect">
            <a:avLst/>
          </a:prstGeom>
          <a:solidFill>
            <a:srgbClr val="F3FFF3"/>
          </a:solidFill>
          <a:ln w="9525">
            <a:solidFill>
              <a:srgbClr val="006600"/>
            </a:solidFill>
            <a:miter lim="800000"/>
            <a:headEnd/>
            <a:tailEnd/>
          </a:ln>
          <a:effectLst>
            <a:outerShdw dist="35921" dir="2700000" algn="ctr" rotWithShape="0">
              <a:schemeClr val="tx1"/>
            </a:outerShdw>
          </a:effec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tr-TR" altLang="tr-TR" sz="1200" b="1"/>
              <a:t>51</a:t>
            </a:r>
          </a:p>
        </p:txBody>
      </p:sp>
      <p:sp>
        <p:nvSpPr>
          <p:cNvPr id="126993" name="Text Box 17"/>
          <p:cNvSpPr txBox="1">
            <a:spLocks noChangeArrowheads="1"/>
          </p:cNvSpPr>
          <p:nvPr/>
        </p:nvSpPr>
        <p:spPr bwMode="auto">
          <a:xfrm>
            <a:off x="7226300" y="2740025"/>
            <a:ext cx="1512888" cy="300038"/>
          </a:xfrm>
          <a:prstGeom prst="rect">
            <a:avLst/>
          </a:prstGeom>
          <a:solidFill>
            <a:srgbClr val="FF3300"/>
          </a:solidFill>
          <a:ln w="9525">
            <a:solidFill>
              <a:srgbClr val="006600"/>
            </a:solidFill>
            <a:miter lim="800000"/>
            <a:headEnd/>
            <a:tailEnd/>
          </a:ln>
          <a:effectLst>
            <a:outerShdw dist="35921" dir="2700000" algn="ctr" rotWithShape="0">
              <a:schemeClr val="tx1"/>
            </a:outerShdw>
          </a:effec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1300" b="1">
                <a:solidFill>
                  <a:schemeClr val="bg1"/>
                </a:solidFill>
              </a:rPr>
              <a:t>Verim (kg/da)</a:t>
            </a:r>
          </a:p>
        </p:txBody>
      </p:sp>
      <p:sp>
        <p:nvSpPr>
          <p:cNvPr id="126994" name="Text Box 18"/>
          <p:cNvSpPr txBox="1">
            <a:spLocks noChangeArrowheads="1"/>
          </p:cNvSpPr>
          <p:nvPr/>
        </p:nvSpPr>
        <p:spPr bwMode="auto">
          <a:xfrm rot="-2042605">
            <a:off x="3089276" y="2111375"/>
            <a:ext cx="1254125" cy="300038"/>
          </a:xfrm>
          <a:prstGeom prst="rect">
            <a:avLst/>
          </a:prstGeom>
          <a:solidFill>
            <a:srgbClr val="FF3300"/>
          </a:solidFill>
          <a:ln w="9525">
            <a:solidFill>
              <a:srgbClr val="006600"/>
            </a:solidFill>
            <a:miter lim="800000"/>
            <a:headEnd/>
            <a:tailEnd/>
          </a:ln>
          <a:effectLst>
            <a:outerShdw dist="35921" dir="2700000" algn="ctr" rotWithShape="0">
              <a:schemeClr val="tx1"/>
            </a:outerShdw>
          </a:effec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1300" b="1">
                <a:solidFill>
                  <a:schemeClr val="bg1"/>
                </a:solidFill>
              </a:rPr>
              <a:t>2007</a:t>
            </a:r>
          </a:p>
        </p:txBody>
      </p:sp>
    </p:spTree>
    <p:extLst>
      <p:ext uri="{BB962C8B-B14F-4D97-AF65-F5344CB8AC3E}">
        <p14:creationId xmlns:p14="http://schemas.microsoft.com/office/powerpoint/2010/main" val="148244050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26988"/>
                                        </p:tgtEl>
                                        <p:attrNameLst>
                                          <p:attrName>style.visibility</p:attrName>
                                        </p:attrNameLst>
                                      </p:cBhvr>
                                      <p:to>
                                        <p:strVal val="visible"/>
                                      </p:to>
                                    </p:set>
                                    <p:animEffect transition="in" filter="box(out)">
                                      <p:cBhvr>
                                        <p:cTn id="7" dur="500"/>
                                        <p:tgtEl>
                                          <p:spTgt spid="126988"/>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26989"/>
                                        </p:tgtEl>
                                        <p:attrNameLst>
                                          <p:attrName>style.visibility</p:attrName>
                                        </p:attrNameLst>
                                      </p:cBhvr>
                                      <p:to>
                                        <p:strVal val="visible"/>
                                      </p:to>
                                    </p:set>
                                    <p:animEffect transition="in" filter="box(out)">
                                      <p:cBhvr>
                                        <p:cTn id="10" dur="500"/>
                                        <p:tgtEl>
                                          <p:spTgt spid="126989"/>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126990"/>
                                        </p:tgtEl>
                                        <p:attrNameLst>
                                          <p:attrName>style.visibility</p:attrName>
                                        </p:attrNameLst>
                                      </p:cBhvr>
                                      <p:to>
                                        <p:strVal val="visible"/>
                                      </p:to>
                                    </p:set>
                                    <p:animEffect transition="in" filter="box(out)">
                                      <p:cBhvr>
                                        <p:cTn id="13" dur="500"/>
                                        <p:tgtEl>
                                          <p:spTgt spid="126990"/>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126991"/>
                                        </p:tgtEl>
                                        <p:attrNameLst>
                                          <p:attrName>style.visibility</p:attrName>
                                        </p:attrNameLst>
                                      </p:cBhvr>
                                      <p:to>
                                        <p:strVal val="visible"/>
                                      </p:to>
                                    </p:set>
                                    <p:animEffect transition="in" filter="box(out)">
                                      <p:cBhvr>
                                        <p:cTn id="16" dur="500"/>
                                        <p:tgtEl>
                                          <p:spTgt spid="126991"/>
                                        </p:tgtEl>
                                      </p:cBhvr>
                                    </p:animEffect>
                                  </p:childTnLst>
                                </p:cTn>
                              </p:par>
                              <p:par>
                                <p:cTn id="17" presetID="4" presetClass="entr" presetSubtype="32" fill="hold" grpId="0" nodeType="withEffect">
                                  <p:stCondLst>
                                    <p:cond delay="0"/>
                                  </p:stCondLst>
                                  <p:childTnLst>
                                    <p:set>
                                      <p:cBhvr>
                                        <p:cTn id="18" dur="1" fill="hold">
                                          <p:stCondLst>
                                            <p:cond delay="0"/>
                                          </p:stCondLst>
                                        </p:cTn>
                                        <p:tgtEl>
                                          <p:spTgt spid="126992"/>
                                        </p:tgtEl>
                                        <p:attrNameLst>
                                          <p:attrName>style.visibility</p:attrName>
                                        </p:attrNameLst>
                                      </p:cBhvr>
                                      <p:to>
                                        <p:strVal val="visible"/>
                                      </p:to>
                                    </p:set>
                                    <p:animEffect transition="in" filter="box(out)">
                                      <p:cBhvr>
                                        <p:cTn id="19" dur="500"/>
                                        <p:tgtEl>
                                          <p:spTgt spid="126992"/>
                                        </p:tgtEl>
                                      </p:cBhvr>
                                    </p:animEffect>
                                  </p:childTnLst>
                                </p:cTn>
                              </p:par>
                              <p:par>
                                <p:cTn id="20" presetID="4" presetClass="entr" presetSubtype="32" fill="hold" grpId="0" nodeType="withEffect">
                                  <p:stCondLst>
                                    <p:cond delay="0"/>
                                  </p:stCondLst>
                                  <p:childTnLst>
                                    <p:set>
                                      <p:cBhvr>
                                        <p:cTn id="21" dur="1" fill="hold">
                                          <p:stCondLst>
                                            <p:cond delay="0"/>
                                          </p:stCondLst>
                                        </p:cTn>
                                        <p:tgtEl>
                                          <p:spTgt spid="126993"/>
                                        </p:tgtEl>
                                        <p:attrNameLst>
                                          <p:attrName>style.visibility</p:attrName>
                                        </p:attrNameLst>
                                      </p:cBhvr>
                                      <p:to>
                                        <p:strVal val="visible"/>
                                      </p:to>
                                    </p:set>
                                    <p:animEffect transition="in" filter="box(out)">
                                      <p:cBhvr>
                                        <p:cTn id="22" dur="500"/>
                                        <p:tgtEl>
                                          <p:spTgt spid="126993"/>
                                        </p:tgtEl>
                                      </p:cBhvr>
                                    </p:animEffect>
                                  </p:childTnLst>
                                </p:cTn>
                              </p:par>
                              <p:par>
                                <p:cTn id="23" presetID="4" presetClass="entr" presetSubtype="32" fill="hold" grpId="0" nodeType="withEffect">
                                  <p:stCondLst>
                                    <p:cond delay="0"/>
                                  </p:stCondLst>
                                  <p:childTnLst>
                                    <p:set>
                                      <p:cBhvr>
                                        <p:cTn id="24" dur="1" fill="hold">
                                          <p:stCondLst>
                                            <p:cond delay="0"/>
                                          </p:stCondLst>
                                        </p:cTn>
                                        <p:tgtEl>
                                          <p:spTgt spid="126994"/>
                                        </p:tgtEl>
                                        <p:attrNameLst>
                                          <p:attrName>style.visibility</p:attrName>
                                        </p:attrNameLst>
                                      </p:cBhvr>
                                      <p:to>
                                        <p:strVal val="visible"/>
                                      </p:to>
                                    </p:set>
                                    <p:animEffect transition="in" filter="box(out)">
                                      <p:cBhvr>
                                        <p:cTn id="25" dur="500"/>
                                        <p:tgtEl>
                                          <p:spTgt spid="126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8" grpId="0" animBg="1"/>
      <p:bldP spid="126989" grpId="0" animBg="1"/>
      <p:bldP spid="126990" grpId="0" animBg="1"/>
      <p:bldP spid="126991" grpId="0" animBg="1"/>
      <p:bldP spid="126992" grpId="0" animBg="1"/>
      <p:bldP spid="126993" grpId="0" animBg="1"/>
      <p:bldP spid="12699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1703389" y="188913"/>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Fide Yetiştiriciliği</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4099" name="Line 3"/>
          <p:cNvSpPr>
            <a:spLocks noChangeShapeType="1"/>
          </p:cNvSpPr>
          <p:nvPr/>
        </p:nvSpPr>
        <p:spPr bwMode="auto">
          <a:xfrm>
            <a:off x="1847851" y="692150"/>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26980" name="Rectangle 4"/>
          <p:cNvSpPr>
            <a:spLocks noChangeArrowheads="1"/>
          </p:cNvSpPr>
          <p:nvPr/>
        </p:nvSpPr>
        <p:spPr bwMode="auto">
          <a:xfrm>
            <a:off x="1847850" y="1000125"/>
            <a:ext cx="8496300" cy="5416550"/>
          </a:xfrm>
          <a:prstGeom prst="rect">
            <a:avLst/>
          </a:prstGeom>
          <a:noFill/>
          <a:ln w="9525">
            <a:noFill/>
            <a:miter lim="800000"/>
            <a:headEnd/>
            <a:tailEnd/>
          </a:ln>
        </p:spPr>
        <p:txBody>
          <a:bodyPr anchor="ctr">
            <a:spAutoFit/>
          </a:bodyPr>
          <a:lstStyle/>
          <a:p>
            <a:pPr algn="just">
              <a:spcAft>
                <a:spcPts val="1200"/>
              </a:spcAft>
              <a:defRPr/>
            </a:pPr>
            <a:r>
              <a:rPr lang="tr-TR" dirty="0">
                <a:latin typeface="Comic Sans MS" pitchFamily="66" charset="0"/>
              </a:rPr>
              <a:t>Tütün fideleriyle yetiştirilmektedir. Bunun başlıca sebepleri şunlardır:</a:t>
            </a:r>
          </a:p>
          <a:p>
            <a:pPr marL="180975" indent="-180975" algn="just">
              <a:spcAft>
                <a:spcPts val="1200"/>
              </a:spcAft>
              <a:buFont typeface="Arial" pitchFamily="34" charset="0"/>
              <a:buChar char="•"/>
              <a:defRPr/>
            </a:pPr>
            <a:r>
              <a:rPr lang="tr-TR" dirty="0">
                <a:latin typeface="Comic Sans MS" pitchFamily="66" charset="0"/>
              </a:rPr>
              <a:t>Tütün tohumları çok küçük olduğu için geniş sahalara ekimi uygun değildir.</a:t>
            </a:r>
          </a:p>
          <a:p>
            <a:pPr marL="180975" indent="-180975" algn="just">
              <a:spcAft>
                <a:spcPts val="1200"/>
              </a:spcAft>
              <a:buFont typeface="Arial" pitchFamily="34" charset="0"/>
              <a:buChar char="•"/>
              <a:defRPr/>
            </a:pPr>
            <a:r>
              <a:rPr lang="tr-TR" dirty="0">
                <a:latin typeface="Comic Sans MS" pitchFamily="66" charset="0"/>
              </a:rPr>
              <a:t>Vejetasyonu süresini kısaltmak, ilkbaharda daha erken dikim ve sonbaharda daha önce hasat yapabilmek için tütünün fideyle yetiştirilmesi gerekir. Bu şekilde yaklaşık iki aylık bir süre kazanılır. Özellikle sonbaharda tütünün zamanında ve iyi bir şekilde kurutulabilmesi için mümkün olduğu kadar erken hasat edilmesi şarttır. </a:t>
            </a:r>
          </a:p>
          <a:p>
            <a:pPr marL="266700" indent="-266700" algn="just">
              <a:spcAft>
                <a:spcPts val="1200"/>
              </a:spcAft>
              <a:defRPr/>
            </a:pPr>
            <a:r>
              <a:rPr lang="tr-TR" b="1" dirty="0">
                <a:solidFill>
                  <a:srgbClr val="FF0000"/>
                </a:solidFill>
                <a:latin typeface="Comic Sans MS" pitchFamily="66" charset="0"/>
              </a:rPr>
              <a:t>Fidelik yeri seçiminde dikkat edilecek noktalar:</a:t>
            </a:r>
          </a:p>
          <a:p>
            <a:pPr marL="361950" indent="-361950" algn="just">
              <a:defRPr/>
            </a:pPr>
            <a:r>
              <a:rPr lang="tr-TR" b="1" dirty="0">
                <a:latin typeface="Comic Sans MS" pitchFamily="66" charset="0"/>
                <a:sym typeface="Wingdings"/>
              </a:rPr>
              <a:t> </a:t>
            </a:r>
            <a:r>
              <a:rPr lang="tr-TR" dirty="0">
                <a:latin typeface="Comic Sans MS" pitchFamily="66" charset="0"/>
              </a:rPr>
              <a:t>Tütün fideliklerinin kolayca kontrol edilebilmesi için işletmeye yakın olması gerekir.</a:t>
            </a:r>
          </a:p>
          <a:p>
            <a:pPr marL="361950" indent="-361950" algn="just">
              <a:defRPr/>
            </a:pPr>
            <a:r>
              <a:rPr lang="tr-TR" b="1" dirty="0">
                <a:latin typeface="Comic Sans MS" pitchFamily="66" charset="0"/>
                <a:sym typeface="Wingdings"/>
              </a:rPr>
              <a:t> </a:t>
            </a:r>
            <a:r>
              <a:rPr lang="tr-TR" dirty="0">
                <a:latin typeface="Comic Sans MS" pitchFamily="66" charset="0"/>
              </a:rPr>
              <a:t>Fidelik toprağı mümkünse dezenfekte edilerek tütüne zarar verebilecek hastalık ve zararlı etmenleri ortadan kaldırılmalıdır.</a:t>
            </a:r>
          </a:p>
          <a:p>
            <a:pPr marL="361950" indent="-361950" algn="just">
              <a:defRPr/>
            </a:pPr>
            <a:r>
              <a:rPr lang="tr-TR" b="1" dirty="0">
                <a:latin typeface="Comic Sans MS" pitchFamily="66" charset="0"/>
                <a:sym typeface="Wingdings"/>
              </a:rPr>
              <a:t> </a:t>
            </a:r>
            <a:r>
              <a:rPr lang="tr-TR" dirty="0">
                <a:latin typeface="Comic Sans MS" pitchFamily="66" charset="0"/>
              </a:rPr>
              <a:t>Fideliğin yönü güneye dönük olmalı ve kolay ısınabilmesi için kuzey tarafı kapalı olmalıdır.</a:t>
            </a:r>
          </a:p>
          <a:p>
            <a:pPr marL="361950" indent="-361950" algn="just">
              <a:defRPr/>
            </a:pPr>
            <a:r>
              <a:rPr lang="tr-TR" b="1" dirty="0">
                <a:latin typeface="Comic Sans MS" pitchFamily="66" charset="0"/>
                <a:sym typeface="Wingdings"/>
              </a:rPr>
              <a:t> </a:t>
            </a:r>
            <a:r>
              <a:rPr lang="tr-TR" dirty="0">
                <a:latin typeface="Comic Sans MS" pitchFamily="66" charset="0"/>
              </a:rPr>
              <a:t>Fideliğin bulunduğu yerde hastalık ve zararlıların gelişebileceği herhangi bir durum olmamalıdır. Özellikle gübreliklerden ve lağım sularının aktığı yerlerden uzakta bulunmalıdır.</a:t>
            </a:r>
          </a:p>
        </p:txBody>
      </p:sp>
    </p:spTree>
    <p:extLst>
      <p:ext uri="{BB962C8B-B14F-4D97-AF65-F5344CB8AC3E}">
        <p14:creationId xmlns:p14="http://schemas.microsoft.com/office/powerpoint/2010/main" val="225797066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animEffect transition="in" filter="box(out)">
                                      <p:cBhvr>
                                        <p:cTn id="7" dur="500"/>
                                        <p:tgtEl>
                                          <p:spTgt spid="1269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26980">
                                            <p:txEl>
                                              <p:pRg st="1" end="1"/>
                                            </p:txEl>
                                          </p:spTgt>
                                        </p:tgtEl>
                                        <p:attrNameLst>
                                          <p:attrName>style.visibility</p:attrName>
                                        </p:attrNameLst>
                                      </p:cBhvr>
                                      <p:to>
                                        <p:strVal val="visible"/>
                                      </p:to>
                                    </p:set>
                                    <p:animEffect transition="in" filter="box(out)">
                                      <p:cBhvr>
                                        <p:cTn id="12" dur="500"/>
                                        <p:tgtEl>
                                          <p:spTgt spid="12698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26980">
                                            <p:txEl>
                                              <p:pRg st="2" end="2"/>
                                            </p:txEl>
                                          </p:spTgt>
                                        </p:tgtEl>
                                        <p:attrNameLst>
                                          <p:attrName>style.visibility</p:attrName>
                                        </p:attrNameLst>
                                      </p:cBhvr>
                                      <p:to>
                                        <p:strVal val="visible"/>
                                      </p:to>
                                    </p:set>
                                    <p:animEffect transition="in" filter="box(out)">
                                      <p:cBhvr>
                                        <p:cTn id="17" dur="500"/>
                                        <p:tgtEl>
                                          <p:spTgt spid="12698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126980">
                                            <p:txEl>
                                              <p:pRg st="3" end="3"/>
                                            </p:txEl>
                                          </p:spTgt>
                                        </p:tgtEl>
                                        <p:attrNameLst>
                                          <p:attrName>style.visibility</p:attrName>
                                        </p:attrNameLst>
                                      </p:cBhvr>
                                      <p:to>
                                        <p:strVal val="visible"/>
                                      </p:to>
                                    </p:set>
                                    <p:animEffect transition="in" filter="box(out)">
                                      <p:cBhvr>
                                        <p:cTn id="22" dur="500"/>
                                        <p:tgtEl>
                                          <p:spTgt spid="12698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126980">
                                            <p:txEl>
                                              <p:pRg st="4" end="4"/>
                                            </p:txEl>
                                          </p:spTgt>
                                        </p:tgtEl>
                                        <p:attrNameLst>
                                          <p:attrName>style.visibility</p:attrName>
                                        </p:attrNameLst>
                                      </p:cBhvr>
                                      <p:to>
                                        <p:strVal val="visible"/>
                                      </p:to>
                                    </p:set>
                                    <p:animEffect transition="in" filter="box(out)">
                                      <p:cBhvr>
                                        <p:cTn id="27" dur="500"/>
                                        <p:tgtEl>
                                          <p:spTgt spid="12698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126980">
                                            <p:txEl>
                                              <p:pRg st="5" end="5"/>
                                            </p:txEl>
                                          </p:spTgt>
                                        </p:tgtEl>
                                        <p:attrNameLst>
                                          <p:attrName>style.visibility</p:attrName>
                                        </p:attrNameLst>
                                      </p:cBhvr>
                                      <p:to>
                                        <p:strVal val="visible"/>
                                      </p:to>
                                    </p:set>
                                    <p:animEffect transition="in" filter="box(out)">
                                      <p:cBhvr>
                                        <p:cTn id="32" dur="500"/>
                                        <p:tgtEl>
                                          <p:spTgt spid="12698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nodeType="clickEffect">
                                  <p:stCondLst>
                                    <p:cond delay="0"/>
                                  </p:stCondLst>
                                  <p:childTnLst>
                                    <p:set>
                                      <p:cBhvr>
                                        <p:cTn id="36" dur="1" fill="hold">
                                          <p:stCondLst>
                                            <p:cond delay="0"/>
                                          </p:stCondLst>
                                        </p:cTn>
                                        <p:tgtEl>
                                          <p:spTgt spid="126980">
                                            <p:txEl>
                                              <p:pRg st="6" end="6"/>
                                            </p:txEl>
                                          </p:spTgt>
                                        </p:tgtEl>
                                        <p:attrNameLst>
                                          <p:attrName>style.visibility</p:attrName>
                                        </p:attrNameLst>
                                      </p:cBhvr>
                                      <p:to>
                                        <p:strVal val="visible"/>
                                      </p:to>
                                    </p:set>
                                    <p:animEffect transition="in" filter="box(out)">
                                      <p:cBhvr>
                                        <p:cTn id="37" dur="500"/>
                                        <p:tgtEl>
                                          <p:spTgt spid="126980">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nodeType="clickEffect">
                                  <p:stCondLst>
                                    <p:cond delay="0"/>
                                  </p:stCondLst>
                                  <p:childTnLst>
                                    <p:set>
                                      <p:cBhvr>
                                        <p:cTn id="41" dur="1" fill="hold">
                                          <p:stCondLst>
                                            <p:cond delay="0"/>
                                          </p:stCondLst>
                                        </p:cTn>
                                        <p:tgtEl>
                                          <p:spTgt spid="126980">
                                            <p:txEl>
                                              <p:pRg st="7" end="7"/>
                                            </p:txEl>
                                          </p:spTgt>
                                        </p:tgtEl>
                                        <p:attrNameLst>
                                          <p:attrName>style.visibility</p:attrName>
                                        </p:attrNameLst>
                                      </p:cBhvr>
                                      <p:to>
                                        <p:strVal val="visible"/>
                                      </p:to>
                                    </p:set>
                                    <p:animEffect transition="in" filter="box(out)">
                                      <p:cBhvr>
                                        <p:cTn id="42" dur="500"/>
                                        <p:tgtEl>
                                          <p:spTgt spid="12698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1703389" y="188913"/>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Fide Yetiştiriciliği</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5123" name="Line 3"/>
          <p:cNvSpPr>
            <a:spLocks noChangeShapeType="1"/>
          </p:cNvSpPr>
          <p:nvPr/>
        </p:nvSpPr>
        <p:spPr bwMode="auto">
          <a:xfrm>
            <a:off x="1847851" y="692150"/>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26980" name="Rectangle 4"/>
          <p:cNvSpPr>
            <a:spLocks noChangeArrowheads="1"/>
          </p:cNvSpPr>
          <p:nvPr/>
        </p:nvSpPr>
        <p:spPr bwMode="auto">
          <a:xfrm>
            <a:off x="1847850" y="1000125"/>
            <a:ext cx="84963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Tütün fideleri tohumların yastıklara ekilmesiyle elde edilir. Fide yetiştirilen yastıkların 3 tipi vardır:</a:t>
            </a:r>
          </a:p>
          <a:p>
            <a:pPr algn="just">
              <a:spcBef>
                <a:spcPct val="0"/>
              </a:spcBef>
              <a:spcAft>
                <a:spcPts val="600"/>
              </a:spcAft>
              <a:buFontTx/>
              <a:buChar char="-"/>
            </a:pPr>
            <a:r>
              <a:rPr lang="tr-TR" altLang="tr-TR" sz="1800">
                <a:latin typeface="Comic Sans MS" panose="030F0702030302020204" pitchFamily="66" charset="0"/>
              </a:rPr>
              <a:t> Soğuk Yastıklar</a:t>
            </a:r>
          </a:p>
          <a:p>
            <a:pPr algn="just">
              <a:spcBef>
                <a:spcPct val="0"/>
              </a:spcBef>
              <a:spcAft>
                <a:spcPts val="600"/>
              </a:spcAft>
              <a:buFontTx/>
              <a:buChar char="-"/>
            </a:pPr>
            <a:r>
              <a:rPr lang="tr-TR" altLang="tr-TR" sz="1800">
                <a:latin typeface="Comic Sans MS" panose="030F0702030302020204" pitchFamily="66" charset="0"/>
              </a:rPr>
              <a:t> Ilık Yastıklar</a:t>
            </a:r>
          </a:p>
          <a:p>
            <a:pPr algn="just">
              <a:spcBef>
                <a:spcPct val="0"/>
              </a:spcBef>
              <a:spcAft>
                <a:spcPts val="600"/>
              </a:spcAft>
              <a:buNone/>
            </a:pPr>
            <a:r>
              <a:rPr lang="tr-TR" altLang="tr-TR" sz="1800">
                <a:latin typeface="Comic Sans MS" panose="030F0702030302020204" pitchFamily="66" charset="0"/>
              </a:rPr>
              <a:t>- Sıcak Yastıklar</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073" y="2784475"/>
            <a:ext cx="5690879" cy="3414527"/>
          </a:xfrm>
          <a:prstGeom prst="rect">
            <a:avLst/>
          </a:prstGeom>
        </p:spPr>
      </p:pic>
    </p:spTree>
    <p:extLst>
      <p:ext uri="{BB962C8B-B14F-4D97-AF65-F5344CB8AC3E}">
        <p14:creationId xmlns:p14="http://schemas.microsoft.com/office/powerpoint/2010/main" val="41713150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animEffect transition="in" filter="box(out)">
                                      <p:cBhvr>
                                        <p:cTn id="7" dur="500"/>
                                        <p:tgtEl>
                                          <p:spTgt spid="1269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26980">
                                            <p:txEl>
                                              <p:pRg st="1" end="1"/>
                                            </p:txEl>
                                          </p:spTgt>
                                        </p:tgtEl>
                                        <p:attrNameLst>
                                          <p:attrName>style.visibility</p:attrName>
                                        </p:attrNameLst>
                                      </p:cBhvr>
                                      <p:to>
                                        <p:strVal val="visible"/>
                                      </p:to>
                                    </p:set>
                                    <p:animEffect transition="in" filter="box(out)">
                                      <p:cBhvr>
                                        <p:cTn id="12" dur="500"/>
                                        <p:tgtEl>
                                          <p:spTgt spid="126980">
                                            <p:txEl>
                                              <p:pRg st="1" end="1"/>
                                            </p:txEl>
                                          </p:spTgt>
                                        </p:tgtEl>
                                      </p:cBhvr>
                                    </p:animEffect>
                                  </p:childTnLst>
                                </p:cTn>
                              </p:par>
                              <p:par>
                                <p:cTn id="13" presetID="4" presetClass="entr" presetSubtype="32" fill="hold" nodeType="withEffect">
                                  <p:stCondLst>
                                    <p:cond delay="0"/>
                                  </p:stCondLst>
                                  <p:childTnLst>
                                    <p:set>
                                      <p:cBhvr>
                                        <p:cTn id="14" dur="1" fill="hold">
                                          <p:stCondLst>
                                            <p:cond delay="0"/>
                                          </p:stCondLst>
                                        </p:cTn>
                                        <p:tgtEl>
                                          <p:spTgt spid="126980">
                                            <p:txEl>
                                              <p:pRg st="2" end="2"/>
                                            </p:txEl>
                                          </p:spTgt>
                                        </p:tgtEl>
                                        <p:attrNameLst>
                                          <p:attrName>style.visibility</p:attrName>
                                        </p:attrNameLst>
                                      </p:cBhvr>
                                      <p:to>
                                        <p:strVal val="visible"/>
                                      </p:to>
                                    </p:set>
                                    <p:animEffect transition="in" filter="box(out)">
                                      <p:cBhvr>
                                        <p:cTn id="15" dur="500"/>
                                        <p:tgtEl>
                                          <p:spTgt spid="126980">
                                            <p:txEl>
                                              <p:pRg st="2" end="2"/>
                                            </p:txEl>
                                          </p:spTgt>
                                        </p:tgtEl>
                                      </p:cBhvr>
                                    </p:animEffect>
                                  </p:childTnLst>
                                </p:cTn>
                              </p:par>
                              <p:par>
                                <p:cTn id="16" presetID="4" presetClass="entr" presetSubtype="32" fill="hold" nodeType="withEffect">
                                  <p:stCondLst>
                                    <p:cond delay="0"/>
                                  </p:stCondLst>
                                  <p:childTnLst>
                                    <p:set>
                                      <p:cBhvr>
                                        <p:cTn id="17" dur="1" fill="hold">
                                          <p:stCondLst>
                                            <p:cond delay="0"/>
                                          </p:stCondLst>
                                        </p:cTn>
                                        <p:tgtEl>
                                          <p:spTgt spid="126980">
                                            <p:txEl>
                                              <p:pRg st="3" end="3"/>
                                            </p:txEl>
                                          </p:spTgt>
                                        </p:tgtEl>
                                        <p:attrNameLst>
                                          <p:attrName>style.visibility</p:attrName>
                                        </p:attrNameLst>
                                      </p:cBhvr>
                                      <p:to>
                                        <p:strVal val="visible"/>
                                      </p:to>
                                    </p:set>
                                    <p:animEffect transition="in" filter="box(out)">
                                      <p:cBhvr>
                                        <p:cTn id="18" dur="500"/>
                                        <p:tgtEl>
                                          <p:spTgt spid="1269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1703389" y="188913"/>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Fide Yetiştiriciliği – Soğuk Yastıklar</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6147" name="Line 3"/>
          <p:cNvSpPr>
            <a:spLocks noChangeShapeType="1"/>
          </p:cNvSpPr>
          <p:nvPr/>
        </p:nvSpPr>
        <p:spPr bwMode="auto">
          <a:xfrm>
            <a:off x="1847851" y="692150"/>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26980" name="Rectangle 4"/>
          <p:cNvSpPr>
            <a:spLocks noChangeArrowheads="1"/>
          </p:cNvSpPr>
          <p:nvPr/>
        </p:nvSpPr>
        <p:spPr bwMode="auto">
          <a:xfrm>
            <a:off x="1847850" y="1018685"/>
            <a:ext cx="849630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dirty="0">
                <a:latin typeface="Comic Sans MS" panose="030F0702030302020204" pitchFamily="66" charset="0"/>
              </a:rPr>
              <a:t>Birçok tütün bölgesinde genellikle bu yastık çeşidinde fide yetiştirilmektedir. 0.7-1.7 m genişliğinde ve 12 m kadar uzunluktaki bir yer iyice sürülür. Sonbaharda sürülen bu yastıklar, kışı bu şekilde geçirirler. Kış boyunca kesekler iyice parçalanıp, ufalanır. Şubat ve mart aylarında parçalanmayan kesekler dağıtılarak ufalanır ve fidelik tesviye edilerek iyice düzlenir.</a:t>
            </a:r>
          </a:p>
          <a:p>
            <a:pPr algn="just">
              <a:spcBef>
                <a:spcPct val="0"/>
              </a:spcBef>
              <a:spcAft>
                <a:spcPts val="1200"/>
              </a:spcAft>
              <a:buNone/>
            </a:pPr>
            <a:r>
              <a:rPr lang="tr-TR" altLang="tr-TR" sz="1800" dirty="0">
                <a:latin typeface="Comic Sans MS" panose="030F0702030302020204" pitchFamily="66" charset="0"/>
              </a:rPr>
              <a:t>Bazı yerlerde bu şekildeki yastıklara tohum atılırsa da, çoğu zaman yastıktaki toprak (30 cm derinliğindeki kısım) dışarı çıkarılır. Bu kısma 1/3 kum, 1/3 yanmış ahır gübresi ve 1/3 tarla toprağı karıştırılarak yapılan harç konup, iyice bastırılır. Bundan sonra m</a:t>
            </a:r>
            <a:r>
              <a:rPr lang="tr-TR" altLang="tr-TR" sz="1800" baseline="30000" dirty="0">
                <a:latin typeface="Comic Sans MS" panose="030F0702030302020204" pitchFamily="66" charset="0"/>
              </a:rPr>
              <a:t>2</a:t>
            </a:r>
            <a:r>
              <a:rPr lang="tr-TR" altLang="tr-TR" sz="1800" dirty="0">
                <a:latin typeface="Comic Sans MS" panose="030F0702030302020204" pitchFamily="66" charset="0"/>
              </a:rPr>
              <a:t>'ye 2-3 g hesabı ile tohum atılır.</a:t>
            </a:r>
          </a:p>
          <a:p>
            <a:pPr algn="just">
              <a:spcBef>
                <a:spcPct val="0"/>
              </a:spcBef>
              <a:spcAft>
                <a:spcPts val="1200"/>
              </a:spcAft>
              <a:buNone/>
            </a:pPr>
            <a:r>
              <a:rPr lang="tr-TR" altLang="tr-TR" sz="1800" dirty="0">
                <a:latin typeface="Comic Sans MS" panose="030F0702030302020204" pitchFamily="66" charset="0"/>
              </a:rPr>
              <a:t>Belli bir süre sonra fideliğe ekilen tohumlar çimlenir. Gerektiği zaman </a:t>
            </a:r>
            <a:r>
              <a:rPr lang="tr-TR" altLang="tr-TR" sz="1800" dirty="0" smtClean="0">
                <a:latin typeface="Comic Sans MS" panose="030F0702030302020204" pitchFamily="66" charset="0"/>
              </a:rPr>
              <a:t>fideliğe. </a:t>
            </a:r>
            <a:r>
              <a:rPr lang="tr-TR" altLang="tr-TR" sz="1800" dirty="0">
                <a:latin typeface="Comic Sans MS" panose="030F0702030302020204" pitchFamily="66" charset="0"/>
              </a:rPr>
              <a:t> </a:t>
            </a:r>
          </a:p>
        </p:txBody>
      </p:sp>
    </p:spTree>
    <p:extLst>
      <p:ext uri="{BB962C8B-B14F-4D97-AF65-F5344CB8AC3E}">
        <p14:creationId xmlns:p14="http://schemas.microsoft.com/office/powerpoint/2010/main" val="2087068679"/>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animEffect transition="in" filter="box(out)">
                                      <p:cBhvr>
                                        <p:cTn id="7" dur="500"/>
                                        <p:tgtEl>
                                          <p:spTgt spid="1269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26980">
                                            <p:txEl>
                                              <p:pRg st="1" end="1"/>
                                            </p:txEl>
                                          </p:spTgt>
                                        </p:tgtEl>
                                        <p:attrNameLst>
                                          <p:attrName>style.visibility</p:attrName>
                                        </p:attrNameLst>
                                      </p:cBhvr>
                                      <p:to>
                                        <p:strVal val="visible"/>
                                      </p:to>
                                    </p:set>
                                    <p:animEffect transition="in" filter="box(out)">
                                      <p:cBhvr>
                                        <p:cTn id="12" dur="500"/>
                                        <p:tgtEl>
                                          <p:spTgt spid="12698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26980">
                                            <p:txEl>
                                              <p:pRg st="2" end="2"/>
                                            </p:txEl>
                                          </p:spTgt>
                                        </p:tgtEl>
                                        <p:attrNameLst>
                                          <p:attrName>style.visibility</p:attrName>
                                        </p:attrNameLst>
                                      </p:cBhvr>
                                      <p:to>
                                        <p:strVal val="visible"/>
                                      </p:to>
                                    </p:set>
                                    <p:animEffect transition="in" filter="box(out)">
                                      <p:cBhvr>
                                        <p:cTn id="17" dur="500"/>
                                        <p:tgtEl>
                                          <p:spTgt spid="1269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a:xfrm>
            <a:off x="914400" y="446915"/>
            <a:ext cx="10668000" cy="5851525"/>
          </a:xfrm>
        </p:spPr>
        <p:txBody>
          <a:bodyPr/>
          <a:lstStyle/>
          <a:p>
            <a:pPr algn="just">
              <a:spcBef>
                <a:spcPct val="0"/>
              </a:spcBef>
              <a:spcAft>
                <a:spcPts val="1200"/>
              </a:spcAft>
              <a:buNone/>
            </a:pPr>
            <a:r>
              <a:rPr lang="tr-TR" altLang="tr-TR" dirty="0">
                <a:latin typeface="Comic Sans MS" panose="030F0702030302020204" pitchFamily="66" charset="0"/>
              </a:rPr>
              <a:t>Belli bir süre sonra fideliğe ekilen tohumlar çimlenir. Gerektiği zaman fideliğe su verilmelidir. 1 m</a:t>
            </a:r>
            <a:r>
              <a:rPr lang="tr-TR" altLang="tr-TR" baseline="30000" dirty="0">
                <a:latin typeface="Comic Sans MS" panose="030F0702030302020204" pitchFamily="66" charset="0"/>
              </a:rPr>
              <a:t>2</a:t>
            </a:r>
            <a:r>
              <a:rPr lang="tr-TR" altLang="tr-TR" dirty="0">
                <a:latin typeface="Comic Sans MS" panose="030F0702030302020204" pitchFamily="66" charset="0"/>
              </a:rPr>
              <a:t> yerden 3000-4000 adet amaca uygun tütün fidesi elde edilebilir. Aslında 1 g'da 10-12 bin adet tohum bulunmakta, fakat bunların %50'sinin çimlendiği kabul edilmekte, çimlenen bitkilerin de ancak %50'sinin amaca uygun ve pişkin fide olabileceği hesaplanmaktadır. 1 dekar yere normal şartlarda 12-15 bin fide dikilebilmektedir (çeşide ve tütün yetiştirilen bölgeye göre bu miktar değişebilir). Bu hesaba göre 1 dekar tütün tarlası için 3-4 m</a:t>
            </a:r>
            <a:r>
              <a:rPr lang="tr-TR" altLang="tr-TR" baseline="30000" dirty="0">
                <a:latin typeface="Comic Sans MS" panose="030F0702030302020204" pitchFamily="66" charset="0"/>
              </a:rPr>
              <a:t>2</a:t>
            </a:r>
            <a:r>
              <a:rPr lang="tr-TR" altLang="tr-TR" dirty="0">
                <a:latin typeface="Comic Sans MS" panose="030F0702030302020204" pitchFamily="66" charset="0"/>
              </a:rPr>
              <a:t>'lik fideliğe ihtiyaç var demektir.</a:t>
            </a:r>
          </a:p>
          <a:p>
            <a:pPr algn="just">
              <a:spcBef>
                <a:spcPct val="0"/>
              </a:spcBef>
              <a:spcAft>
                <a:spcPts val="1200"/>
              </a:spcAft>
              <a:buNone/>
            </a:pPr>
            <a:r>
              <a:rPr lang="tr-TR" altLang="tr-TR" dirty="0" smtClean="0">
                <a:latin typeface="Comic Sans MS" panose="030F0702030302020204" pitchFamily="66" charset="0"/>
              </a:rPr>
              <a:t>    Soğuk </a:t>
            </a:r>
            <a:r>
              <a:rPr lang="tr-TR" altLang="tr-TR" dirty="0">
                <a:latin typeface="Comic Sans MS" panose="030F0702030302020204" pitchFamily="66" charset="0"/>
              </a:rPr>
              <a:t>yastıklar donabilir. Bunun için, bu yastıkların üzeri bitki artıkları, çalı vb. malzeme ile kapatılabilir.  </a:t>
            </a:r>
          </a:p>
          <a:p>
            <a:endParaRPr lang="tr-TR"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5497" y="2786290"/>
            <a:ext cx="5800449" cy="3846422"/>
          </a:xfrm>
          <a:prstGeom prst="rect">
            <a:avLst/>
          </a:prstGeom>
        </p:spPr>
      </p:pic>
    </p:spTree>
    <p:extLst>
      <p:ext uri="{BB962C8B-B14F-4D97-AF65-F5344CB8AC3E}">
        <p14:creationId xmlns:p14="http://schemas.microsoft.com/office/powerpoint/2010/main" val="1797568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1703389" y="188913"/>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Fide Yetiştiriciliği – Ilık Yastıklar</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7171" name="Line 3"/>
          <p:cNvSpPr>
            <a:spLocks noChangeShapeType="1"/>
          </p:cNvSpPr>
          <p:nvPr/>
        </p:nvSpPr>
        <p:spPr bwMode="auto">
          <a:xfrm>
            <a:off x="1847851" y="692150"/>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26980" name="Rectangle 4"/>
          <p:cNvSpPr>
            <a:spLocks noChangeArrowheads="1"/>
          </p:cNvSpPr>
          <p:nvPr/>
        </p:nvSpPr>
        <p:spPr bwMode="auto">
          <a:xfrm>
            <a:off x="1703389" y="1151545"/>
            <a:ext cx="84963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dirty="0">
                <a:latin typeface="Comic Sans MS" panose="030F0702030302020204" pitchFamily="66" charset="0"/>
              </a:rPr>
              <a:t>Ilık yastıkların hazırlanışı soğuk yastıklardan pek farklı değildir. Boyutları 1.2 x 12 m olan bu yastıklara tohum ekildikten sonra, yastıkların üzeri kamış veya sazlardan yapılmış bir kapak ile kapatılır. Bu yastıklar, soğuk yastıklara göre düşük sıcaklıklara karşı daha emniyetlidirler.</a:t>
            </a:r>
          </a:p>
          <a:p>
            <a:pPr algn="just">
              <a:spcBef>
                <a:spcPct val="0"/>
              </a:spcBef>
              <a:spcAft>
                <a:spcPts val="1200"/>
              </a:spcAft>
              <a:buNone/>
            </a:pPr>
            <a:r>
              <a:rPr lang="tr-TR" altLang="tr-TR" sz="1800" dirty="0">
                <a:latin typeface="Comic Sans MS" panose="030F0702030302020204" pitchFamily="66" charset="0"/>
              </a:rPr>
              <a:t>Fideliğin yeri ve boyutları tespit edildikten sonra bellenerek toprak dışarı atılır, yastıkların kenarları 60-70 cm yükseklikte taş, tuğla veya betonla yükseltilir. En alta 5 cm kalınlığında çakıl, üstüne 20 cm kalınlığında tarla toprağı, bunun üstüne de 5-10 cm kalınlığında 1/3'ü kum, 2/3'ü yanmış ahır gübresinden oluşan harç konur. 30-40 misli çok ince kumla karıştırılarak ekilen tohum, çimlenmeye bırakılır. </a:t>
            </a:r>
          </a:p>
        </p:txBody>
      </p:sp>
    </p:spTree>
    <p:extLst>
      <p:ext uri="{BB962C8B-B14F-4D97-AF65-F5344CB8AC3E}">
        <p14:creationId xmlns:p14="http://schemas.microsoft.com/office/powerpoint/2010/main" val="317316074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animEffect transition="in" filter="box(out)">
                                      <p:cBhvr>
                                        <p:cTn id="7" dur="500"/>
                                        <p:tgtEl>
                                          <p:spTgt spid="1269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26980">
                                            <p:txEl>
                                              <p:pRg st="1" end="1"/>
                                            </p:txEl>
                                          </p:spTgt>
                                        </p:tgtEl>
                                        <p:attrNameLst>
                                          <p:attrName>style.visibility</p:attrName>
                                        </p:attrNameLst>
                                      </p:cBhvr>
                                      <p:to>
                                        <p:strVal val="visible"/>
                                      </p:to>
                                    </p:set>
                                    <p:animEffect transition="in" filter="box(out)">
                                      <p:cBhvr>
                                        <p:cTn id="12" dur="500"/>
                                        <p:tgtEl>
                                          <p:spTgt spid="1269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a:xfrm>
            <a:off x="609600" y="274639"/>
            <a:ext cx="9819861" cy="5851525"/>
          </a:xfrm>
        </p:spPr>
        <p:txBody>
          <a:bodyPr/>
          <a:lstStyle/>
          <a:p>
            <a:pPr algn="just">
              <a:spcBef>
                <a:spcPct val="0"/>
              </a:spcBef>
              <a:spcAft>
                <a:spcPts val="1200"/>
              </a:spcAft>
              <a:buNone/>
            </a:pPr>
            <a:r>
              <a:rPr lang="tr-TR" altLang="tr-TR" dirty="0">
                <a:latin typeface="Comic Sans MS" panose="030F0702030302020204" pitchFamily="66" charset="0"/>
              </a:rPr>
              <a:t>Ayrıca fideliğin üzeri cam, hasır ya da bez bir örtüyle kapatılır. Gerektiği zaman fidelik süzgeçlerle sulanır.</a:t>
            </a:r>
          </a:p>
          <a:p>
            <a:pPr algn="just">
              <a:spcBef>
                <a:spcPct val="0"/>
              </a:spcBef>
              <a:spcAft>
                <a:spcPts val="1200"/>
              </a:spcAft>
              <a:buNone/>
            </a:pPr>
            <a:r>
              <a:rPr lang="tr-TR" altLang="tr-TR" dirty="0">
                <a:latin typeface="Comic Sans MS" panose="030F0702030302020204" pitchFamily="66" charset="0"/>
              </a:rPr>
              <a:t>Fideler çimlenip, 7-8 yapraklı olduktan sonra sökülür ve pişkin olanları seçilerek dikim için ayrılır, </a:t>
            </a:r>
            <a:r>
              <a:rPr lang="tr-TR" altLang="tr-TR" dirty="0" err="1">
                <a:latin typeface="Comic Sans MS" panose="030F0702030302020204" pitchFamily="66" charset="0"/>
              </a:rPr>
              <a:t>cıvgın</a:t>
            </a:r>
            <a:r>
              <a:rPr lang="tr-TR" altLang="tr-TR" dirty="0">
                <a:latin typeface="Comic Sans MS" panose="030F0702030302020204" pitchFamily="66" charset="0"/>
              </a:rPr>
              <a:t> olanlar ise atılır. Pişkin bir fide katlandığı veya işaret parmağına sarıldığı zaman kırılmaz ve elastikiyeti yüksektir. Pişkin fidelerin boyu uzun olmayıp, tok ve sağlam bir görünüşe sahiptirler. </a:t>
            </a:r>
            <a:r>
              <a:rPr lang="tr-TR" altLang="tr-TR" dirty="0" err="1">
                <a:latin typeface="Comic Sans MS" panose="030F0702030302020204" pitchFamily="66" charset="0"/>
              </a:rPr>
              <a:t>Cıvgın</a:t>
            </a:r>
            <a:r>
              <a:rPr lang="tr-TR" altLang="tr-TR" dirty="0">
                <a:latin typeface="Comic Sans MS" panose="030F0702030302020204" pitchFamily="66" charset="0"/>
              </a:rPr>
              <a:t> fideler ise, oldukça uzun boylu, açık yeşil veya yeşil-sarı renkli ve zayıf yapılıdırlar. Elastikiyetleri az olup, katlandıkları veya işaret parmağına sarıldıkları zaman kırılırlar.</a:t>
            </a:r>
          </a:p>
          <a:p>
            <a:endParaRPr lang="tr-TR" dirty="0"/>
          </a:p>
        </p:txBody>
      </p:sp>
    </p:spTree>
    <p:extLst>
      <p:ext uri="{BB962C8B-B14F-4D97-AF65-F5344CB8AC3E}">
        <p14:creationId xmlns:p14="http://schemas.microsoft.com/office/powerpoint/2010/main" val="1207176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1703389" y="188913"/>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Fide Yetiştiriciliği – Sıcak Yastıklar</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8195" name="Line 3"/>
          <p:cNvSpPr>
            <a:spLocks noChangeShapeType="1"/>
          </p:cNvSpPr>
          <p:nvPr/>
        </p:nvSpPr>
        <p:spPr bwMode="auto">
          <a:xfrm>
            <a:off x="1847851" y="692150"/>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26980" name="Rectangle 4"/>
          <p:cNvSpPr>
            <a:spLocks noChangeArrowheads="1"/>
          </p:cNvSpPr>
          <p:nvPr/>
        </p:nvSpPr>
        <p:spPr bwMode="auto">
          <a:xfrm>
            <a:off x="1847850" y="1000126"/>
            <a:ext cx="84963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Sıcak yastıklar genelde iklimi çok sert olan ülke ve bölgelerde kullanılırlar. Genel esasları açısından ılık yastıklara benzemekle birlikte, fideliğin altına 10 cm kalınlığında sönmemiş kireç tabakası konur. Yastığa su verilince kirecin çıkardığı ısı sonucu yastık kolay ve çabuk bir şekilde ısınır. Böylece tohumların çimlenebilmesi için uygun bir ortam hazırlanmış olur.</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445" y="2489772"/>
            <a:ext cx="7143756" cy="4299648"/>
          </a:xfrm>
          <a:prstGeom prst="rect">
            <a:avLst/>
          </a:prstGeom>
        </p:spPr>
      </p:pic>
    </p:spTree>
    <p:extLst>
      <p:ext uri="{BB962C8B-B14F-4D97-AF65-F5344CB8AC3E}">
        <p14:creationId xmlns:p14="http://schemas.microsoft.com/office/powerpoint/2010/main" val="294961433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animEffect transition="in" filter="box(out)">
                                      <p:cBhvr>
                                        <p:cTn id="7" dur="500"/>
                                        <p:tgtEl>
                                          <p:spTgt spid="1269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Kristal">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46</TotalTime>
  <Words>342</Words>
  <Application>Microsoft Office PowerPoint</Application>
  <PresentationFormat>Geniş ekran</PresentationFormat>
  <Paragraphs>36</Paragraphs>
  <Slides>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9</vt:i4>
      </vt:variant>
    </vt:vector>
  </HeadingPairs>
  <TitlesOfParts>
    <vt:vector size="15" baseType="lpstr">
      <vt:lpstr>Arial</vt:lpstr>
      <vt:lpstr>Comic Sans MS</vt:lpstr>
      <vt:lpstr>Trebuchet MS</vt:lpstr>
      <vt:lpstr>Wingdings</vt:lpstr>
      <vt:lpstr>Wingdings 3</vt:lpstr>
      <vt:lpstr>Kristal</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Burak</dc:creator>
  <cp:lastModifiedBy>Burak</cp:lastModifiedBy>
  <cp:revision>8</cp:revision>
  <dcterms:created xsi:type="dcterms:W3CDTF">2018-04-05T08:34:52Z</dcterms:created>
  <dcterms:modified xsi:type="dcterms:W3CDTF">2018-04-09T07:46:25Z</dcterms:modified>
</cp:coreProperties>
</file>