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2" r:id="rId33"/>
    <p:sldId id="311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66" d="100"/>
          <a:sy n="66" d="100"/>
        </p:scale>
        <p:origin x="1320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18.10.2018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919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470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02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9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46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34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508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9077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93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35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183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5936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795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142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9922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573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715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8781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6568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598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6697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976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803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6645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4329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1813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8556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9953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3764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20641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036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8297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56800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7059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53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83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717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152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178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77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COM267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Reading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Strings can also be read by calling the </a:t>
            </a:r>
            <a:r>
              <a:rPr lang="en-US" sz="3200" b="1" dirty="0" err="1"/>
              <a:t>getchar</a:t>
            </a:r>
            <a:r>
              <a:rPr lang="en-US" sz="3200" b="1" dirty="0"/>
              <a:t>() function repeatedly to read a sequence of single characters (unless a terminating character is entered) and simultaneously storing it in a character array as shown below.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smtClean="0"/>
              <a:t>	</a:t>
            </a:r>
            <a:r>
              <a:rPr lang="en-US" sz="3200" b="1" smtClean="0"/>
              <a:t>i</a:t>
            </a:r>
            <a:r>
              <a:rPr lang="en-US" sz="3200" b="1" dirty="0" smtClean="0"/>
              <a:t>=0;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;// Get a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!= '*')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</a:t>
            </a:r>
            <a:endParaRPr lang="tr-TR" sz="3200" b="1" dirty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</a:t>
            </a:r>
            <a:r>
              <a:rPr lang="en-US" sz="3200" b="1" dirty="0" err="1"/>
              <a:t>ch</a:t>
            </a:r>
            <a:r>
              <a:rPr lang="en-US" sz="3200" b="1" dirty="0"/>
              <a:t>;// Store the read character in </a:t>
            </a:r>
            <a:r>
              <a:rPr lang="en-US" sz="3200" b="1" dirty="0" err="1"/>
              <a:t>str</a:t>
            </a:r>
            <a:r>
              <a:rPr lang="en-US" sz="3200" b="1" dirty="0"/>
              <a:t>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();// Get another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'\0';// Terminate </a:t>
            </a:r>
            <a:r>
              <a:rPr lang="en-US" sz="3200" b="1" dirty="0" err="1"/>
              <a:t>str</a:t>
            </a:r>
            <a:r>
              <a:rPr lang="en-US" sz="3200" b="1" dirty="0"/>
              <a:t> with null character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in this method, you have to deliberately append the string with a null character.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other two functions automatically do this.</a:t>
            </a:r>
          </a:p>
          <a:p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23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Writing Strings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on the screen using the following three ways: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1</a:t>
            </a:r>
            <a:r>
              <a:rPr lang="en-US" sz="3200" b="1" dirty="0"/>
              <a:t>. using </a:t>
            </a:r>
            <a:r>
              <a:rPr lang="en-US" sz="3200" b="1" dirty="0" err="1"/>
              <a:t>printf</a:t>
            </a:r>
            <a:r>
              <a:rPr lang="en-US" sz="3200" b="1" dirty="0"/>
              <a:t>() function,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using puts() function, </a:t>
            </a:r>
            <a:r>
              <a:rPr lang="tr-TR" sz="3200" b="1" dirty="0" smtClean="0"/>
              <a:t>and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using </a:t>
            </a:r>
            <a:r>
              <a:rPr lang="en-US" sz="3200" b="1" dirty="0" err="1"/>
              <a:t>putchar</a:t>
            </a:r>
            <a:r>
              <a:rPr lang="en-US" sz="3200" b="1" dirty="0"/>
              <a:t>() function </a:t>
            </a:r>
            <a:r>
              <a:rPr lang="tr-TR" sz="3200" b="1" dirty="0" smtClean="0"/>
              <a:t>	</a:t>
            </a:r>
            <a:r>
              <a:rPr lang="en-US" sz="3200" b="1" dirty="0" smtClean="0"/>
              <a:t>repeatedly</a:t>
            </a:r>
            <a:r>
              <a:rPr lang="en-US" sz="3200" b="1" dirty="0"/>
              <a:t>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using </a:t>
            </a:r>
            <a:r>
              <a:rPr lang="en-US" sz="3200" b="1" dirty="0" err="1"/>
              <a:t>printf</a:t>
            </a:r>
            <a:r>
              <a:rPr lang="en-US" sz="3200" b="1" dirty="0"/>
              <a:t>() by writing </a:t>
            </a:r>
            <a:r>
              <a:rPr lang="en-US" sz="3200" b="1" dirty="0" err="1"/>
              <a:t>printf</a:t>
            </a:r>
            <a:r>
              <a:rPr lang="en-US" sz="3200" b="1" dirty="0"/>
              <a:t>("%s",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4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We use the format specifier %s to output a </a:t>
            </a:r>
            <a:r>
              <a:rPr lang="en-US" sz="3200" b="1" dirty="0" smtClean="0"/>
              <a:t>string.</a:t>
            </a:r>
            <a:endParaRPr lang="tr-TR" sz="3200" b="1" dirty="0" smtClean="0"/>
          </a:p>
          <a:p>
            <a:r>
              <a:rPr lang="en-US" sz="3200" b="1" dirty="0" smtClean="0"/>
              <a:t>Observe </a:t>
            </a:r>
            <a:r>
              <a:rPr lang="en-US" sz="3200" b="1" dirty="0"/>
              <a:t>carefully that there is no ‘&amp;’ character used with the string variable.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may also use width and precision specifications along with %s.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width specifies the minimum output field width. If the string is short, the extra space is either left padded or right padded.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negative width left pads short string rather than the default right justification.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precision specifies the maximum number of characters to be displayed, after which the string is truncated.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("%5.3s", </a:t>
            </a:r>
            <a:r>
              <a:rPr lang="en-US" sz="3200" b="1" dirty="0" err="1"/>
              <a:t>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above statement would print only the first three characters in a total field of five characters. </a:t>
            </a:r>
            <a:endParaRPr lang="tr-TR" sz="3200" b="1" dirty="0" smtClean="0"/>
          </a:p>
          <a:p>
            <a:r>
              <a:rPr lang="en-US" sz="3200" b="1" dirty="0" smtClean="0"/>
              <a:t>Also </a:t>
            </a:r>
            <a:r>
              <a:rPr lang="en-US" sz="3200" b="1" dirty="0"/>
              <a:t>these characters would be right justified in the allocated width.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make the string left justified, we must use a minus sign.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("%–5.3s",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When the field width is less than the length of the string, the entire string will be </a:t>
            </a:r>
            <a:r>
              <a:rPr lang="en-US" sz="3200" b="1" dirty="0" smtClean="0"/>
              <a:t>printed.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number of characters to be printed is specified as zero, then nothing is printed on the screen.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next method of writing a string is by using puts() function.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string can be displayed by writing puts(</a:t>
            </a:r>
            <a:r>
              <a:rPr lang="en-US" sz="3200" b="1" dirty="0" err="1"/>
              <a:t>str</a:t>
            </a:r>
            <a:r>
              <a:rPr lang="en-US" sz="3200" b="1" dirty="0"/>
              <a:t>); puts() is a simple function that overcomes the drawbacks of the </a:t>
            </a:r>
            <a:r>
              <a:rPr lang="en-US" sz="3200" b="1" dirty="0" err="1"/>
              <a:t>printf</a:t>
            </a:r>
            <a:r>
              <a:rPr lang="en-US" sz="3200" b="1" dirty="0"/>
              <a:t>() function.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also be written by calling the </a:t>
            </a:r>
            <a:r>
              <a:rPr lang="en-US" sz="3200" b="1" dirty="0" err="1"/>
              <a:t>putchar</a:t>
            </a:r>
            <a:r>
              <a:rPr lang="en-US" sz="3200" b="1" dirty="0"/>
              <a:t>() function repeatedly to print a sequence of single characters.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=0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 </a:t>
            </a: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putchar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]);// Print the character on the screen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 </a:t>
            </a:r>
            <a:r>
              <a:rPr lang="en-US" sz="3200" b="1" dirty="0" smtClean="0"/>
              <a:t>}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60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In this section, we will learn about different operations that can be performed on strings. </a:t>
            </a:r>
            <a:endParaRPr lang="tr-TR" sz="3200" b="1" dirty="0" smtClean="0"/>
          </a:p>
          <a:p>
            <a:r>
              <a:rPr lang="en-US" sz="3200" b="1" dirty="0" smtClean="0"/>
              <a:t>Finding </a:t>
            </a:r>
            <a:r>
              <a:rPr lang="en-US" sz="3200" b="1" dirty="0"/>
              <a:t>Length of a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number of characters in a string constitutes the length of the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LENGTH("C PROGRAMMING IS FUN") will return 20.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even blank spaces are counted as characters in the string.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4.3 shows an algorithm that calculates the length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I is used as an index for traversing string STR.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traverse each and every character of STR, we increment the value of I. </a:t>
            </a:r>
            <a:endParaRPr lang="tr-TR" sz="3200" b="1" dirty="0" smtClean="0"/>
          </a:p>
          <a:p>
            <a:r>
              <a:rPr lang="en-US" sz="3200" b="1" dirty="0"/>
              <a:t>Once we encounter the null character, the control jumps out of the while loop and the length is initialized with the value of I.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strlen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returns the length of string s1.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762000"/>
            <a:ext cx="4019550" cy="1876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816" y="2834948"/>
            <a:ext cx="5743575" cy="348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1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Converting Characters of a String into Upper/ Lower Case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have already discussed that in the memory ASCII codes are stored instead of the real values.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ASCII code for A–Z varies from 65 to 91 and the ASCII code for a–z ranges from 97 to 123.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if we have to convert a lower case character into uppercase, we just need to subtract 32 from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And </a:t>
            </a:r>
            <a:r>
              <a:rPr lang="en-US" sz="3200" b="1" dirty="0"/>
              <a:t>if we have to convert an upper case character into lower case, we need to add 32 to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4.4 shows an algorithm that converts the lower case characters of a string into upper case. </a:t>
            </a:r>
            <a:endParaRPr lang="tr-TR" sz="3200" b="1" dirty="0" smtClean="0"/>
          </a:p>
          <a:p>
            <a:r>
              <a:rPr lang="en-US" sz="3200" b="1" dirty="0" smtClean="0"/>
              <a:t>Note</a:t>
            </a:r>
            <a:r>
              <a:rPr lang="tr-TR" sz="3200" b="1" dirty="0" smtClean="0"/>
              <a:t>:</a:t>
            </a:r>
            <a:r>
              <a:rPr lang="en-US" sz="3200" b="1" dirty="0" smtClean="0"/>
              <a:t>The </a:t>
            </a:r>
            <a:r>
              <a:rPr lang="en-US" sz="3200" b="1" dirty="0"/>
              <a:t>library functions </a:t>
            </a:r>
            <a:r>
              <a:rPr lang="en-US" sz="3200" b="1" dirty="0" err="1"/>
              <a:t>toupper</a:t>
            </a:r>
            <a:r>
              <a:rPr lang="en-US" sz="3200" b="1" dirty="0"/>
              <a:t>() and </a:t>
            </a:r>
            <a:r>
              <a:rPr lang="en-US" sz="3200" b="1" dirty="0" err="1"/>
              <a:t>tolower</a:t>
            </a:r>
            <a:r>
              <a:rPr lang="en-US" sz="3200" b="1" dirty="0"/>
              <a:t>() which are defined in </a:t>
            </a:r>
            <a:r>
              <a:rPr lang="en-US" sz="3200" b="1" dirty="0" err="1"/>
              <a:t>ctype.h</a:t>
            </a:r>
            <a:r>
              <a:rPr lang="en-US" sz="3200" b="1" dirty="0"/>
              <a:t> convert a character into upper and lower case, respectively.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88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the algorithm, we initialize I to </a:t>
            </a:r>
            <a:r>
              <a:rPr lang="en-US" sz="3200" b="1" dirty="0" smtClean="0"/>
              <a:t>zero.</a:t>
            </a:r>
            <a:endParaRPr lang="tr-TR" sz="3200" b="1" dirty="0" smtClean="0"/>
          </a:p>
          <a:p>
            <a:r>
              <a:rPr lang="en-US" sz="3200" b="1" dirty="0" smtClean="0"/>
              <a:t>Using </a:t>
            </a:r>
            <a:r>
              <a:rPr lang="en-US" sz="3200" b="1" dirty="0"/>
              <a:t>I as the index of STR, we traverse each character of STR from Step 2 to </a:t>
            </a:r>
            <a:r>
              <a:rPr lang="en-US" sz="3200" b="1" dirty="0" smtClean="0"/>
              <a:t>3.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character is in lower case, then it is converted into upper case by subtracting 32 from its ASCII value.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if the character is already in upper case, then it is copied into the UPPERSTR string. 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when all the characters have been traversed, a null character is appended to UPPERSTR (as done in Step 4).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359331"/>
            <a:ext cx="394335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1046" y="999172"/>
            <a:ext cx="68961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Appending a String to Another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Appending </a:t>
            </a:r>
            <a:r>
              <a:rPr lang="en-US" sz="3200" b="1" dirty="0"/>
              <a:t>one string to another string involves copying the contents of the source string at the end of the destination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S1 and S2 are two strings, then appending S1 to S2 means we have to add the contents of S1 to S2.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S1 is the source string and S2 is the destination string.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appending operation would leave the source string S1 unchanged and the destination string S2 = S2 + S1.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4.5 shows an algorithm that appends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strcat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concatenates string s2 to s1</a:t>
            </a:r>
            <a:r>
              <a:rPr lang="en-US" sz="3200" b="1" dirty="0" smtClean="0"/>
              <a:t>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2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762000"/>
            <a:ext cx="7186108" cy="5257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Operations on Strings</a:t>
            </a:r>
            <a:endParaRPr lang="tr-TR" dirty="0"/>
          </a:p>
          <a:p>
            <a:r>
              <a:rPr lang="tr-TR" b="1" dirty="0" smtClean="0">
                <a:solidFill>
                  <a:srgbClr val="3E3D2D"/>
                </a:solidFill>
              </a:rPr>
              <a:t>Arrays of Strings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and Strings</a:t>
            </a:r>
          </a:p>
          <a:p>
            <a:endParaRPr lang="tr-TR" sz="1900" b="1" dirty="0" smtClean="0">
              <a:solidFill>
                <a:srgbClr val="3E3D2D"/>
              </a:solidFill>
            </a:endParaRPr>
          </a:p>
          <a:p>
            <a:endParaRPr lang="en-US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6127115"/>
            <a:ext cx="3502152" cy="50228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this algorithm, we first traverse through the destination string to reach its end, that is, reach the position where a null character is encountered.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source string are then </a:t>
            </a:r>
            <a:r>
              <a:rPr lang="en-US" sz="3200" b="1" dirty="0" smtClean="0"/>
              <a:t>copied </a:t>
            </a:r>
            <a:r>
              <a:rPr lang="en-US" sz="3200" b="1" dirty="0"/>
              <a:t>into the destination string starting from that </a:t>
            </a:r>
            <a:r>
              <a:rPr lang="en-US" sz="3200" b="1" dirty="0" smtClean="0"/>
              <a:t>position.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a null character is added to terminate the destination string.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77" y="3511731"/>
            <a:ext cx="509587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896983"/>
            <a:ext cx="6172200" cy="534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Strings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and S2 are two strings, then comparing the two strings will give either of the following results: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a) S1 and S2 are equal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b) S1&gt;S2, when in dictionary order, S1 will come </a:t>
            </a:r>
            <a:r>
              <a:rPr lang="tr-TR" sz="3200" b="1" dirty="0" smtClean="0"/>
              <a:t>	</a:t>
            </a:r>
            <a:r>
              <a:rPr lang="en-US" sz="3200" b="1" dirty="0" smtClean="0"/>
              <a:t>after </a:t>
            </a:r>
            <a:r>
              <a:rPr lang="en-US" sz="3200" b="1" dirty="0"/>
              <a:t>S2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c) S1&lt;S2, when in dictionary order, S1 precedes </a:t>
            </a:r>
            <a:r>
              <a:rPr lang="tr-TR" sz="3200" b="1" dirty="0" smtClean="0"/>
              <a:t>	</a:t>
            </a:r>
            <a:r>
              <a:rPr lang="en-US" sz="3200" b="1" dirty="0" smtClean="0"/>
              <a:t>S2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compare the two strings, each and every character is compared from both the strings.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all the characters are the same, then the two strings are said to be equal.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4.6 shows an algorithm that compares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strcmp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compares string s1 with s2.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9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In this algorithm, we first check whether the two strings are of the same length.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not, then there is no point in moving ahead, as it straight away means that the two strings are not the same.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two strings are of the same length, then we compare character by character to check if all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yes, then the variable SAME is set to 1. Else, if SAME = 0, then we check which string precedes the other in the dictionary order and print the corresponding message.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958" y="1027766"/>
            <a:ext cx="5248275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3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4267199"/>
          </a:xfrm>
        </p:spPr>
        <p:txBody>
          <a:bodyPr>
            <a:normAutofit fontScale="47500" lnSpcReduction="20000"/>
          </a:bodyPr>
          <a:lstStyle/>
          <a:p>
            <a:r>
              <a:rPr lang="en-US" sz="3200" b="1" dirty="0"/>
              <a:t>Reversing a String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= "HELLO", then reverse of S1 = "OLLEH".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reverse a string, we just need to swap the first character with the last, second character with the second last character, and so on.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4.7 shows an algorithm that reverses a string</a:t>
            </a:r>
            <a:r>
              <a:rPr lang="en-US" sz="3200" b="1" dirty="0" smtClean="0"/>
              <a:t>.</a:t>
            </a:r>
            <a:endParaRPr lang="en-US" sz="3200" b="1" dirty="0"/>
          </a:p>
          <a:p>
            <a:r>
              <a:rPr lang="en-US" sz="3200" b="1" dirty="0"/>
              <a:t>Note The library function </a:t>
            </a:r>
            <a:r>
              <a:rPr lang="en-US" sz="3200" b="1" dirty="0" err="1"/>
              <a:t>strrev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reverses all the characters in the string except the null character. 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I is initialized to zero and J is initialized to the length of the string –1.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characters of the string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we swap the </a:t>
            </a:r>
            <a:r>
              <a:rPr lang="en-US" sz="3200" b="1" dirty="0" err="1"/>
              <a:t>ith</a:t>
            </a:r>
            <a:r>
              <a:rPr lang="en-US" sz="3200" b="1" dirty="0"/>
              <a:t> character of STR with its </a:t>
            </a:r>
            <a:r>
              <a:rPr lang="en-US" sz="3200" b="1" dirty="0" err="1"/>
              <a:t>jth</a:t>
            </a:r>
            <a:r>
              <a:rPr lang="en-US" sz="3200" b="1" dirty="0"/>
              <a:t>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a result, the first character of STR will be replaced with its last character, the second character will be replaced with the second last character of STR, and so on.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the value of I is incremented and J is decremented to traverse STR in the forward and backward directions, respectively.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873445"/>
            <a:ext cx="3882295" cy="16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9" y="762000"/>
            <a:ext cx="5819775" cy="2990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752850"/>
            <a:ext cx="58197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Extracting a Substring from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extract a substring from a given string, we need the following three parameters: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1</a:t>
            </a:r>
            <a:r>
              <a:rPr lang="en-US" sz="3200" b="1" dirty="0" smtClean="0"/>
              <a:t>. </a:t>
            </a:r>
            <a:r>
              <a:rPr lang="en-US" sz="3200" b="1" dirty="0"/>
              <a:t>the main string,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the position of the first </a:t>
            </a:r>
            <a:r>
              <a:rPr lang="en-US" sz="3200" b="1" dirty="0" smtClean="0"/>
              <a:t>character</a:t>
            </a:r>
            <a:r>
              <a:rPr lang="tr-TR" sz="3200" b="1" dirty="0" smtClean="0"/>
              <a:t> </a:t>
            </a:r>
            <a:r>
              <a:rPr lang="en-US" sz="3200" b="1" dirty="0" smtClean="0"/>
              <a:t>of </a:t>
            </a:r>
            <a:r>
              <a:rPr lang="en-US" sz="3200" b="1" dirty="0"/>
              <a:t>the substring in the given string, and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the maximum number of characters/length of the substring.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have a string </a:t>
            </a:r>
            <a:r>
              <a:rPr lang="en-US" sz="3200" b="1" dirty="0" err="1"/>
              <a:t>str</a:t>
            </a:r>
            <a:r>
              <a:rPr lang="en-US" sz="3200" b="1" dirty="0"/>
              <a:t>[] = "Welcome to the world of programming";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SUBSTRING(</a:t>
            </a:r>
            <a:r>
              <a:rPr lang="en-US" sz="3200" b="1" dirty="0" err="1"/>
              <a:t>str</a:t>
            </a:r>
            <a:r>
              <a:rPr lang="en-US" sz="3200" b="1" dirty="0"/>
              <a:t>, 15, 5) = world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5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31242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Figure 4.8 shows an algorithm that extracts a substring from the middle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we initialize a loop counter I to M, that is, the position from which the characters have to be copied.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N characters have been copied. </a:t>
            </a:r>
            <a:endParaRPr lang="tr-TR" sz="3200" b="1" dirty="0" smtClean="0"/>
          </a:p>
          <a:p>
            <a:r>
              <a:rPr lang="en-US" sz="3200" b="1" dirty="0" smtClean="0"/>
              <a:t>With </a:t>
            </a:r>
            <a:r>
              <a:rPr lang="en-US" sz="3200" b="1" dirty="0"/>
              <a:t>every character copied, we decrement the value of </a:t>
            </a:r>
            <a:r>
              <a:rPr lang="en-US" sz="3200" b="1" dirty="0" smtClean="0"/>
              <a:t>N.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string are copied into another string called the SUBSTR. </a:t>
            </a:r>
            <a:endParaRPr lang="tr-TR" sz="3200" b="1" dirty="0" smtClean="0"/>
          </a:p>
          <a:p>
            <a:r>
              <a:rPr lang="en-US" sz="3200" b="1" dirty="0" smtClean="0"/>
              <a:t>At </a:t>
            </a:r>
            <a:r>
              <a:rPr lang="en-US" sz="3200" b="1" dirty="0"/>
              <a:t>the end, a null character is appended to SUBSTR to terminate the string.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3805646"/>
            <a:ext cx="337185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Inserting a String in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insertion operation inserts a string S in the main text T at the kth position.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general syntax of this operation is INSERT(text, position, string).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INSERT("XYZXYZ", 3, "AAA") = "XYZAAAXYZ"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4.9 shows an algorithm to insert a string in a given text at the specified position.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algorithm first initializes the indices into the string to zero. </a:t>
            </a:r>
            <a:endParaRPr lang="tr-TR" sz="3200" b="1" dirty="0" smtClean="0"/>
          </a:p>
          <a:p>
            <a:r>
              <a:rPr lang="en-US" sz="3200" b="1" dirty="0" smtClean="0"/>
              <a:t>From </a:t>
            </a:r>
            <a:r>
              <a:rPr lang="en-US" sz="3200" b="1" dirty="0"/>
              <a:t>Steps 3 to 5, the contents of NEW_STR are built.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the position at which the substring has to be inserted, then the inner loop copies the contents of the substring into </a:t>
            </a:r>
            <a:r>
              <a:rPr lang="en-US" sz="3200" b="1" dirty="0" smtClean="0"/>
              <a:t>NEW_STR.</a:t>
            </a:r>
            <a:endParaRPr lang="tr-TR" sz="3200" b="1" dirty="0" smtClean="0"/>
          </a:p>
          <a:p>
            <a:r>
              <a:rPr lang="en-US" sz="3200" b="1" dirty="0" smtClean="0"/>
              <a:t>Otherwise</a:t>
            </a:r>
            <a:r>
              <a:rPr lang="en-US" sz="3200" b="1" dirty="0"/>
              <a:t>, the contents of the text are copied into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C</a:t>
            </a:r>
            <a:r>
              <a:rPr lang="en-US" b="1" dirty="0" err="1" smtClean="0"/>
              <a:t>omputers</a:t>
            </a:r>
            <a:r>
              <a:rPr lang="en-US" b="1" dirty="0" smtClean="0"/>
              <a:t> are </a:t>
            </a:r>
            <a:r>
              <a:rPr lang="en-US" b="1" dirty="0"/>
              <a:t>widely used for word processing applications such as creating, inserting, updating, and modifying textual data. </a:t>
            </a:r>
            <a:endParaRPr lang="tr-TR" b="1" dirty="0" smtClean="0"/>
          </a:p>
          <a:p>
            <a:r>
              <a:rPr lang="en-US" b="1" dirty="0" smtClean="0"/>
              <a:t>Besides </a:t>
            </a:r>
            <a:r>
              <a:rPr lang="en-US" b="1" dirty="0"/>
              <a:t>this, we need to search for a particular pattern within a text, delete it, or replace it with another pattern.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there is a lot that we as users do to manipulate the textual data.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C, a string is a null-terminated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means that after the last character, a null character ('\0') is stored to signify the end of the character array.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we write char </a:t>
            </a:r>
            <a:r>
              <a:rPr lang="en-US" b="1" dirty="0" err="1"/>
              <a:t>str</a:t>
            </a:r>
            <a:r>
              <a:rPr lang="en-US" b="1" dirty="0"/>
              <a:t>[] = "HELLO"; then we are declaring an array that has five characters, namely, H, E, L, L, and O. </a:t>
            </a:r>
            <a:endParaRPr lang="tr-TR" b="1" dirty="0" smtClean="0"/>
          </a:p>
          <a:p>
            <a:r>
              <a:rPr lang="en-US" b="1" dirty="0" smtClean="0"/>
              <a:t>Apart </a:t>
            </a:r>
            <a:r>
              <a:rPr lang="en-US" b="1" dirty="0"/>
              <a:t>from these characters, a null character ('\0') is stored at the end of the string.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 internal representation of the string becomes HELLO'\0'. To store a string of length 5, we need 5 + 1 locations (1 extra for the null character).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name of the character array (or the string) is a pointer to the beginning of the string. 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865735"/>
            <a:ext cx="6003336" cy="4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Pattern Matching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operation returns the position in the string where the string pattern first occurs.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INDEX("Welcome to the world of programming", "world") = 15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pattern does not exist in the string, the INDEX function returns 0.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4.10 shows an algorithm to find the index of the first occurrence of a string within a given text</a:t>
            </a:r>
            <a:r>
              <a:rPr lang="en-US" sz="3200" b="1" dirty="0" smtClean="0"/>
              <a:t>.</a:t>
            </a:r>
            <a:endParaRPr lang="tr-TR" sz="3200" b="1" dirty="0" smtClean="0"/>
          </a:p>
          <a:p>
            <a:r>
              <a:rPr lang="en-US" sz="3200" b="1" dirty="0"/>
              <a:t>In this algorithm, MAX is initialized to length(TEXT) – Length(STR) + 1.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a text contains 'Welcome To Programming' and the string contains 'World', in the main text, we will look for at the most 22 – 5 + 1 = 18 characters because after that there is no scope left for the string to be present in the text.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952" y="1981200"/>
            <a:ext cx="713944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each and every character of the text has been checked for the occurrence of the string within it.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inner loop in Step 3, we check the n characters of string with the n characters of text to find if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it is not the case, then we move to Step 6, where I is incremented.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string is found, then the index is initialized with I, else it is set to –1.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TEXT = WELCOME TO THE WORLD STRING = COME In the first pass of the inner loop, we will compare COME with WELC character by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W and C do not match, the control will move to Step 6 and then ELCO will be compared with COME. In the fourth pass, COME will be compared with COME.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Deleting </a:t>
            </a:r>
            <a:r>
              <a:rPr lang="en-US" sz="3200" b="1" dirty="0"/>
              <a:t>a Substring from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deletion operation deletes a substring from a given text.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can write it as DELETE(text, position, length). For example, DELETE("ABCDXXXABCD", 4, 3) = "ABCDABCD"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4.11 shows an algorithm to delete a substring from a given text. In this algorithm, we first initialize the indices to zero.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all the characters of the text are scanned.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M (the position from which deletion has to be done), then the index of the text is incremented and N is decremented. </a:t>
            </a:r>
            <a:endParaRPr lang="tr-TR" sz="3200" b="1" dirty="0" smtClean="0"/>
          </a:p>
          <a:p>
            <a:r>
              <a:rPr lang="en-US" sz="3200" b="1" dirty="0" smtClean="0"/>
              <a:t>N </a:t>
            </a:r>
            <a:r>
              <a:rPr lang="en-US" sz="3200" b="1" dirty="0"/>
              <a:t>is the number of characters that have to be deleted starting from position M.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I is not equal to M, then the characters of the text are simply copied into the NEW_STR.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3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232074"/>
            <a:ext cx="6916881" cy="48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1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8662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Replacing </a:t>
            </a:r>
            <a:r>
              <a:rPr lang="en-US" sz="3200" b="1" dirty="0"/>
              <a:t>a Pattern with Another Pattern in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replacement operation is used to replace the pattern P1 by another pattern P2.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is done by writing REPLACE(text, pattern1, pattern2). For example, ("AAABBBCCC", "BBB", "X") = AAAXCCC ("AAABBBCCC", "X", "YYY")= AAABBBCC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second example, there is no change as X does not appear in the text.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4.12 shows an algorithm to replace a pattern P1 with another pattern P2 in the text.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algorithm is very simple, where we first find the position POS, at which the pattern occurs in the text, then delete the existing pattern from that position and insert a new pattern there.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762500"/>
            <a:ext cx="40481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Till now we have seen that a string is an array of characters.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say char name[] = "Mohan", then the name is a string (character array) that has five </a:t>
            </a:r>
            <a:r>
              <a:rPr lang="en-US" sz="3200" b="1" dirty="0" smtClean="0"/>
              <a:t>characters.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suppose that there are 20 students in a class and we need a string that stores the names of all the 20 students. </a:t>
            </a:r>
            <a:endParaRPr lang="tr-TR" sz="3200" b="1" dirty="0" smtClean="0"/>
          </a:p>
          <a:p>
            <a:r>
              <a:rPr lang="en-US" sz="3200" b="1" dirty="0" smtClean="0"/>
              <a:t>How </a:t>
            </a:r>
            <a:r>
              <a:rPr lang="en-US" sz="3200" b="1" dirty="0"/>
              <a:t>can this be done? Here, we need a string of strings or an array of strings. </a:t>
            </a:r>
            <a:endParaRPr lang="tr-TR" sz="3200" b="1" dirty="0" smtClean="0"/>
          </a:p>
          <a:p>
            <a:r>
              <a:rPr lang="en-US" sz="3200" b="1" dirty="0" smtClean="0"/>
              <a:t>Such </a:t>
            </a:r>
            <a:r>
              <a:rPr lang="en-US" sz="3200" b="1" dirty="0"/>
              <a:t>an array of strings would store 20 individual strings. </a:t>
            </a:r>
            <a:endParaRPr lang="tr-TR" sz="3200" b="1" dirty="0" smtClean="0"/>
          </a:p>
          <a:p>
            <a:r>
              <a:rPr lang="en-US" sz="3200" b="1" dirty="0" smtClean="0"/>
              <a:t>An </a:t>
            </a:r>
            <a:r>
              <a:rPr lang="en-US" sz="3200" b="1" dirty="0"/>
              <a:t>array of strings is declared as char names[20][30]; </a:t>
            </a:r>
            <a:endParaRPr lang="tr-TR" sz="3200" b="1" dirty="0" smtClean="0"/>
          </a:p>
          <a:p>
            <a:r>
              <a:rPr lang="en-US" sz="3200" b="1" dirty="0" smtClean="0"/>
              <a:t>Here</a:t>
            </a:r>
            <a:r>
              <a:rPr lang="en-US" sz="3200" b="1" dirty="0"/>
              <a:t>, the first index will specify how many strings are needed and the second index will specify the length of every individual string. </a:t>
            </a:r>
            <a:endParaRPr lang="tr-TR" sz="3200" b="1" dirty="0" smtClean="0"/>
          </a:p>
          <a:p>
            <a:r>
              <a:rPr lang="en-US" sz="3200" b="1" dirty="0" smtClean="0"/>
              <a:t>So </a:t>
            </a:r>
            <a:r>
              <a:rPr lang="en-US" sz="3200" b="1" dirty="0"/>
              <a:t>here, we will allocate space for 20 names where each name can be a maximum 30 characters long.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2819400"/>
          </a:xfrm>
        </p:spPr>
        <p:txBody>
          <a:bodyPr>
            <a:normAutofit fontScale="85000" lnSpcReduction="20000"/>
          </a:bodyPr>
          <a:lstStyle/>
          <a:p>
            <a:r>
              <a:rPr lang="tr-TR" sz="3200" b="1" dirty="0" smtClean="0"/>
              <a:t> </a:t>
            </a:r>
            <a:r>
              <a:rPr lang="en-US" sz="3200" b="1" dirty="0" smtClean="0"/>
              <a:t>Let </a:t>
            </a:r>
            <a:r>
              <a:rPr lang="en-US" sz="3200" b="1" dirty="0"/>
              <a:t>us see the memory representation of an array of strings. </a:t>
            </a:r>
            <a:endParaRPr lang="tr-TR" sz="3200" b="1" dirty="0" smtClean="0"/>
          </a:p>
          <a:p>
            <a:r>
              <a:rPr lang="tr-TR" sz="3200" b="1" dirty="0" smtClean="0"/>
              <a:t> </a:t>
            </a:r>
            <a:r>
              <a:rPr lang="en-US" sz="3200" b="1" dirty="0" smtClean="0"/>
              <a:t>If </a:t>
            </a:r>
            <a:r>
              <a:rPr lang="en-US" sz="3200" b="1" dirty="0"/>
              <a:t>we have an array declared as char name[5][10] = {"Ram", "Mohan", "</a:t>
            </a:r>
            <a:r>
              <a:rPr lang="en-US" sz="3200" b="1" dirty="0" err="1"/>
              <a:t>Shyam</a:t>
            </a:r>
            <a:r>
              <a:rPr lang="en-US" sz="3200" b="1" dirty="0"/>
              <a:t>", "Hari", "Gopal</a:t>
            </a:r>
            <a:r>
              <a:rPr lang="en-US" sz="3200" b="1" dirty="0" smtClean="0"/>
              <a:t>"};</a:t>
            </a:r>
            <a:endParaRPr lang="tr-TR" sz="3200" b="1" dirty="0" smtClean="0"/>
          </a:p>
          <a:p>
            <a:r>
              <a:rPr lang="tr-TR" sz="3200" b="1" dirty="0"/>
              <a:t> </a:t>
            </a:r>
            <a:r>
              <a:rPr lang="en-US" sz="3200" b="1" dirty="0" smtClean="0"/>
              <a:t>Then </a:t>
            </a:r>
            <a:r>
              <a:rPr lang="en-US" sz="3200" b="1" dirty="0"/>
              <a:t>in the memory, the array will be stored as shown in Fig. 4.13.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27" y="3429000"/>
            <a:ext cx="6705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4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2004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By </a:t>
            </a:r>
            <a:r>
              <a:rPr lang="en-US" sz="3200" b="1" dirty="0"/>
              <a:t>declaring the array names, we allocate 50 bytes.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the actual memory occupied is 27 bytes.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we see that about half of the memory allocated is wasted.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4.14 shows an algorithm to process individual string from an array of strings.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we initialize the index variable I to zero.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strings in the array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3, each individual string is processed.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62" y="3657600"/>
            <a:ext cx="4499338" cy="240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9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286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Figure 4.1 shows the difference between character storage and string storage. </a:t>
            </a:r>
            <a:endParaRPr lang="tr-TR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had declared </a:t>
            </a:r>
            <a:r>
              <a:rPr lang="en-US" b="1" dirty="0" err="1"/>
              <a:t>str</a:t>
            </a:r>
            <a:r>
              <a:rPr lang="en-US" b="1" dirty="0"/>
              <a:t> as char </a:t>
            </a:r>
            <a:r>
              <a:rPr lang="en-US" b="1" dirty="0" err="1"/>
              <a:t>str</a:t>
            </a:r>
            <a:r>
              <a:rPr lang="en-US" b="1" dirty="0"/>
              <a:t>[5] = "HELLO"; then the null character will not be appended automatically to the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</a:t>
            </a:r>
            <a:r>
              <a:rPr lang="en-US" b="1" dirty="0" err="1"/>
              <a:t>str</a:t>
            </a:r>
            <a:r>
              <a:rPr lang="en-US" b="1" dirty="0"/>
              <a:t> can hold only 5 characters and the characters in HELLO have already filled the space allocated 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7" y="3200400"/>
            <a:ext cx="6043613" cy="297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C, strings are treated as arrays of characters that are terminated with a binary zero character (written as '\0'). </a:t>
            </a:r>
            <a:endParaRPr lang="tr-TR" sz="3200" b="1" dirty="0" smtClean="0"/>
          </a:p>
          <a:p>
            <a:r>
              <a:rPr lang="en-US" sz="3200" b="1" dirty="0" smtClean="0"/>
              <a:t>Consider</a:t>
            </a:r>
            <a:r>
              <a:rPr lang="en-US" sz="3200" b="1" dirty="0"/>
              <a:t>, for example, char </a:t>
            </a:r>
            <a:r>
              <a:rPr lang="en-US" sz="3200" b="1" dirty="0" err="1"/>
              <a:t>str</a:t>
            </a:r>
            <a:r>
              <a:rPr lang="en-US" sz="3200" b="1" dirty="0"/>
              <a:t>[10]; </a:t>
            </a:r>
            <a:r>
              <a:rPr lang="en-US" sz="3200" b="1" dirty="0" err="1"/>
              <a:t>str</a:t>
            </a:r>
            <a:r>
              <a:rPr lang="en-US" sz="3200" b="1" dirty="0"/>
              <a:t>[0] = 'H'; </a:t>
            </a:r>
            <a:r>
              <a:rPr lang="en-US" sz="3200" b="1" dirty="0" err="1"/>
              <a:t>str</a:t>
            </a:r>
            <a:r>
              <a:rPr lang="en-US" sz="3200" b="1" dirty="0"/>
              <a:t>[1] = '</a:t>
            </a:r>
            <a:r>
              <a:rPr lang="en-US" sz="3200" b="1" dirty="0" err="1"/>
              <a:t>i</a:t>
            </a:r>
            <a:r>
              <a:rPr lang="en-US" sz="3200" b="1" dirty="0"/>
              <a:t>'; </a:t>
            </a:r>
            <a:r>
              <a:rPr lang="en-US" sz="3200" b="1" dirty="0" err="1"/>
              <a:t>str</a:t>
            </a:r>
            <a:r>
              <a:rPr lang="en-US" sz="3200" b="1" dirty="0"/>
              <a:t>[2] = '!': </a:t>
            </a:r>
            <a:r>
              <a:rPr lang="en-US" sz="3200" b="1" dirty="0" err="1"/>
              <a:t>str</a:t>
            </a:r>
            <a:r>
              <a:rPr lang="en-US" sz="3200" b="1" dirty="0"/>
              <a:t>[3] = '\0'; </a:t>
            </a:r>
            <a:endParaRPr lang="tr-TR" sz="3200" b="1" dirty="0" smtClean="0"/>
          </a:p>
          <a:p>
            <a:r>
              <a:rPr lang="en-US" sz="3200" b="1" dirty="0" smtClean="0"/>
              <a:t>C </a:t>
            </a:r>
            <a:r>
              <a:rPr lang="en-US" sz="3200" b="1" dirty="0"/>
              <a:t>provides two alternate ways of declaring and initializing a string. </a:t>
            </a:r>
            <a:endParaRPr lang="tr-TR" sz="3200" b="1" dirty="0" smtClean="0"/>
          </a:p>
          <a:p>
            <a:r>
              <a:rPr lang="en-US" sz="3200" b="1" dirty="0" smtClean="0"/>
              <a:t>First</a:t>
            </a:r>
            <a:r>
              <a:rPr lang="en-US" sz="3200" b="1" dirty="0"/>
              <a:t>, you may write char </a:t>
            </a:r>
            <a:r>
              <a:rPr lang="en-US" sz="3200" b="1" dirty="0" err="1"/>
              <a:t>str</a:t>
            </a:r>
            <a:r>
              <a:rPr lang="en-US" sz="3200" b="1" dirty="0"/>
              <a:t>[10] = {'H', '</a:t>
            </a:r>
            <a:r>
              <a:rPr lang="en-US" sz="3200" b="1" dirty="0" err="1"/>
              <a:t>i</a:t>
            </a:r>
            <a:r>
              <a:rPr lang="en-US" sz="3200" b="1" dirty="0"/>
              <a:t>', '!', '\0'};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this also takes more typing than is convenient.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C permits char </a:t>
            </a:r>
            <a:r>
              <a:rPr lang="en-US" sz="3200" b="1" dirty="0" err="1"/>
              <a:t>str</a:t>
            </a:r>
            <a:r>
              <a:rPr lang="en-US" sz="3200" b="1" dirty="0"/>
              <a:t>[10] = "Hi!"; </a:t>
            </a:r>
            <a:endParaRPr lang="tr-TR" sz="3200" b="1" dirty="0" smtClean="0"/>
          </a:p>
          <a:p>
            <a:r>
              <a:rPr lang="en-US" sz="3200" b="1" dirty="0" smtClean="0"/>
              <a:t>When </a:t>
            </a:r>
            <a:r>
              <a:rPr lang="en-US" sz="3200" b="1" dirty="0"/>
              <a:t>the double quotes are used, a null character ('\0') is automatically appended to the end of the </a:t>
            </a:r>
            <a:r>
              <a:rPr lang="en-US" sz="3200" b="1" dirty="0" smtClean="0"/>
              <a:t>string</a:t>
            </a:r>
            <a:r>
              <a:rPr lang="tr-TR" sz="3200" b="1" dirty="0" smtClean="0"/>
              <a:t>.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When a string is declared like this, the compiler sets aside a contiguous block of the memory, i.e., 10 bytes long, to hold characters and initializes its first four characters as Hi!\0. 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consider the following program that prints a text. </a:t>
            </a:r>
            <a:endParaRPr lang="tr-TR" sz="3200" b="1" dirty="0" smtClean="0"/>
          </a:p>
          <a:p>
            <a:pPr marL="68580" indent="0">
              <a:buNone/>
            </a:pPr>
            <a:endParaRPr lang="tr-TR" sz="3200" b="1" dirty="0"/>
          </a:p>
          <a:p>
            <a:pPr marL="68580" indent="0">
              <a:buNone/>
            </a:pPr>
            <a:r>
              <a:rPr lang="en-US" sz="3200" b="1" dirty="0" smtClean="0"/>
              <a:t>#</a:t>
            </a:r>
            <a:r>
              <a:rPr lang="en-US" sz="3200" b="1" dirty="0"/>
              <a:t>include &lt;</a:t>
            </a:r>
            <a:r>
              <a:rPr lang="en-US" sz="3200" b="1" dirty="0" err="1"/>
              <a:t>stdio.h</a:t>
            </a:r>
            <a:r>
              <a:rPr lang="en-US" sz="3200" b="1" dirty="0"/>
              <a:t>&gt;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err="1" smtClean="0"/>
              <a:t>int</a:t>
            </a:r>
            <a:r>
              <a:rPr lang="en-US" sz="3200" b="1" dirty="0" smtClean="0"/>
              <a:t> </a:t>
            </a:r>
            <a:r>
              <a:rPr lang="en-US" sz="3200" b="1" dirty="0"/>
              <a:t>main()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 err="1"/>
              <a:t>str</a:t>
            </a:r>
            <a:r>
              <a:rPr lang="en-US" sz="3200" b="1" dirty="0"/>
              <a:t>[] = "Hello";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/>
              <a:t>*</a:t>
            </a:r>
            <a:r>
              <a:rPr lang="en-US" sz="3200" b="1" dirty="0" err="1"/>
              <a:t>pstr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pstr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("\n The string is : ");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</a:t>
            </a:r>
            <a:r>
              <a:rPr lang="en-US" sz="3200" b="1" dirty="0"/>
              <a:t>(*</a:t>
            </a:r>
            <a:r>
              <a:rPr lang="en-US" sz="3200" b="1" dirty="0" err="1"/>
              <a:t>pstr</a:t>
            </a:r>
            <a:r>
              <a:rPr lang="en-US" sz="3200" b="1" dirty="0"/>
              <a:t>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("%c", *</a:t>
            </a:r>
            <a:r>
              <a:rPr lang="en-US" sz="3200" b="1" dirty="0" err="1"/>
              <a:t>pstr</a:t>
            </a:r>
            <a:r>
              <a:rPr lang="en-US" sz="3200" b="1" dirty="0"/>
              <a:t>);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pstr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return </a:t>
            </a:r>
            <a:r>
              <a:rPr lang="en-US" sz="3200" b="1" dirty="0"/>
              <a:t>0;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Output </a:t>
            </a:r>
            <a:r>
              <a:rPr lang="en-US" sz="3200" b="1" dirty="0"/>
              <a:t>The string is: Hello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this program, we declare a character pointer *</a:t>
            </a:r>
            <a:r>
              <a:rPr lang="en-US" sz="3200" b="1" dirty="0" err="1"/>
              <a:t>pstr</a:t>
            </a:r>
            <a:r>
              <a:rPr lang="en-US" sz="3200" b="1" dirty="0"/>
              <a:t> to show the string on the screen.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then point the pointer </a:t>
            </a:r>
            <a:r>
              <a:rPr lang="en-US" sz="3200" b="1" dirty="0" err="1"/>
              <a:t>pstr</a:t>
            </a:r>
            <a:r>
              <a:rPr lang="en-US" sz="3200" b="1" dirty="0"/>
              <a:t> to str.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we print each character of the string using the while loop. </a:t>
            </a:r>
            <a:endParaRPr lang="tr-TR" sz="3200" b="1" dirty="0" smtClean="0"/>
          </a:p>
          <a:p>
            <a:r>
              <a:rPr lang="en-US" sz="3200" b="1" dirty="0" smtClean="0"/>
              <a:t>Instead </a:t>
            </a:r>
            <a:r>
              <a:rPr lang="en-US" sz="3200" b="1" dirty="0"/>
              <a:t>of using the while loop, we could straightaway use the function puts(), as shown below puts(</a:t>
            </a:r>
            <a:r>
              <a:rPr lang="en-US" sz="3200" b="1" dirty="0" err="1"/>
              <a:t>pstr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function prototype for puts() is as follows: </a:t>
            </a:r>
            <a:r>
              <a:rPr lang="en-US" sz="3200" b="1" dirty="0" err="1"/>
              <a:t>int</a:t>
            </a:r>
            <a:r>
              <a:rPr lang="en-US" sz="3200" b="1" dirty="0"/>
              <a:t> puts(</a:t>
            </a:r>
            <a:r>
              <a:rPr lang="en-US" sz="3200" b="1" dirty="0" err="1"/>
              <a:t>const</a:t>
            </a:r>
            <a:r>
              <a:rPr lang="en-US" sz="3200" b="1" dirty="0"/>
              <a:t> char *s); </a:t>
            </a:r>
            <a:endParaRPr lang="tr-TR" sz="3200" b="1" dirty="0" smtClean="0"/>
          </a:p>
          <a:p>
            <a:r>
              <a:rPr lang="en-US" sz="3200" b="1" dirty="0" smtClean="0"/>
              <a:t>Here </a:t>
            </a:r>
            <a:r>
              <a:rPr lang="en-US" sz="3200" b="1" dirty="0"/>
              <a:t>the </a:t>
            </a:r>
            <a:r>
              <a:rPr lang="en-US" sz="3200" b="1" dirty="0" err="1"/>
              <a:t>const</a:t>
            </a:r>
            <a:r>
              <a:rPr lang="en-US" sz="3200" b="1" dirty="0"/>
              <a:t> modifier is used to assure that the function dose not modify the contents pointed to by the source pointer.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address of the string is passed to the function as an argument.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The parameter passed to puts() is a pointer which is nothing but the address to which it points to or simply an address.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writing puts(</a:t>
            </a:r>
            <a:r>
              <a:rPr lang="en-US" sz="3200" b="1" dirty="0" err="1"/>
              <a:t>str</a:t>
            </a:r>
            <a:r>
              <a:rPr lang="en-US" sz="3200" b="1" dirty="0"/>
              <a:t>) means passing the address of </a:t>
            </a:r>
            <a:r>
              <a:rPr lang="en-US" sz="3200" b="1" dirty="0" err="1"/>
              <a:t>str</a:t>
            </a:r>
            <a:r>
              <a:rPr lang="en-US" sz="3200" b="1" dirty="0"/>
              <a:t>[0]. </a:t>
            </a:r>
            <a:endParaRPr lang="tr-TR" sz="3200" b="1" dirty="0" smtClean="0"/>
          </a:p>
          <a:p>
            <a:r>
              <a:rPr lang="en-US" sz="3200" b="1" dirty="0" smtClean="0"/>
              <a:t>Similarly </a:t>
            </a:r>
            <a:r>
              <a:rPr lang="en-US" sz="3200" b="1" dirty="0"/>
              <a:t>when we write puts(</a:t>
            </a:r>
            <a:r>
              <a:rPr lang="en-US" sz="3200" b="1" dirty="0" err="1"/>
              <a:t>pstr</a:t>
            </a:r>
            <a:r>
              <a:rPr lang="en-US" sz="3200" b="1" dirty="0"/>
              <a:t>); we are passing the same address, because we have written </a:t>
            </a:r>
            <a:r>
              <a:rPr lang="en-US" sz="3200" b="1" dirty="0" err="1"/>
              <a:t>pstr</a:t>
            </a:r>
            <a:r>
              <a:rPr lang="en-US" sz="3200" b="1" dirty="0"/>
              <a:t> = </a:t>
            </a:r>
            <a:r>
              <a:rPr lang="en-US" sz="3200" b="1" dirty="0" err="1"/>
              <a:t>str</a:t>
            </a:r>
            <a:r>
              <a:rPr lang="en-US" sz="3200" b="1" dirty="0"/>
              <a:t>;. </a:t>
            </a:r>
            <a:endParaRPr lang="tr-TR" sz="3200" b="1" dirty="0" smtClean="0"/>
          </a:p>
          <a:p>
            <a:r>
              <a:rPr lang="en-US" sz="3200" b="1" dirty="0" smtClean="0"/>
              <a:t>Consider </a:t>
            </a:r>
            <a:r>
              <a:rPr lang="en-US" sz="3200" b="1" dirty="0"/>
              <a:t>another program that reads a string and then scans each character to count the number of upper and lower case characters entered.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699540"/>
            <a:ext cx="7231498" cy="539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8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7432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Like we use subscripts (also known as index) to access the elements of an array, we can also use subscripts to access the elements of a string.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subscript starts with a zero (0). All the characters of a string are stored in successive memory locations. </a:t>
            </a:r>
            <a:endParaRPr lang="tr-TR" b="1" dirty="0" smtClean="0"/>
          </a:p>
          <a:p>
            <a:r>
              <a:rPr lang="en-US" b="1" dirty="0" smtClean="0"/>
              <a:t>Figure </a:t>
            </a:r>
            <a:r>
              <a:rPr lang="en-US" b="1" dirty="0"/>
              <a:t>4.2 shows how </a:t>
            </a:r>
            <a:r>
              <a:rPr lang="en-US" b="1" dirty="0" err="1"/>
              <a:t>str</a:t>
            </a:r>
            <a:r>
              <a:rPr lang="en-US" b="1" dirty="0"/>
              <a:t>[] is stored in the memory. Thus, in simple terms, a string is a sequence of characters.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Fig. 4.2, 1000, 1001, 1002, etc., are the memory addresses of individual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simplicity, the figure shows that H is stored at memory location 1000 but in reality, the ASCII code of a character is stored in the memory and not the character itself.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at address 1000, 72 will be stored as the ASCII code for H is 72.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749842"/>
            <a:ext cx="2562225" cy="228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0943" y="4114800"/>
            <a:ext cx="25717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The statement char </a:t>
            </a:r>
            <a:r>
              <a:rPr lang="en-US" b="1" dirty="0" err="1"/>
              <a:t>str</a:t>
            </a:r>
            <a:r>
              <a:rPr lang="en-US" b="1" dirty="0"/>
              <a:t>[] = "HELLO"; declares a constant string, as we have assigned a value to it while declaring the string. </a:t>
            </a:r>
            <a:endParaRPr lang="tr-TR" b="1" dirty="0" smtClean="0"/>
          </a:p>
          <a:p>
            <a:r>
              <a:rPr lang="en-US" b="1" dirty="0" smtClean="0"/>
              <a:t>However</a:t>
            </a:r>
            <a:r>
              <a:rPr lang="en-US" b="1" dirty="0"/>
              <a:t>, the general form of declaring a string is char </a:t>
            </a:r>
            <a:r>
              <a:rPr lang="en-US" b="1" dirty="0" err="1"/>
              <a:t>str</a:t>
            </a:r>
            <a:r>
              <a:rPr lang="en-US" b="1" dirty="0"/>
              <a:t>[size]; </a:t>
            </a:r>
            <a:endParaRPr lang="tr-TR" b="1" dirty="0" smtClean="0"/>
          </a:p>
          <a:p>
            <a:r>
              <a:rPr lang="en-US" b="1" dirty="0" smtClean="0"/>
              <a:t>When </a:t>
            </a:r>
            <a:r>
              <a:rPr lang="en-US" b="1" dirty="0"/>
              <a:t>we declare the string like this, we can store size–1 characters in the array because the last character would be the null character.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mesg</a:t>
            </a:r>
            <a:r>
              <a:rPr lang="en-US" b="1" dirty="0"/>
              <a:t>[100]; can store a maximum of 99 characters. </a:t>
            </a:r>
            <a:endParaRPr lang="tr-TR" b="1" dirty="0" smtClean="0"/>
          </a:p>
          <a:p>
            <a:r>
              <a:rPr lang="en-US" b="1" dirty="0" smtClean="0"/>
              <a:t>Till </a:t>
            </a:r>
            <a:r>
              <a:rPr lang="en-US" b="1" dirty="0"/>
              <a:t>now, we have only seen one way of initializing strings.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other way to initialize a string is to initialize it as an array of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str</a:t>
            </a:r>
            <a:r>
              <a:rPr lang="en-US" b="1" dirty="0"/>
              <a:t>[] = {'H', 'E', 'L', 'L', 'O', '\0'}; In this example, we have explicitly added the null character. </a:t>
            </a:r>
            <a:endParaRPr lang="tr-TR" b="1" dirty="0" smtClean="0"/>
          </a:p>
          <a:p>
            <a:r>
              <a:rPr lang="en-US" b="1" dirty="0" smtClean="0"/>
              <a:t>Also </a:t>
            </a:r>
            <a:r>
              <a:rPr lang="en-US" b="1" dirty="0"/>
              <a:t>observe that we have not mentioned the size of the </a:t>
            </a:r>
            <a:r>
              <a:rPr lang="en-US" b="1" dirty="0" smtClean="0"/>
              <a:t>string.</a:t>
            </a:r>
            <a:endParaRPr lang="tr-TR" b="1" dirty="0" smtClean="0"/>
          </a:p>
          <a:p>
            <a:r>
              <a:rPr lang="en-US" b="1" dirty="0" smtClean="0"/>
              <a:t>Here</a:t>
            </a:r>
            <a:r>
              <a:rPr lang="en-US" b="1" dirty="0"/>
              <a:t>, the compiler will automatically calculate the size based on the number of characters.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in this example six memory locations will be reserved to store the string variable, str.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We can also declare a string with size much larger than the number of elements that are initialized. For example, consider the statement below. char </a:t>
            </a:r>
            <a:r>
              <a:rPr lang="en-US" b="1" dirty="0" err="1"/>
              <a:t>str</a:t>
            </a:r>
            <a:r>
              <a:rPr lang="en-US" b="1" dirty="0"/>
              <a:t> [10] = "HELLO";</a:t>
            </a:r>
          </a:p>
          <a:p>
            <a:r>
              <a:rPr lang="en-US" b="1" dirty="0"/>
              <a:t>In such cases, the compiler creates an array of size 10; stores "HELLO" in it and finally terminates the string with a null character. </a:t>
            </a:r>
            <a:endParaRPr lang="tr-TR" b="1" dirty="0" smtClean="0"/>
          </a:p>
          <a:p>
            <a:r>
              <a:rPr lang="en-US" b="1" dirty="0" smtClean="0"/>
              <a:t>Rest </a:t>
            </a:r>
            <a:r>
              <a:rPr lang="en-US" b="1" dirty="0"/>
              <a:t>of the elements in the array are automatically initialized to NULL.  </a:t>
            </a:r>
            <a:endParaRPr lang="tr-TR" b="1" dirty="0" smtClean="0"/>
          </a:p>
          <a:p>
            <a:r>
              <a:rPr lang="en-US" b="1" dirty="0" smtClean="0"/>
              <a:t>Now </a:t>
            </a:r>
            <a:r>
              <a:rPr lang="en-US" b="1" dirty="0"/>
              <a:t>consider the following statements: char </a:t>
            </a:r>
            <a:r>
              <a:rPr lang="en-US" b="1" dirty="0" err="1"/>
              <a:t>str</a:t>
            </a:r>
            <a:r>
              <a:rPr lang="en-US" b="1" dirty="0"/>
              <a:t>[3]; </a:t>
            </a:r>
            <a:r>
              <a:rPr lang="en-US" b="1" dirty="0" err="1"/>
              <a:t>str</a:t>
            </a:r>
            <a:r>
              <a:rPr lang="en-US" b="1" dirty="0"/>
              <a:t> = "HELLO";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above initialization statement is illegal in C and would generate a compile-time error because of two reasons. </a:t>
            </a:r>
            <a:endParaRPr lang="tr-TR" b="1" dirty="0" smtClean="0"/>
          </a:p>
          <a:p>
            <a:r>
              <a:rPr lang="en-US" b="1" dirty="0" smtClean="0"/>
              <a:t>First</a:t>
            </a:r>
            <a:r>
              <a:rPr lang="en-US" b="1" dirty="0"/>
              <a:t>, the array is initialized with more elements than it can store. </a:t>
            </a:r>
            <a:endParaRPr lang="tr-TR" b="1" dirty="0" smtClean="0"/>
          </a:p>
          <a:p>
            <a:r>
              <a:rPr lang="en-US" b="1" dirty="0" smtClean="0"/>
              <a:t>Second</a:t>
            </a:r>
            <a:r>
              <a:rPr lang="en-US" b="1" dirty="0"/>
              <a:t>, initialization cannot be separated from declaration.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8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declare a string by writing char </a:t>
            </a:r>
            <a:r>
              <a:rPr lang="en-US" b="1" dirty="0" err="1"/>
              <a:t>str</a:t>
            </a:r>
            <a:r>
              <a:rPr lang="en-US" b="1" dirty="0"/>
              <a:t>[100</a:t>
            </a:r>
            <a:r>
              <a:rPr lang="en-US" b="1" dirty="0" smtClean="0"/>
              <a:t>];</a:t>
            </a:r>
            <a:endParaRPr lang="tr-TR" b="1" dirty="0" smtClean="0"/>
          </a:p>
          <a:p>
            <a:r>
              <a:rPr lang="en-US" b="1" dirty="0" smtClean="0"/>
              <a:t>Then </a:t>
            </a:r>
            <a:r>
              <a:rPr lang="en-US" b="1" dirty="0" err="1"/>
              <a:t>str</a:t>
            </a:r>
            <a:r>
              <a:rPr lang="en-US" b="1" dirty="0"/>
              <a:t> can be read by the user in three ways: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1</a:t>
            </a:r>
            <a:r>
              <a:rPr lang="en-US" b="1" dirty="0"/>
              <a:t>. using </a:t>
            </a:r>
            <a:r>
              <a:rPr lang="en-US" b="1" dirty="0" err="1"/>
              <a:t>scanf</a:t>
            </a:r>
            <a:r>
              <a:rPr lang="en-US" b="1" dirty="0"/>
              <a:t> function,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2</a:t>
            </a:r>
            <a:r>
              <a:rPr lang="en-US" b="1" dirty="0"/>
              <a:t>. using gets() function, and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3</a:t>
            </a:r>
            <a:r>
              <a:rPr lang="en-US" b="1" dirty="0"/>
              <a:t>. using </a:t>
            </a:r>
            <a:r>
              <a:rPr lang="en-US" b="1" dirty="0" err="1"/>
              <a:t>getchar</a:t>
            </a:r>
            <a:r>
              <a:rPr lang="en-US" b="1" dirty="0" smtClean="0"/>
              <a:t>()</a:t>
            </a:r>
            <a:r>
              <a:rPr lang="tr-TR" b="1" dirty="0" smtClean="0"/>
              <a:t> </a:t>
            </a:r>
            <a:r>
              <a:rPr lang="en-US" b="1" dirty="0" smtClean="0"/>
              <a:t>function repeatedly</a:t>
            </a:r>
            <a:r>
              <a:rPr lang="en-US" b="1" dirty="0"/>
              <a:t>. </a:t>
            </a:r>
            <a:endParaRPr lang="tr-TR" b="1" dirty="0" smtClean="0"/>
          </a:p>
          <a:p>
            <a:r>
              <a:rPr lang="en-US" b="1" dirty="0" smtClean="0"/>
              <a:t>Strings </a:t>
            </a:r>
            <a:r>
              <a:rPr lang="en-US" b="1" dirty="0"/>
              <a:t>can be read using </a:t>
            </a:r>
            <a:r>
              <a:rPr lang="en-US" b="1" dirty="0" err="1"/>
              <a:t>scanf</a:t>
            </a:r>
            <a:r>
              <a:rPr lang="en-US" b="1" dirty="0"/>
              <a:t>() by writing </a:t>
            </a:r>
            <a:r>
              <a:rPr lang="en-US" b="1" dirty="0" err="1"/>
              <a:t>scanf</a:t>
            </a:r>
            <a:r>
              <a:rPr lang="en-US" b="1" dirty="0"/>
              <a:t>("%s", </a:t>
            </a:r>
            <a:r>
              <a:rPr lang="en-US" b="1" dirty="0" err="1"/>
              <a:t>str</a:t>
            </a:r>
            <a:r>
              <a:rPr lang="en-US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8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/>
              <a:t>Although the syntax of using </a:t>
            </a:r>
            <a:r>
              <a:rPr lang="en-US" b="1" dirty="0" err="1"/>
              <a:t>scanf</a:t>
            </a:r>
            <a:r>
              <a:rPr lang="en-US" b="1" dirty="0"/>
              <a:t>() function is well known and easy to use, the main pitfall of using this function is that the function terminates as soon as it finds a blank space.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the user enters Hello World, then the </a:t>
            </a:r>
            <a:r>
              <a:rPr lang="en-US" b="1" dirty="0" err="1"/>
              <a:t>str</a:t>
            </a:r>
            <a:r>
              <a:rPr lang="en-US" b="1" dirty="0"/>
              <a:t> will contain only Hello.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the moment a blank space is encountered, the string is terminated by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You </a:t>
            </a:r>
            <a:r>
              <a:rPr lang="en-US" b="1" dirty="0"/>
              <a:t>may also specify a field width to indicate the maximum number of characters that can be </a:t>
            </a:r>
            <a:r>
              <a:rPr lang="en-US" b="1" dirty="0" smtClean="0"/>
              <a:t>read.</a:t>
            </a:r>
            <a:endParaRPr lang="tr-TR" b="1" dirty="0" smtClean="0"/>
          </a:p>
          <a:p>
            <a:r>
              <a:rPr lang="en-US" b="1" dirty="0" smtClean="0"/>
              <a:t>Remember </a:t>
            </a:r>
            <a:r>
              <a:rPr lang="en-US" b="1" dirty="0"/>
              <a:t>that extra characters are left unconsumed in the input buffer. </a:t>
            </a:r>
            <a:endParaRPr lang="tr-TR" b="1" dirty="0" smtClean="0"/>
          </a:p>
          <a:p>
            <a:r>
              <a:rPr lang="en-US" b="1" dirty="0" smtClean="0"/>
              <a:t>Unlike </a:t>
            </a:r>
            <a:r>
              <a:rPr lang="en-US" b="1" dirty="0" err="1"/>
              <a:t>int</a:t>
            </a:r>
            <a:r>
              <a:rPr lang="en-US" b="1" dirty="0"/>
              <a:t>, float, and char values, %s format does not require the ampersand before the variable str</a:t>
            </a:r>
            <a:r>
              <a:rPr lang="en-US" b="1" dirty="0" smtClean="0"/>
              <a:t>.</a:t>
            </a:r>
            <a:endParaRPr lang="tr-TR" b="1" dirty="0" smtClean="0"/>
          </a:p>
          <a:p>
            <a:r>
              <a:rPr lang="en-US" b="1" dirty="0"/>
              <a:t>The next method of reading a string is by using the gets()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can be read by writing gets(</a:t>
            </a:r>
            <a:r>
              <a:rPr lang="en-US" b="1" dirty="0" err="1"/>
              <a:t>str</a:t>
            </a:r>
            <a:r>
              <a:rPr lang="en-US" b="1" dirty="0"/>
              <a:t>); gets() is a simple function that overcomes the drawbacks of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gets() function takes the starting address of the string which will hold the input.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inputted using gets() is automatically terminated with a null character.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15868</TotalTime>
  <Words>4360</Words>
  <Application>Microsoft Office PowerPoint</Application>
  <PresentationFormat>On-screen Show (4:3)</PresentationFormat>
  <Paragraphs>473</Paragraphs>
  <Slides>44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Calibri</vt:lpstr>
      <vt:lpstr>Century Gothic</vt:lpstr>
      <vt:lpstr>Wingdings 2</vt:lpstr>
      <vt:lpstr>Austin</vt:lpstr>
      <vt:lpstr>COM267</vt:lpstr>
      <vt:lpstr>PowerPoint Presentation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Arrays of Strings</vt:lpstr>
      <vt:lpstr>Arrays of Strings</vt:lpstr>
      <vt:lpstr>Arrays of Strings</vt:lpstr>
      <vt:lpstr>Pointers and Strings</vt:lpstr>
      <vt:lpstr>Pointers and Strings</vt:lpstr>
      <vt:lpstr>Pointers and Strings</vt:lpstr>
      <vt:lpstr>Pointers and Strings</vt:lpstr>
      <vt:lpstr>Pointers and Strings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556</cp:revision>
  <dcterms:created xsi:type="dcterms:W3CDTF">2006-08-16T00:00:00Z</dcterms:created>
  <dcterms:modified xsi:type="dcterms:W3CDTF">2018-10-18T00:28:16Z</dcterms:modified>
</cp:coreProperties>
</file>