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74" r:id="rId4"/>
    <p:sldId id="683" r:id="rId5"/>
    <p:sldId id="684" r:id="rId6"/>
    <p:sldId id="685" r:id="rId7"/>
    <p:sldId id="686" r:id="rId8"/>
    <p:sldId id="687" r:id="rId9"/>
    <p:sldId id="688" r:id="rId10"/>
    <p:sldId id="689" r:id="rId11"/>
    <p:sldId id="690" r:id="rId12"/>
    <p:sldId id="691"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612F9-3F16-40AE-A6E5-43DAB1F2A864}" type="doc">
      <dgm:prSet loTypeId="urn:microsoft.com/office/officeart/2009/3/layout/StepUpProcess" loCatId="process" qsTypeId="urn:microsoft.com/office/officeart/2005/8/quickstyle/simple3" qsCatId="simple" csTypeId="urn:microsoft.com/office/officeart/2005/8/colors/accent1_2" csCatId="accent1" phldr="1"/>
      <dgm:spPr/>
      <dgm:t>
        <a:bodyPr/>
        <a:lstStyle/>
        <a:p>
          <a:endParaRPr lang="tr-TR"/>
        </a:p>
      </dgm:t>
    </dgm:pt>
    <dgm:pt modelId="{D21113A8-1F68-4ACF-8B37-AFA952F4A7CA}">
      <dgm:prSet phldrT="[Metin]" custT="1"/>
      <dgm:spPr/>
      <dgm:t>
        <a:bodyPr/>
        <a:lstStyle/>
        <a:p>
          <a:pPr>
            <a:lnSpc>
              <a:spcPct val="100000"/>
            </a:lnSpc>
            <a:spcAft>
              <a:spcPts val="0"/>
            </a:spcAft>
          </a:pPr>
          <a:r>
            <a:rPr lang="tr-TR" sz="950" b="1" dirty="0" smtClean="0"/>
            <a:t>İNGİLİZ STANDARTLARI</a:t>
          </a:r>
        </a:p>
        <a:p>
          <a:pPr>
            <a:lnSpc>
              <a:spcPct val="100000"/>
            </a:lnSpc>
            <a:spcAft>
              <a:spcPts val="0"/>
            </a:spcAft>
          </a:pPr>
          <a:r>
            <a:rPr lang="tr-TR" sz="950" dirty="0" smtClean="0"/>
            <a:t>• BS 8572: 2011, Tesis ile ilgili hizmet alımı - Kılavuz </a:t>
          </a:r>
        </a:p>
        <a:p>
          <a:pPr>
            <a:lnSpc>
              <a:spcPct val="100000"/>
            </a:lnSpc>
            <a:spcAft>
              <a:spcPts val="0"/>
            </a:spcAft>
          </a:pPr>
          <a:r>
            <a:rPr lang="tr-TR" sz="950" dirty="0" smtClean="0"/>
            <a:t>• BS 8587: 2012, Tesis bilgi yönetimi rehberi</a:t>
          </a:r>
        </a:p>
        <a:p>
          <a:pPr>
            <a:lnSpc>
              <a:spcPct val="100000"/>
            </a:lnSpc>
            <a:spcAft>
              <a:spcPts val="0"/>
            </a:spcAft>
          </a:pPr>
          <a:r>
            <a:rPr lang="tr-TR" sz="950" dirty="0" smtClean="0"/>
            <a:t>• BS 8210: 2012, Tesis bakım yönetimi-Kılavuz</a:t>
          </a:r>
        </a:p>
        <a:p>
          <a:pPr>
            <a:lnSpc>
              <a:spcPct val="100000"/>
            </a:lnSpc>
            <a:spcAft>
              <a:spcPts val="0"/>
            </a:spcAft>
          </a:pPr>
          <a:r>
            <a:rPr lang="tr-TR" sz="950" dirty="0" smtClean="0"/>
            <a:t>• BS 8544: 2013, Bakım maliyetleri için yaşam döngüsü kılavuzu binaların kullanım evrelerinde</a:t>
          </a:r>
        </a:p>
        <a:p>
          <a:pPr>
            <a:lnSpc>
              <a:spcPct val="100000"/>
            </a:lnSpc>
            <a:spcAft>
              <a:spcPts val="0"/>
            </a:spcAft>
          </a:pPr>
          <a:r>
            <a:rPr lang="tr-TR" sz="950" dirty="0" smtClean="0"/>
            <a:t> • BS 8892: 2014, Tesisle ilgili geçiş yönetimi hizmetler - Uygulama Kodu</a:t>
          </a:r>
        </a:p>
        <a:p>
          <a:pPr>
            <a:lnSpc>
              <a:spcPct val="100000"/>
            </a:lnSpc>
            <a:spcAft>
              <a:spcPts val="0"/>
            </a:spcAft>
          </a:pPr>
          <a:r>
            <a:rPr lang="tr-TR" sz="950" dirty="0" smtClean="0"/>
            <a:t>• PAS 1192-2: 2013 Bilgi yönetimi için şartname inşaat projelerinin sermaye / teslimat aşaması için bina bilgi modellemesi </a:t>
          </a:r>
        </a:p>
        <a:p>
          <a:pPr>
            <a:lnSpc>
              <a:spcPct val="100000"/>
            </a:lnSpc>
            <a:spcAft>
              <a:spcPts val="0"/>
            </a:spcAft>
          </a:pPr>
          <a:r>
            <a:rPr lang="tr-TR" sz="950" dirty="0" smtClean="0"/>
            <a:t>• PAS 1192-3: 2014, Bilgi için şartname varlıkların </a:t>
          </a:r>
          <a:r>
            <a:rPr lang="tr-TR" sz="950" dirty="0" err="1" smtClean="0"/>
            <a:t>operasyonel</a:t>
          </a:r>
          <a:r>
            <a:rPr lang="tr-TR" sz="950" dirty="0" smtClean="0"/>
            <a:t> aşaması için yönetim bina bilgi modellemesi </a:t>
          </a:r>
        </a:p>
        <a:p>
          <a:pPr>
            <a:lnSpc>
              <a:spcPct val="100000"/>
            </a:lnSpc>
            <a:spcAft>
              <a:spcPts val="0"/>
            </a:spcAft>
          </a:pPr>
          <a:r>
            <a:rPr lang="tr-TR" sz="950" dirty="0" smtClean="0"/>
            <a:t>• PAS 1192-5: 2015, Güvenlikli bina için şartname bilgi modelleme, dijital yapılı çevreler ve akıllı varlık Yönetimi</a:t>
          </a:r>
        </a:p>
        <a:p>
          <a:pPr>
            <a:lnSpc>
              <a:spcPct val="100000"/>
            </a:lnSpc>
            <a:spcAft>
              <a:spcPts val="0"/>
            </a:spcAft>
          </a:pPr>
          <a:r>
            <a:rPr lang="tr-TR" sz="950" dirty="0" smtClean="0"/>
            <a:t> • BS 1192-4: 2014, İşbirlikçi bilgi üretimi - İşverenlerin bilgi alışverişi gereksinimlerini yerine getirme </a:t>
          </a:r>
          <a:r>
            <a:rPr lang="tr-TR" sz="950" dirty="0" err="1" smtClean="0"/>
            <a:t>COBie</a:t>
          </a:r>
          <a:r>
            <a:rPr lang="tr-TR" sz="950" dirty="0" smtClean="0"/>
            <a:t> kullanma - Uygulama kodu </a:t>
          </a:r>
        </a:p>
        <a:p>
          <a:pPr>
            <a:lnSpc>
              <a:spcPct val="100000"/>
            </a:lnSpc>
            <a:spcAft>
              <a:spcPts val="0"/>
            </a:spcAft>
          </a:pPr>
          <a:r>
            <a:rPr lang="tr-TR" sz="950" dirty="0" smtClean="0"/>
            <a:t>• BS 1192: 2007 + A2: 2016, Ortak üretim mimari, mühendislik ve inşaat bilgisi. Uygulama kodu </a:t>
          </a:r>
        </a:p>
        <a:p>
          <a:pPr>
            <a:lnSpc>
              <a:spcPct val="100000"/>
            </a:lnSpc>
            <a:spcAft>
              <a:spcPts val="0"/>
            </a:spcAft>
          </a:pPr>
          <a:r>
            <a:rPr lang="tr-TR" sz="950" dirty="0" smtClean="0"/>
            <a:t>• BS 8536-1: 2015, Tasarım ve inşaat için brifing. kod yönetimi için pratik uygulama (Binalar altyapı)</a:t>
          </a:r>
        </a:p>
        <a:p>
          <a:pPr>
            <a:lnSpc>
              <a:spcPct val="100000"/>
            </a:lnSpc>
            <a:spcAft>
              <a:spcPts val="0"/>
            </a:spcAft>
          </a:pPr>
          <a:r>
            <a:rPr lang="tr-TR" sz="950" dirty="0" smtClean="0"/>
            <a:t> • BS 8536-2: 2016, Tasarım ve inşaat için brifing. kod varlık yönetimi için pratik uygulama (doğrusal ve coğrafi altyapı</a:t>
          </a:r>
          <a:endParaRPr lang="tr-TR" sz="950" b="1" dirty="0"/>
        </a:p>
      </dgm:t>
    </dgm:pt>
    <dgm:pt modelId="{5BBC8277-7AB2-4CF6-8071-2DB8BDBE4137}" type="parTrans" cxnId="{2E430633-77A5-4081-9922-1CE69E81A8C2}">
      <dgm:prSet/>
      <dgm:spPr/>
      <dgm:t>
        <a:bodyPr/>
        <a:lstStyle/>
        <a:p>
          <a:endParaRPr lang="tr-TR"/>
        </a:p>
      </dgm:t>
    </dgm:pt>
    <dgm:pt modelId="{0EFA0A38-BF7E-4835-9467-E4E25FDE3F77}" type="sibTrans" cxnId="{2E430633-77A5-4081-9922-1CE69E81A8C2}">
      <dgm:prSet/>
      <dgm:spPr/>
      <dgm:t>
        <a:bodyPr/>
        <a:lstStyle/>
        <a:p>
          <a:endParaRPr lang="tr-TR"/>
        </a:p>
      </dgm:t>
    </dgm:pt>
    <dgm:pt modelId="{BE3E41A4-106F-45A6-8507-BF87BA6AA2FB}">
      <dgm:prSet phldrT="[Metin]" custT="1"/>
      <dgm:spPr/>
      <dgm:t>
        <a:bodyPr/>
        <a:lstStyle/>
        <a:p>
          <a:r>
            <a:rPr lang="tr-TR" sz="1600" b="1" dirty="0"/>
            <a:t>AVRUPA STANDARTLARI</a:t>
          </a:r>
        </a:p>
        <a:p>
          <a:r>
            <a:rPr lang="tr-TR" sz="1200" dirty="0"/>
            <a:t>• BS EN 15221-1: 2006, Tesis yönetimi - Terimler ve tanımlar </a:t>
          </a:r>
        </a:p>
        <a:p>
          <a:r>
            <a:rPr lang="tr-TR" sz="1200" dirty="0"/>
            <a:t>• BS EN 15221-2: 2006, Tesis yönetimi - nasıl yapılır hakkında rehberlik tesis yönetimi sözleşmeleri hazırlanması</a:t>
          </a:r>
        </a:p>
        <a:p>
          <a:r>
            <a:rPr lang="tr-TR" sz="1200" dirty="0"/>
            <a:t>• BS EN 15221-3: 2011, Tesis yönetimi - Kalite konusunda rehberlik tesis Yönetimi </a:t>
          </a:r>
        </a:p>
        <a:p>
          <a:r>
            <a:rPr lang="tr-TR" sz="1200" dirty="0"/>
            <a:t>• BS EN 15221-4: 2011, Tesis yönetimi - Taksonomi, sınıflandırma ve tesis yönetimindeki yapılar </a:t>
          </a:r>
        </a:p>
        <a:p>
          <a:r>
            <a:rPr lang="tr-TR" sz="1200" dirty="0"/>
            <a:t>• BS EN 15221-5: 2011, Tesis yönetim - tesise rehberlik yönetim süreçleri </a:t>
          </a:r>
        </a:p>
        <a:p>
          <a:r>
            <a:rPr lang="tr-TR" sz="1200" dirty="0"/>
            <a:t>• BS EN 15221-6: 2011, Tesis yönetim - Alan ve mekan tesis yönetiminde ölçüm </a:t>
          </a:r>
        </a:p>
        <a:p>
          <a:r>
            <a:rPr lang="tr-TR" sz="1200" dirty="0"/>
            <a:t>• BS EN 15221-7: 2012, Tesis yönetimi - için rehber performans kıyaslaması</a:t>
          </a:r>
        </a:p>
      </dgm:t>
    </dgm:pt>
    <dgm:pt modelId="{39FEB250-7ACB-4E99-92BB-92DC306914C3}" type="parTrans" cxnId="{492823D0-D57D-48B0-9D98-ED80DB17F709}">
      <dgm:prSet/>
      <dgm:spPr/>
      <dgm:t>
        <a:bodyPr/>
        <a:lstStyle/>
        <a:p>
          <a:endParaRPr lang="tr-TR"/>
        </a:p>
      </dgm:t>
    </dgm:pt>
    <dgm:pt modelId="{59D33D2D-E184-4126-A5A7-157139450695}" type="sibTrans" cxnId="{492823D0-D57D-48B0-9D98-ED80DB17F709}">
      <dgm:prSet/>
      <dgm:spPr/>
      <dgm:t>
        <a:bodyPr/>
        <a:lstStyle/>
        <a:p>
          <a:endParaRPr lang="tr-TR"/>
        </a:p>
      </dgm:t>
    </dgm:pt>
    <dgm:pt modelId="{28702221-9DA4-434D-9D73-1C2B621B0B75}">
      <dgm:prSet phldrT="[Metin]" custT="1"/>
      <dgm:spPr/>
      <dgm:t>
        <a:bodyPr/>
        <a:lstStyle/>
        <a:p>
          <a:r>
            <a:rPr lang="tr-TR" sz="1400" b="1" i="0" dirty="0"/>
            <a:t>ULUSLARARASI STANDARTLAR</a:t>
          </a:r>
        </a:p>
        <a:p>
          <a:r>
            <a:rPr lang="tr-TR" sz="1200" b="0" i="0" dirty="0"/>
            <a:t>• ISO 41011, Tesis Yönetimi – sözlük</a:t>
          </a:r>
        </a:p>
        <a:p>
          <a:r>
            <a:rPr lang="tr-TR" sz="1200" b="0" i="0" dirty="0"/>
            <a:t>• ISO 41012, Tesis Yönetimi - Stratejik kaynak kullanımı </a:t>
          </a:r>
        </a:p>
        <a:p>
          <a:r>
            <a:rPr lang="tr-TR" sz="1200" b="0" i="0" dirty="0"/>
            <a:t>• BS ISO 55000: 2014, Varlık yönetim - Genel bakış, ilkeler ve terminoloji</a:t>
          </a:r>
        </a:p>
        <a:p>
          <a:r>
            <a:rPr lang="tr-TR" sz="1200" b="0" i="0" dirty="0"/>
            <a:t> • BS ISO 55001: 2014, Varlık yönetim - Yönetim sistemleri – Gereksinimler</a:t>
          </a:r>
        </a:p>
        <a:p>
          <a:r>
            <a:rPr lang="tr-TR" sz="1200" b="0" i="0" dirty="0"/>
            <a:t> • BS ISO 55002: 2014, Varlık yönetim - Yönetim sistemleri - ISO uygulaması için rehber 55001</a:t>
          </a:r>
        </a:p>
        <a:p>
          <a:r>
            <a:rPr lang="tr-TR" sz="1200" b="0" i="0" dirty="0"/>
            <a:t> • BS ISO 37500, Rehberlik dış kaynak</a:t>
          </a:r>
        </a:p>
        <a:p>
          <a:r>
            <a:rPr lang="tr-TR" sz="1200" b="0" i="0" dirty="0"/>
            <a:t> • BS ISO 37500: 2014, Rehberlik dış kaynak </a:t>
          </a:r>
        </a:p>
        <a:p>
          <a:r>
            <a:rPr lang="tr-TR" sz="1200" b="0" i="0" dirty="0"/>
            <a:t>• BS ISO 41001, Tesis Yönetimi - Yönetim Sistemleri </a:t>
          </a:r>
        </a:p>
        <a:p>
          <a:r>
            <a:rPr lang="tr-TR" sz="1200" b="0" i="0" dirty="0"/>
            <a:t>• BS ISO 44001, İşbirlikçi iş ilişki yönetimi sistemleri. Gereksinimler ve çerçeve</a:t>
          </a:r>
          <a:endParaRPr lang="tr-TR" sz="1200" dirty="0"/>
        </a:p>
      </dgm:t>
    </dgm:pt>
    <dgm:pt modelId="{417EC266-3BE5-4356-B9FB-7C7EACCFD236}" type="parTrans" cxnId="{7D9BFA7E-5A51-4D6F-8006-BCE057785385}">
      <dgm:prSet/>
      <dgm:spPr/>
      <dgm:t>
        <a:bodyPr/>
        <a:lstStyle/>
        <a:p>
          <a:endParaRPr lang="tr-TR"/>
        </a:p>
      </dgm:t>
    </dgm:pt>
    <dgm:pt modelId="{91AFDBD5-52F4-4C60-A8B9-F7B4D814C9AB}" type="sibTrans" cxnId="{7D9BFA7E-5A51-4D6F-8006-BCE057785385}">
      <dgm:prSet/>
      <dgm:spPr/>
      <dgm:t>
        <a:bodyPr/>
        <a:lstStyle/>
        <a:p>
          <a:endParaRPr lang="tr-TR"/>
        </a:p>
      </dgm:t>
    </dgm:pt>
    <dgm:pt modelId="{6962FA74-2D1C-44C5-81A5-898C2835137F}" type="pres">
      <dgm:prSet presAssocID="{B76612F9-3F16-40AE-A6E5-43DAB1F2A864}" presName="rootnode" presStyleCnt="0">
        <dgm:presLayoutVars>
          <dgm:chMax/>
          <dgm:chPref/>
          <dgm:dir/>
          <dgm:animLvl val="lvl"/>
        </dgm:presLayoutVars>
      </dgm:prSet>
      <dgm:spPr/>
      <dgm:t>
        <a:bodyPr/>
        <a:lstStyle/>
        <a:p>
          <a:endParaRPr lang="tr-TR"/>
        </a:p>
      </dgm:t>
    </dgm:pt>
    <dgm:pt modelId="{CD71FEBD-1747-41B1-ADD8-F4073F0901D3}" type="pres">
      <dgm:prSet presAssocID="{D21113A8-1F68-4ACF-8B37-AFA952F4A7CA}" presName="composite" presStyleCnt="0"/>
      <dgm:spPr/>
    </dgm:pt>
    <dgm:pt modelId="{709518C0-1192-4425-BED9-1BDE6A1937B9}" type="pres">
      <dgm:prSet presAssocID="{D21113A8-1F68-4ACF-8B37-AFA952F4A7CA}" presName="LShape" presStyleLbl="alignNode1" presStyleIdx="0" presStyleCnt="5" custScaleX="87343" custScaleY="59841" custLinFactY="-14102" custLinFactNeighborX="-4203" custLinFactNeighborY="-100000"/>
      <dgm:spPr/>
    </dgm:pt>
    <dgm:pt modelId="{CCF90132-AF7E-4833-95E8-8BDD2D8D3570}" type="pres">
      <dgm:prSet presAssocID="{D21113A8-1F68-4ACF-8B37-AFA952F4A7CA}" presName="ParentText" presStyleLbl="revTx" presStyleIdx="0" presStyleCnt="3" custScaleX="113461" custLinFactNeighborX="5845" custLinFactNeighborY="-76665">
        <dgm:presLayoutVars>
          <dgm:chMax val="0"/>
          <dgm:chPref val="0"/>
          <dgm:bulletEnabled val="1"/>
        </dgm:presLayoutVars>
      </dgm:prSet>
      <dgm:spPr/>
      <dgm:t>
        <a:bodyPr/>
        <a:lstStyle/>
        <a:p>
          <a:endParaRPr lang="tr-TR"/>
        </a:p>
      </dgm:t>
    </dgm:pt>
    <dgm:pt modelId="{5897E16A-28B6-469E-B3B6-DD972B1338D4}" type="pres">
      <dgm:prSet presAssocID="{D21113A8-1F68-4ACF-8B37-AFA952F4A7CA}" presName="Triangle" presStyleLbl="alignNode1" presStyleIdx="1" presStyleCnt="5" custScaleX="103639" custScaleY="69046" custLinFactY="-100000" custLinFactNeighborX="62492" custLinFactNeighborY="-137940"/>
      <dgm:spPr/>
    </dgm:pt>
    <dgm:pt modelId="{F8274E75-9372-4C37-AC5A-5CDB3A59877C}" type="pres">
      <dgm:prSet presAssocID="{0EFA0A38-BF7E-4835-9467-E4E25FDE3F77}" presName="sibTrans" presStyleCnt="0"/>
      <dgm:spPr/>
    </dgm:pt>
    <dgm:pt modelId="{7E132A53-A2CD-4BFA-93D5-CBC2822D6C02}" type="pres">
      <dgm:prSet presAssocID="{0EFA0A38-BF7E-4835-9467-E4E25FDE3F77}" presName="space" presStyleCnt="0"/>
      <dgm:spPr/>
    </dgm:pt>
    <dgm:pt modelId="{3B6008F5-29CD-4037-ACA6-8F9FF6E36C4A}" type="pres">
      <dgm:prSet presAssocID="{BE3E41A4-106F-45A6-8507-BF87BA6AA2FB}" presName="composite" presStyleCnt="0"/>
      <dgm:spPr/>
    </dgm:pt>
    <dgm:pt modelId="{4A3AF6F9-FB52-4055-8AAB-DDCAA2FBBBB4}" type="pres">
      <dgm:prSet presAssocID="{BE3E41A4-106F-45A6-8507-BF87BA6AA2FB}" presName="LShape" presStyleLbl="alignNode1" presStyleIdx="2" presStyleCnt="5" custScaleX="86618" custScaleY="48679" custLinFactNeighborX="-417" custLinFactNeighborY="-90311"/>
      <dgm:spPr/>
    </dgm:pt>
    <dgm:pt modelId="{739D8B11-C333-4C81-916C-A887708F0D7C}" type="pres">
      <dgm:prSet presAssocID="{BE3E41A4-106F-45A6-8507-BF87BA6AA2FB}" presName="ParentText" presStyleLbl="revTx" presStyleIdx="1" presStyleCnt="3" custScaleX="90369" custLinFactNeighborX="-3068" custLinFactNeighborY="-54287">
        <dgm:presLayoutVars>
          <dgm:chMax val="0"/>
          <dgm:chPref val="0"/>
          <dgm:bulletEnabled val="1"/>
        </dgm:presLayoutVars>
      </dgm:prSet>
      <dgm:spPr/>
      <dgm:t>
        <a:bodyPr/>
        <a:lstStyle/>
        <a:p>
          <a:endParaRPr lang="tr-TR"/>
        </a:p>
      </dgm:t>
    </dgm:pt>
    <dgm:pt modelId="{96E5E4D5-3CBF-4FB8-8400-C64DFCBC2EAE}" type="pres">
      <dgm:prSet presAssocID="{BE3E41A4-106F-45A6-8507-BF87BA6AA2FB}" presName="Triangle" presStyleLbl="alignNode1" presStyleIdx="3" presStyleCnt="5" custScaleX="98361" custScaleY="80956" custLinFactNeighborX="59762" custLinFactNeighborY="-97621"/>
      <dgm:spPr/>
    </dgm:pt>
    <dgm:pt modelId="{53B28768-E83E-4D31-92D0-78B43A4FE164}" type="pres">
      <dgm:prSet presAssocID="{59D33D2D-E184-4126-A5A7-157139450695}" presName="sibTrans" presStyleCnt="0"/>
      <dgm:spPr/>
    </dgm:pt>
    <dgm:pt modelId="{EC37D11F-7EEE-4288-BF0C-B520CCEA3254}" type="pres">
      <dgm:prSet presAssocID="{59D33D2D-E184-4126-A5A7-157139450695}" presName="space" presStyleCnt="0"/>
      <dgm:spPr/>
    </dgm:pt>
    <dgm:pt modelId="{B6F6FD3D-0AA1-4C6E-BBE2-6AF0886F6767}" type="pres">
      <dgm:prSet presAssocID="{28702221-9DA4-434D-9D73-1C2B621B0B75}" presName="composite" presStyleCnt="0"/>
      <dgm:spPr/>
    </dgm:pt>
    <dgm:pt modelId="{89B2C934-FC96-47EE-82C2-C8EF9DD6FC71}" type="pres">
      <dgm:prSet presAssocID="{28702221-9DA4-434D-9D73-1C2B621B0B75}" presName="LShape" presStyleLbl="alignNode1" presStyleIdx="4" presStyleCnt="5" custScaleX="80849" custScaleY="46304" custLinFactNeighborX="-10386" custLinFactNeighborY="-50177"/>
      <dgm:spPr/>
    </dgm:pt>
    <dgm:pt modelId="{9E69AE5D-6C49-4618-999A-AE1BAD1529AE}" type="pres">
      <dgm:prSet presAssocID="{28702221-9DA4-434D-9D73-1C2B621B0B75}" presName="ParentText" presStyleLbl="revTx" presStyleIdx="2" presStyleCnt="3" custScaleX="112158" custScaleY="104582" custLinFactNeighborX="67" custLinFactNeighborY="-21424">
        <dgm:presLayoutVars>
          <dgm:chMax val="0"/>
          <dgm:chPref val="0"/>
          <dgm:bulletEnabled val="1"/>
        </dgm:presLayoutVars>
      </dgm:prSet>
      <dgm:spPr/>
      <dgm:t>
        <a:bodyPr/>
        <a:lstStyle/>
        <a:p>
          <a:endParaRPr lang="tr-TR"/>
        </a:p>
      </dgm:t>
    </dgm:pt>
  </dgm:ptLst>
  <dgm:cxnLst>
    <dgm:cxn modelId="{D4949B82-3A25-47F8-B671-D7904AB994A8}" type="presOf" srcId="{BE3E41A4-106F-45A6-8507-BF87BA6AA2FB}" destId="{739D8B11-C333-4C81-916C-A887708F0D7C}" srcOrd="0" destOrd="0" presId="urn:microsoft.com/office/officeart/2009/3/layout/StepUpProcess"/>
    <dgm:cxn modelId="{3B92D91F-31DD-45A1-A138-36A0A85C2E3C}" type="presOf" srcId="{D21113A8-1F68-4ACF-8B37-AFA952F4A7CA}" destId="{CCF90132-AF7E-4833-95E8-8BDD2D8D3570}" srcOrd="0" destOrd="0" presId="urn:microsoft.com/office/officeart/2009/3/layout/StepUpProcess"/>
    <dgm:cxn modelId="{492823D0-D57D-48B0-9D98-ED80DB17F709}" srcId="{B76612F9-3F16-40AE-A6E5-43DAB1F2A864}" destId="{BE3E41A4-106F-45A6-8507-BF87BA6AA2FB}" srcOrd="1" destOrd="0" parTransId="{39FEB250-7ACB-4E99-92BB-92DC306914C3}" sibTransId="{59D33D2D-E184-4126-A5A7-157139450695}"/>
    <dgm:cxn modelId="{7D9BFA7E-5A51-4D6F-8006-BCE057785385}" srcId="{B76612F9-3F16-40AE-A6E5-43DAB1F2A864}" destId="{28702221-9DA4-434D-9D73-1C2B621B0B75}" srcOrd="2" destOrd="0" parTransId="{417EC266-3BE5-4356-B9FB-7C7EACCFD236}" sibTransId="{91AFDBD5-52F4-4C60-A8B9-F7B4D814C9AB}"/>
    <dgm:cxn modelId="{AE129DC3-A55A-4653-892B-1A5BB66C4796}" type="presOf" srcId="{28702221-9DA4-434D-9D73-1C2B621B0B75}" destId="{9E69AE5D-6C49-4618-999A-AE1BAD1529AE}" srcOrd="0" destOrd="0" presId="urn:microsoft.com/office/officeart/2009/3/layout/StepUpProcess"/>
    <dgm:cxn modelId="{2E430633-77A5-4081-9922-1CE69E81A8C2}" srcId="{B76612F9-3F16-40AE-A6E5-43DAB1F2A864}" destId="{D21113A8-1F68-4ACF-8B37-AFA952F4A7CA}" srcOrd="0" destOrd="0" parTransId="{5BBC8277-7AB2-4CF6-8071-2DB8BDBE4137}" sibTransId="{0EFA0A38-BF7E-4835-9467-E4E25FDE3F77}"/>
    <dgm:cxn modelId="{737B04D9-CF07-450D-8EC8-25D8B565F191}" type="presOf" srcId="{B76612F9-3F16-40AE-A6E5-43DAB1F2A864}" destId="{6962FA74-2D1C-44C5-81A5-898C2835137F}" srcOrd="0" destOrd="0" presId="urn:microsoft.com/office/officeart/2009/3/layout/StepUpProcess"/>
    <dgm:cxn modelId="{B16EB42B-61DF-4D4E-87FC-F3CF475EFBDD}" type="presParOf" srcId="{6962FA74-2D1C-44C5-81A5-898C2835137F}" destId="{CD71FEBD-1747-41B1-ADD8-F4073F0901D3}" srcOrd="0" destOrd="0" presId="urn:microsoft.com/office/officeart/2009/3/layout/StepUpProcess"/>
    <dgm:cxn modelId="{F1186444-BAD2-4CED-BC9D-82F92F92B9F1}" type="presParOf" srcId="{CD71FEBD-1747-41B1-ADD8-F4073F0901D3}" destId="{709518C0-1192-4425-BED9-1BDE6A1937B9}" srcOrd="0" destOrd="0" presId="urn:microsoft.com/office/officeart/2009/3/layout/StepUpProcess"/>
    <dgm:cxn modelId="{C4CC8725-97E5-4F3B-B194-D089D5621F7E}" type="presParOf" srcId="{CD71FEBD-1747-41B1-ADD8-F4073F0901D3}" destId="{CCF90132-AF7E-4833-95E8-8BDD2D8D3570}" srcOrd="1" destOrd="0" presId="urn:microsoft.com/office/officeart/2009/3/layout/StepUpProcess"/>
    <dgm:cxn modelId="{E202275B-E481-4DD6-980D-48A8AFB6CEDC}" type="presParOf" srcId="{CD71FEBD-1747-41B1-ADD8-F4073F0901D3}" destId="{5897E16A-28B6-469E-B3B6-DD972B1338D4}" srcOrd="2" destOrd="0" presId="urn:microsoft.com/office/officeart/2009/3/layout/StepUpProcess"/>
    <dgm:cxn modelId="{F92BD0FD-92CB-4E10-86F8-8A0B4E3524E3}" type="presParOf" srcId="{6962FA74-2D1C-44C5-81A5-898C2835137F}" destId="{F8274E75-9372-4C37-AC5A-5CDB3A59877C}" srcOrd="1" destOrd="0" presId="urn:microsoft.com/office/officeart/2009/3/layout/StepUpProcess"/>
    <dgm:cxn modelId="{26419D99-4029-46F0-997A-F7AD73E4E278}" type="presParOf" srcId="{F8274E75-9372-4C37-AC5A-5CDB3A59877C}" destId="{7E132A53-A2CD-4BFA-93D5-CBC2822D6C02}" srcOrd="0" destOrd="0" presId="urn:microsoft.com/office/officeart/2009/3/layout/StepUpProcess"/>
    <dgm:cxn modelId="{5134D577-D54A-4164-986C-41E225F6361B}" type="presParOf" srcId="{6962FA74-2D1C-44C5-81A5-898C2835137F}" destId="{3B6008F5-29CD-4037-ACA6-8F9FF6E36C4A}" srcOrd="2" destOrd="0" presId="urn:microsoft.com/office/officeart/2009/3/layout/StepUpProcess"/>
    <dgm:cxn modelId="{B5DB805B-4D77-44CF-A58B-C8B7FF62A5F1}" type="presParOf" srcId="{3B6008F5-29CD-4037-ACA6-8F9FF6E36C4A}" destId="{4A3AF6F9-FB52-4055-8AAB-DDCAA2FBBBB4}" srcOrd="0" destOrd="0" presId="urn:microsoft.com/office/officeart/2009/3/layout/StepUpProcess"/>
    <dgm:cxn modelId="{00BB4042-04AB-468B-9D0F-4C465EDAD86A}" type="presParOf" srcId="{3B6008F5-29CD-4037-ACA6-8F9FF6E36C4A}" destId="{739D8B11-C333-4C81-916C-A887708F0D7C}" srcOrd="1" destOrd="0" presId="urn:microsoft.com/office/officeart/2009/3/layout/StepUpProcess"/>
    <dgm:cxn modelId="{0C32815B-F7B0-40D0-99FC-07E3ADCB4B95}" type="presParOf" srcId="{3B6008F5-29CD-4037-ACA6-8F9FF6E36C4A}" destId="{96E5E4D5-3CBF-4FB8-8400-C64DFCBC2EAE}" srcOrd="2" destOrd="0" presId="urn:microsoft.com/office/officeart/2009/3/layout/StepUpProcess"/>
    <dgm:cxn modelId="{2FC2C545-FACD-49E8-9DF3-5A1F9418A844}" type="presParOf" srcId="{6962FA74-2D1C-44C5-81A5-898C2835137F}" destId="{53B28768-E83E-4D31-92D0-78B43A4FE164}" srcOrd="3" destOrd="0" presId="urn:microsoft.com/office/officeart/2009/3/layout/StepUpProcess"/>
    <dgm:cxn modelId="{DC993717-4E86-417C-8AF7-8B33A31FF1F1}" type="presParOf" srcId="{53B28768-E83E-4D31-92D0-78B43A4FE164}" destId="{EC37D11F-7EEE-4288-BF0C-B520CCEA3254}" srcOrd="0" destOrd="0" presId="urn:microsoft.com/office/officeart/2009/3/layout/StepUpProcess"/>
    <dgm:cxn modelId="{744236FB-A1B7-4096-A6E5-8781F4826654}" type="presParOf" srcId="{6962FA74-2D1C-44C5-81A5-898C2835137F}" destId="{B6F6FD3D-0AA1-4C6E-BBE2-6AF0886F6767}" srcOrd="4" destOrd="0" presId="urn:microsoft.com/office/officeart/2009/3/layout/StepUpProcess"/>
    <dgm:cxn modelId="{030A6F69-55E1-4F13-851F-6F715AC7B5ED}" type="presParOf" srcId="{B6F6FD3D-0AA1-4C6E-BBE2-6AF0886F6767}" destId="{89B2C934-FC96-47EE-82C2-C8EF9DD6FC71}" srcOrd="0" destOrd="0" presId="urn:microsoft.com/office/officeart/2009/3/layout/StepUpProcess"/>
    <dgm:cxn modelId="{E1D46CB6-513F-4100-81F0-7F5D10AC7502}" type="presParOf" srcId="{B6F6FD3D-0AA1-4C6E-BBE2-6AF0886F6767}" destId="{9E69AE5D-6C49-4618-999A-AE1BAD1529A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518C0-1192-4425-BED9-1BDE6A1937B9}">
      <dsp:nvSpPr>
        <dsp:cNvPr id="0" name=""/>
        <dsp:cNvSpPr/>
      </dsp:nvSpPr>
      <dsp:spPr>
        <a:xfrm rot="5400000">
          <a:off x="613214" y="377573"/>
          <a:ext cx="914240" cy="2220430"/>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CF90132-AF7E-4833-95E8-8BDD2D8D3570}">
      <dsp:nvSpPr>
        <dsp:cNvPr id="0" name=""/>
        <dsp:cNvSpPr/>
      </dsp:nvSpPr>
      <dsp:spPr>
        <a:xfrm>
          <a:off x="137944" y="1177145"/>
          <a:ext cx="2604053" cy="2011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22275">
            <a:lnSpc>
              <a:spcPct val="100000"/>
            </a:lnSpc>
            <a:spcBef>
              <a:spcPct val="0"/>
            </a:spcBef>
            <a:spcAft>
              <a:spcPts val="0"/>
            </a:spcAft>
          </a:pPr>
          <a:r>
            <a:rPr lang="tr-TR" sz="950" b="1" kern="1200" dirty="0" smtClean="0"/>
            <a:t>İNGİLİZ STANDARTLARI</a:t>
          </a:r>
        </a:p>
        <a:p>
          <a:pPr lvl="0" algn="l" defTabSz="422275">
            <a:lnSpc>
              <a:spcPct val="100000"/>
            </a:lnSpc>
            <a:spcBef>
              <a:spcPct val="0"/>
            </a:spcBef>
            <a:spcAft>
              <a:spcPts val="0"/>
            </a:spcAft>
          </a:pPr>
          <a:r>
            <a:rPr lang="tr-TR" sz="950" kern="1200" dirty="0" smtClean="0"/>
            <a:t>• BS 8572: 2011, Tesis ile ilgili hizmet alımı - Kılavuz </a:t>
          </a:r>
        </a:p>
        <a:p>
          <a:pPr lvl="0" algn="l" defTabSz="422275">
            <a:lnSpc>
              <a:spcPct val="100000"/>
            </a:lnSpc>
            <a:spcBef>
              <a:spcPct val="0"/>
            </a:spcBef>
            <a:spcAft>
              <a:spcPts val="0"/>
            </a:spcAft>
          </a:pPr>
          <a:r>
            <a:rPr lang="tr-TR" sz="950" kern="1200" dirty="0" smtClean="0"/>
            <a:t>• BS 8587: 2012, Tesis bilgi yönetimi rehberi</a:t>
          </a:r>
        </a:p>
        <a:p>
          <a:pPr lvl="0" algn="l" defTabSz="422275">
            <a:lnSpc>
              <a:spcPct val="100000"/>
            </a:lnSpc>
            <a:spcBef>
              <a:spcPct val="0"/>
            </a:spcBef>
            <a:spcAft>
              <a:spcPts val="0"/>
            </a:spcAft>
          </a:pPr>
          <a:r>
            <a:rPr lang="tr-TR" sz="950" kern="1200" dirty="0" smtClean="0"/>
            <a:t>• BS 8210: 2012, Tesis bakım yönetimi-Kılavuz</a:t>
          </a:r>
        </a:p>
        <a:p>
          <a:pPr lvl="0" algn="l" defTabSz="422275">
            <a:lnSpc>
              <a:spcPct val="100000"/>
            </a:lnSpc>
            <a:spcBef>
              <a:spcPct val="0"/>
            </a:spcBef>
            <a:spcAft>
              <a:spcPts val="0"/>
            </a:spcAft>
          </a:pPr>
          <a:r>
            <a:rPr lang="tr-TR" sz="950" kern="1200" dirty="0" smtClean="0"/>
            <a:t>• BS 8544: 2013, Bakım maliyetleri için yaşam döngüsü kılavuzu binaların kullanım evrelerinde</a:t>
          </a:r>
        </a:p>
        <a:p>
          <a:pPr lvl="0" algn="l" defTabSz="422275">
            <a:lnSpc>
              <a:spcPct val="100000"/>
            </a:lnSpc>
            <a:spcBef>
              <a:spcPct val="0"/>
            </a:spcBef>
            <a:spcAft>
              <a:spcPts val="0"/>
            </a:spcAft>
          </a:pPr>
          <a:r>
            <a:rPr lang="tr-TR" sz="950" kern="1200" dirty="0" smtClean="0"/>
            <a:t> • BS 8892: 2014, Tesisle ilgili geçiş yönetimi hizmetler - Uygulama Kodu</a:t>
          </a:r>
        </a:p>
        <a:p>
          <a:pPr lvl="0" algn="l" defTabSz="422275">
            <a:lnSpc>
              <a:spcPct val="100000"/>
            </a:lnSpc>
            <a:spcBef>
              <a:spcPct val="0"/>
            </a:spcBef>
            <a:spcAft>
              <a:spcPts val="0"/>
            </a:spcAft>
          </a:pPr>
          <a:r>
            <a:rPr lang="tr-TR" sz="950" kern="1200" dirty="0" smtClean="0"/>
            <a:t>• PAS 1192-2: 2013 Bilgi yönetimi için şartname inşaat projelerinin sermaye / teslimat aşaması için bina bilgi modellemesi </a:t>
          </a:r>
        </a:p>
        <a:p>
          <a:pPr lvl="0" algn="l" defTabSz="422275">
            <a:lnSpc>
              <a:spcPct val="100000"/>
            </a:lnSpc>
            <a:spcBef>
              <a:spcPct val="0"/>
            </a:spcBef>
            <a:spcAft>
              <a:spcPts val="0"/>
            </a:spcAft>
          </a:pPr>
          <a:r>
            <a:rPr lang="tr-TR" sz="950" kern="1200" dirty="0" smtClean="0"/>
            <a:t>• PAS 1192-3: 2014, Bilgi için şartname varlıkların </a:t>
          </a:r>
          <a:r>
            <a:rPr lang="tr-TR" sz="950" kern="1200" dirty="0" err="1" smtClean="0"/>
            <a:t>operasyonel</a:t>
          </a:r>
          <a:r>
            <a:rPr lang="tr-TR" sz="950" kern="1200" dirty="0" smtClean="0"/>
            <a:t> aşaması için yönetim bina bilgi modellemesi </a:t>
          </a:r>
        </a:p>
        <a:p>
          <a:pPr lvl="0" algn="l" defTabSz="422275">
            <a:lnSpc>
              <a:spcPct val="100000"/>
            </a:lnSpc>
            <a:spcBef>
              <a:spcPct val="0"/>
            </a:spcBef>
            <a:spcAft>
              <a:spcPts val="0"/>
            </a:spcAft>
          </a:pPr>
          <a:r>
            <a:rPr lang="tr-TR" sz="950" kern="1200" dirty="0" smtClean="0"/>
            <a:t>• PAS 1192-5: 2015, Güvenlikli bina için şartname bilgi modelleme, dijital yapılı çevreler ve akıllı varlık Yönetimi</a:t>
          </a:r>
        </a:p>
        <a:p>
          <a:pPr lvl="0" algn="l" defTabSz="422275">
            <a:lnSpc>
              <a:spcPct val="100000"/>
            </a:lnSpc>
            <a:spcBef>
              <a:spcPct val="0"/>
            </a:spcBef>
            <a:spcAft>
              <a:spcPts val="0"/>
            </a:spcAft>
          </a:pPr>
          <a:r>
            <a:rPr lang="tr-TR" sz="950" kern="1200" dirty="0" smtClean="0"/>
            <a:t> • BS 1192-4: 2014, İşbirlikçi bilgi üretimi - İşverenlerin bilgi alışverişi gereksinimlerini yerine getirme </a:t>
          </a:r>
          <a:r>
            <a:rPr lang="tr-TR" sz="950" kern="1200" dirty="0" err="1" smtClean="0"/>
            <a:t>COBie</a:t>
          </a:r>
          <a:r>
            <a:rPr lang="tr-TR" sz="950" kern="1200" dirty="0" smtClean="0"/>
            <a:t> kullanma - Uygulama kodu </a:t>
          </a:r>
        </a:p>
        <a:p>
          <a:pPr lvl="0" algn="l" defTabSz="422275">
            <a:lnSpc>
              <a:spcPct val="100000"/>
            </a:lnSpc>
            <a:spcBef>
              <a:spcPct val="0"/>
            </a:spcBef>
            <a:spcAft>
              <a:spcPts val="0"/>
            </a:spcAft>
          </a:pPr>
          <a:r>
            <a:rPr lang="tr-TR" sz="950" kern="1200" dirty="0" smtClean="0"/>
            <a:t>• BS 1192: 2007 + A2: 2016, Ortak üretim mimari, mühendislik ve inşaat bilgisi. Uygulama kodu </a:t>
          </a:r>
        </a:p>
        <a:p>
          <a:pPr lvl="0" algn="l" defTabSz="422275">
            <a:lnSpc>
              <a:spcPct val="100000"/>
            </a:lnSpc>
            <a:spcBef>
              <a:spcPct val="0"/>
            </a:spcBef>
            <a:spcAft>
              <a:spcPts val="0"/>
            </a:spcAft>
          </a:pPr>
          <a:r>
            <a:rPr lang="tr-TR" sz="950" kern="1200" dirty="0" smtClean="0"/>
            <a:t>• BS 8536-1: 2015, Tasarım ve inşaat için brifing. kod yönetimi için pratik uygulama (Binalar altyapı)</a:t>
          </a:r>
        </a:p>
        <a:p>
          <a:pPr lvl="0" algn="l" defTabSz="422275">
            <a:lnSpc>
              <a:spcPct val="100000"/>
            </a:lnSpc>
            <a:spcBef>
              <a:spcPct val="0"/>
            </a:spcBef>
            <a:spcAft>
              <a:spcPts val="0"/>
            </a:spcAft>
          </a:pPr>
          <a:r>
            <a:rPr lang="tr-TR" sz="950" kern="1200" dirty="0" smtClean="0"/>
            <a:t> • BS 8536-2: 2016, Tasarım ve inşaat için brifing. kod varlık yönetimi için pratik uygulama (doğrusal ve coğrafi altyapı</a:t>
          </a:r>
          <a:endParaRPr lang="tr-TR" sz="950" b="1" kern="1200" dirty="0"/>
        </a:p>
      </dsp:txBody>
      <dsp:txXfrm>
        <a:off x="137944" y="1177145"/>
        <a:ext cx="2604053" cy="2011797"/>
      </dsp:txXfrm>
    </dsp:sp>
    <dsp:sp modelId="{5897E16A-28B6-469E-B3B6-DD972B1338D4}">
      <dsp:nvSpPr>
        <dsp:cNvPr id="0" name=""/>
        <dsp:cNvSpPr/>
      </dsp:nvSpPr>
      <dsp:spPr>
        <a:xfrm>
          <a:off x="2283072" y="809409"/>
          <a:ext cx="448797" cy="298996"/>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A3AF6F9-FB52-4055-8AAB-DDCAA2FBBBB4}">
      <dsp:nvSpPr>
        <dsp:cNvPr id="0" name=""/>
        <dsp:cNvSpPr/>
      </dsp:nvSpPr>
      <dsp:spPr>
        <a:xfrm rot="5400000">
          <a:off x="3588763" y="122031"/>
          <a:ext cx="743709" cy="2201999"/>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39D8B11-C333-4C81-916C-A887708F0D7C}">
      <dsp:nvSpPr>
        <dsp:cNvPr id="0" name=""/>
        <dsp:cNvSpPr/>
      </dsp:nvSpPr>
      <dsp:spPr>
        <a:xfrm>
          <a:off x="2992410" y="999113"/>
          <a:ext cx="2074067" cy="2011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kern="1200" dirty="0"/>
            <a:t>AVRUPA STANDARTLARI</a:t>
          </a:r>
        </a:p>
        <a:p>
          <a:pPr lvl="0" algn="l" defTabSz="711200">
            <a:lnSpc>
              <a:spcPct val="90000"/>
            </a:lnSpc>
            <a:spcBef>
              <a:spcPct val="0"/>
            </a:spcBef>
            <a:spcAft>
              <a:spcPct val="35000"/>
            </a:spcAft>
          </a:pPr>
          <a:r>
            <a:rPr lang="tr-TR" sz="1200" kern="1200" dirty="0"/>
            <a:t>• BS EN 15221-1: 2006, Tesis yönetimi - Terimler ve tanımlar </a:t>
          </a:r>
        </a:p>
        <a:p>
          <a:pPr lvl="0" algn="l" defTabSz="711200">
            <a:lnSpc>
              <a:spcPct val="90000"/>
            </a:lnSpc>
            <a:spcBef>
              <a:spcPct val="0"/>
            </a:spcBef>
            <a:spcAft>
              <a:spcPct val="35000"/>
            </a:spcAft>
          </a:pPr>
          <a:r>
            <a:rPr lang="tr-TR" sz="1200" kern="1200" dirty="0"/>
            <a:t>• BS EN 15221-2: 2006, Tesis yönetimi - nasıl yapılır hakkında rehberlik tesis yönetimi sözleşmeleri hazırlanması</a:t>
          </a:r>
        </a:p>
        <a:p>
          <a:pPr lvl="0" algn="l" defTabSz="711200">
            <a:lnSpc>
              <a:spcPct val="90000"/>
            </a:lnSpc>
            <a:spcBef>
              <a:spcPct val="0"/>
            </a:spcBef>
            <a:spcAft>
              <a:spcPct val="35000"/>
            </a:spcAft>
          </a:pPr>
          <a:r>
            <a:rPr lang="tr-TR" sz="1200" kern="1200" dirty="0"/>
            <a:t>• BS EN 15221-3: 2011, Tesis yönetimi - Kalite konusunda rehberlik tesis Yönetimi </a:t>
          </a:r>
        </a:p>
        <a:p>
          <a:pPr lvl="0" algn="l" defTabSz="711200">
            <a:lnSpc>
              <a:spcPct val="90000"/>
            </a:lnSpc>
            <a:spcBef>
              <a:spcPct val="0"/>
            </a:spcBef>
            <a:spcAft>
              <a:spcPct val="35000"/>
            </a:spcAft>
          </a:pPr>
          <a:r>
            <a:rPr lang="tr-TR" sz="1200" kern="1200" dirty="0"/>
            <a:t>• BS EN 15221-4: 2011, Tesis yönetimi - Taksonomi, sınıflandırma ve tesis yönetimindeki yapılar </a:t>
          </a:r>
        </a:p>
        <a:p>
          <a:pPr lvl="0" algn="l" defTabSz="711200">
            <a:lnSpc>
              <a:spcPct val="90000"/>
            </a:lnSpc>
            <a:spcBef>
              <a:spcPct val="0"/>
            </a:spcBef>
            <a:spcAft>
              <a:spcPct val="35000"/>
            </a:spcAft>
          </a:pPr>
          <a:r>
            <a:rPr lang="tr-TR" sz="1200" kern="1200" dirty="0"/>
            <a:t>• BS EN 15221-5: 2011, Tesis yönetim - tesise rehberlik yönetim süreçleri </a:t>
          </a:r>
        </a:p>
        <a:p>
          <a:pPr lvl="0" algn="l" defTabSz="711200">
            <a:lnSpc>
              <a:spcPct val="90000"/>
            </a:lnSpc>
            <a:spcBef>
              <a:spcPct val="0"/>
            </a:spcBef>
            <a:spcAft>
              <a:spcPct val="35000"/>
            </a:spcAft>
          </a:pPr>
          <a:r>
            <a:rPr lang="tr-TR" sz="1200" kern="1200" dirty="0"/>
            <a:t>• BS EN 15221-6: 2011, Tesis yönetim - Alan ve mekan tesis yönetiminde ölçüm </a:t>
          </a:r>
        </a:p>
        <a:p>
          <a:pPr lvl="0" algn="l" defTabSz="711200">
            <a:lnSpc>
              <a:spcPct val="90000"/>
            </a:lnSpc>
            <a:spcBef>
              <a:spcPct val="0"/>
            </a:spcBef>
            <a:spcAft>
              <a:spcPct val="35000"/>
            </a:spcAft>
          </a:pPr>
          <a:r>
            <a:rPr lang="tr-TR" sz="1200" kern="1200" dirty="0"/>
            <a:t>• BS EN 15221-7: 2012, Tesis yönetimi - için rehber performans kıyaslaması</a:t>
          </a:r>
        </a:p>
      </dsp:txBody>
      <dsp:txXfrm>
        <a:off x="2992410" y="999113"/>
        <a:ext cx="2074067" cy="2011797"/>
      </dsp:txXfrm>
    </dsp:sp>
    <dsp:sp modelId="{96E5E4D5-3CBF-4FB8-8400-C64DFCBC2EAE}">
      <dsp:nvSpPr>
        <dsp:cNvPr id="0" name=""/>
        <dsp:cNvSpPr/>
      </dsp:nvSpPr>
      <dsp:spPr>
        <a:xfrm>
          <a:off x="5076714" y="763026"/>
          <a:ext cx="425941" cy="350571"/>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9B2C934-FC96-47EE-82C2-C8EF9DD6FC71}">
      <dsp:nvSpPr>
        <dsp:cNvPr id="0" name=""/>
        <dsp:cNvSpPr/>
      </dsp:nvSpPr>
      <dsp:spPr>
        <a:xfrm rot="5400000">
          <a:off x="6277335" y="108411"/>
          <a:ext cx="707424" cy="2055340"/>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E69AE5D-6C49-4618-999A-AE1BAD1529AE}">
      <dsp:nvSpPr>
        <dsp:cNvPr id="0" name=""/>
        <dsp:cNvSpPr/>
      </dsp:nvSpPr>
      <dsp:spPr>
        <a:xfrm>
          <a:off x="5738182" y="914050"/>
          <a:ext cx="2574148" cy="210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b="1" i="0" kern="1200" dirty="0"/>
            <a:t>ULUSLARARASI STANDARTLAR</a:t>
          </a:r>
        </a:p>
        <a:p>
          <a:pPr lvl="0" algn="l" defTabSz="622300">
            <a:lnSpc>
              <a:spcPct val="90000"/>
            </a:lnSpc>
            <a:spcBef>
              <a:spcPct val="0"/>
            </a:spcBef>
            <a:spcAft>
              <a:spcPct val="35000"/>
            </a:spcAft>
          </a:pPr>
          <a:r>
            <a:rPr lang="tr-TR" sz="1200" b="0" i="0" kern="1200" dirty="0"/>
            <a:t>• ISO 41011, Tesis Yönetimi – sözlük</a:t>
          </a:r>
        </a:p>
        <a:p>
          <a:pPr lvl="0" algn="l" defTabSz="622300">
            <a:lnSpc>
              <a:spcPct val="90000"/>
            </a:lnSpc>
            <a:spcBef>
              <a:spcPct val="0"/>
            </a:spcBef>
            <a:spcAft>
              <a:spcPct val="35000"/>
            </a:spcAft>
          </a:pPr>
          <a:r>
            <a:rPr lang="tr-TR" sz="1200" b="0" i="0" kern="1200" dirty="0"/>
            <a:t>• ISO 41012, Tesis Yönetimi - Stratejik kaynak kullanımı </a:t>
          </a:r>
        </a:p>
        <a:p>
          <a:pPr lvl="0" algn="l" defTabSz="622300">
            <a:lnSpc>
              <a:spcPct val="90000"/>
            </a:lnSpc>
            <a:spcBef>
              <a:spcPct val="0"/>
            </a:spcBef>
            <a:spcAft>
              <a:spcPct val="35000"/>
            </a:spcAft>
          </a:pPr>
          <a:r>
            <a:rPr lang="tr-TR" sz="1200" b="0" i="0" kern="1200" dirty="0"/>
            <a:t>• BS ISO 55000: 2014, Varlık yönetim - Genel bakış, ilkeler ve terminoloji</a:t>
          </a:r>
        </a:p>
        <a:p>
          <a:pPr lvl="0" algn="l" defTabSz="622300">
            <a:lnSpc>
              <a:spcPct val="90000"/>
            </a:lnSpc>
            <a:spcBef>
              <a:spcPct val="0"/>
            </a:spcBef>
            <a:spcAft>
              <a:spcPct val="35000"/>
            </a:spcAft>
          </a:pPr>
          <a:r>
            <a:rPr lang="tr-TR" sz="1200" b="0" i="0" kern="1200" dirty="0"/>
            <a:t> • BS ISO 55001: 2014, Varlık yönetim - Yönetim sistemleri – Gereksinimler</a:t>
          </a:r>
        </a:p>
        <a:p>
          <a:pPr lvl="0" algn="l" defTabSz="622300">
            <a:lnSpc>
              <a:spcPct val="90000"/>
            </a:lnSpc>
            <a:spcBef>
              <a:spcPct val="0"/>
            </a:spcBef>
            <a:spcAft>
              <a:spcPct val="35000"/>
            </a:spcAft>
          </a:pPr>
          <a:r>
            <a:rPr lang="tr-TR" sz="1200" b="0" i="0" kern="1200" dirty="0"/>
            <a:t> • BS ISO 55002: 2014, Varlık yönetim - Yönetim sistemleri - ISO uygulaması için rehber 55001</a:t>
          </a:r>
        </a:p>
        <a:p>
          <a:pPr lvl="0" algn="l" defTabSz="622300">
            <a:lnSpc>
              <a:spcPct val="90000"/>
            </a:lnSpc>
            <a:spcBef>
              <a:spcPct val="0"/>
            </a:spcBef>
            <a:spcAft>
              <a:spcPct val="35000"/>
            </a:spcAft>
          </a:pPr>
          <a:r>
            <a:rPr lang="tr-TR" sz="1200" b="0" i="0" kern="1200" dirty="0"/>
            <a:t> • BS ISO 37500, Rehberlik dış kaynak</a:t>
          </a:r>
        </a:p>
        <a:p>
          <a:pPr lvl="0" algn="l" defTabSz="622300">
            <a:lnSpc>
              <a:spcPct val="90000"/>
            </a:lnSpc>
            <a:spcBef>
              <a:spcPct val="0"/>
            </a:spcBef>
            <a:spcAft>
              <a:spcPct val="35000"/>
            </a:spcAft>
          </a:pPr>
          <a:r>
            <a:rPr lang="tr-TR" sz="1200" b="0" i="0" kern="1200" dirty="0"/>
            <a:t> • BS ISO 37500: 2014, Rehberlik dış kaynak </a:t>
          </a:r>
        </a:p>
        <a:p>
          <a:pPr lvl="0" algn="l" defTabSz="622300">
            <a:lnSpc>
              <a:spcPct val="90000"/>
            </a:lnSpc>
            <a:spcBef>
              <a:spcPct val="0"/>
            </a:spcBef>
            <a:spcAft>
              <a:spcPct val="35000"/>
            </a:spcAft>
          </a:pPr>
          <a:r>
            <a:rPr lang="tr-TR" sz="1200" b="0" i="0" kern="1200" dirty="0"/>
            <a:t>• BS ISO 41001, Tesis Yönetimi - Yönetim Sistemleri </a:t>
          </a:r>
        </a:p>
        <a:p>
          <a:pPr lvl="0" algn="l" defTabSz="622300">
            <a:lnSpc>
              <a:spcPct val="90000"/>
            </a:lnSpc>
            <a:spcBef>
              <a:spcPct val="0"/>
            </a:spcBef>
            <a:spcAft>
              <a:spcPct val="35000"/>
            </a:spcAft>
          </a:pPr>
          <a:r>
            <a:rPr lang="tr-TR" sz="1200" b="0" i="0" kern="1200" dirty="0"/>
            <a:t>• BS ISO 44001, İşbirlikçi iş ilişki yönetimi sistemleri. Gereksinimler ve çerçeve</a:t>
          </a:r>
          <a:endParaRPr lang="tr-TR" sz="1200" kern="1200" dirty="0"/>
        </a:p>
      </dsp:txBody>
      <dsp:txXfrm>
        <a:off x="5738182" y="914050"/>
        <a:ext cx="2574148" cy="210397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5</a:t>
            </a:fld>
            <a:endParaRPr lang="en-US"/>
          </a:p>
        </p:txBody>
      </p:sp>
    </p:spTree>
    <p:extLst>
      <p:ext uri="{BB962C8B-B14F-4D97-AF65-F5344CB8AC3E}">
        <p14:creationId xmlns:p14="http://schemas.microsoft.com/office/powerpoint/2010/main" val="215671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6</a:t>
            </a:fld>
            <a:endParaRPr lang="en-US"/>
          </a:p>
        </p:txBody>
      </p:sp>
    </p:spTree>
    <p:extLst>
      <p:ext uri="{BB962C8B-B14F-4D97-AF65-F5344CB8AC3E}">
        <p14:creationId xmlns:p14="http://schemas.microsoft.com/office/powerpoint/2010/main" val="68814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7</a:t>
            </a:fld>
            <a:endParaRPr lang="en-US"/>
          </a:p>
        </p:txBody>
      </p:sp>
    </p:spTree>
    <p:extLst>
      <p:ext uri="{BB962C8B-B14F-4D97-AF65-F5344CB8AC3E}">
        <p14:creationId xmlns:p14="http://schemas.microsoft.com/office/powerpoint/2010/main" val="64580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8</a:t>
            </a:fld>
            <a:endParaRPr lang="en-US"/>
          </a:p>
        </p:txBody>
      </p:sp>
    </p:spTree>
    <p:extLst>
      <p:ext uri="{BB962C8B-B14F-4D97-AF65-F5344CB8AC3E}">
        <p14:creationId xmlns:p14="http://schemas.microsoft.com/office/powerpoint/2010/main" val="4063316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GGY427</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Tesis Yönetimi Uygulamaları ve Stratejileri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4254649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3680495"/>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err="1" smtClean="0"/>
              <a:t>Norbert</a:t>
            </a:r>
            <a:r>
              <a:rPr lang="tr-TR" sz="1400" dirty="0"/>
              <a:t>, P. ve </a:t>
            </a:r>
            <a:r>
              <a:rPr lang="tr-TR" sz="1400" dirty="0" err="1"/>
              <a:t>Schöne</a:t>
            </a:r>
            <a:r>
              <a:rPr lang="tr-TR" sz="1400" dirty="0"/>
              <a:t>, </a:t>
            </a:r>
            <a:r>
              <a:rPr lang="tr-TR" sz="1400" dirty="0" err="1"/>
              <a:t>Lars</a:t>
            </a:r>
            <a:r>
              <a:rPr lang="tr-TR" sz="1400" dirty="0"/>
              <a:t> </a:t>
            </a:r>
            <a:r>
              <a:rPr lang="tr-TR" sz="1400" dirty="0" err="1"/>
              <a:t>Bernhard</a:t>
            </a:r>
            <a:r>
              <a:rPr lang="tr-TR" sz="1400" dirty="0"/>
              <a:t>, 2005. Real </a:t>
            </a:r>
            <a:r>
              <a:rPr lang="tr-TR" sz="1400" dirty="0" err="1"/>
              <a:t>Estate</a:t>
            </a:r>
            <a:r>
              <a:rPr lang="tr-TR" sz="1400" dirty="0"/>
              <a:t> </a:t>
            </a:r>
            <a:r>
              <a:rPr lang="tr-TR" sz="1400" dirty="0" err="1"/>
              <a:t>and</a:t>
            </a:r>
            <a:r>
              <a:rPr lang="tr-TR" sz="1400" dirty="0"/>
              <a:t> </a:t>
            </a:r>
            <a:r>
              <a:rPr lang="tr-TR" sz="1400" dirty="0" err="1"/>
              <a:t>Facility</a:t>
            </a:r>
            <a:r>
              <a:rPr lang="tr-TR" sz="1400" dirty="0"/>
              <a:t> Management, </a:t>
            </a:r>
            <a:r>
              <a:rPr lang="tr-TR" sz="1400" dirty="0" err="1"/>
              <a:t>Springer</a:t>
            </a:r>
            <a:r>
              <a:rPr lang="tr-TR" sz="1400" dirty="0"/>
              <a:t>, </a:t>
            </a:r>
            <a:r>
              <a:rPr lang="tr-TR" sz="1400" dirty="0" err="1"/>
              <a:t>Verlag</a:t>
            </a:r>
            <a:r>
              <a:rPr lang="tr-TR" sz="1400" dirty="0"/>
              <a:t>, </a:t>
            </a:r>
            <a:r>
              <a:rPr lang="tr-TR" sz="1400" dirty="0" err="1"/>
              <a:t>Deutschland</a:t>
            </a:r>
            <a:r>
              <a:rPr lang="tr-TR" sz="1400" dirty="0"/>
              <a:t>.</a:t>
            </a:r>
          </a:p>
          <a:p>
            <a:pPr algn="just">
              <a:lnSpc>
                <a:spcPct val="150000"/>
              </a:lnSpc>
            </a:pPr>
            <a:r>
              <a:rPr lang="tr-TR" sz="1400" dirty="0"/>
              <a:t>Robert, N., 2005. </a:t>
            </a:r>
            <a:r>
              <a:rPr lang="tr-TR" sz="1400" dirty="0" err="1"/>
              <a:t>Facility</a:t>
            </a:r>
            <a:r>
              <a:rPr lang="tr-TR" sz="1400" dirty="0"/>
              <a:t> </a:t>
            </a:r>
            <a:r>
              <a:rPr lang="tr-TR" sz="1400" dirty="0" err="1"/>
              <a:t>Manager’s</a:t>
            </a:r>
            <a:r>
              <a:rPr lang="tr-TR" sz="1400" dirty="0"/>
              <a:t> Guide </a:t>
            </a:r>
            <a:r>
              <a:rPr lang="tr-TR" sz="1400" dirty="0" err="1"/>
              <a:t>to</a:t>
            </a:r>
            <a:r>
              <a:rPr lang="tr-TR" sz="1400" dirty="0"/>
              <a:t> Security </a:t>
            </a:r>
            <a:r>
              <a:rPr lang="tr-TR" sz="1400" dirty="0" err="1"/>
              <a:t>Protecting</a:t>
            </a:r>
            <a:r>
              <a:rPr lang="tr-TR" sz="1400" dirty="0"/>
              <a:t> </a:t>
            </a:r>
            <a:r>
              <a:rPr lang="tr-TR" sz="1400" dirty="0" err="1"/>
              <a:t>Your</a:t>
            </a:r>
            <a:r>
              <a:rPr lang="tr-TR" sz="1400" dirty="0"/>
              <a:t> </a:t>
            </a:r>
            <a:r>
              <a:rPr lang="tr-TR" sz="1400" dirty="0" err="1"/>
              <a:t>Assets</a:t>
            </a:r>
            <a:r>
              <a:rPr lang="tr-TR" sz="1400" dirty="0"/>
              <a:t>, </a:t>
            </a:r>
            <a:r>
              <a:rPr lang="tr-TR" sz="1400" dirty="0" err="1"/>
              <a:t>Fairmont</a:t>
            </a:r>
            <a:r>
              <a:rPr lang="tr-TR" sz="1400" dirty="0"/>
              <a:t> </a:t>
            </a:r>
            <a:r>
              <a:rPr lang="tr-TR" sz="1400" dirty="0" err="1"/>
              <a:t>Press</a:t>
            </a:r>
            <a:r>
              <a:rPr lang="tr-TR" sz="1400" dirty="0"/>
              <a:t>, </a:t>
            </a:r>
            <a:r>
              <a:rPr lang="tr-TR" sz="1400" dirty="0" err="1"/>
              <a:t>Deutschland</a:t>
            </a:r>
            <a:endParaRPr lang="tr-TR" sz="1400" dirty="0"/>
          </a:p>
          <a:p>
            <a:pPr algn="just">
              <a:lnSpc>
                <a:spcPct val="150000"/>
              </a:lnSpc>
            </a:pPr>
            <a:r>
              <a:rPr lang="tr-TR" sz="1400" dirty="0" err="1"/>
              <a:t>Schneider</a:t>
            </a:r>
            <a:r>
              <a:rPr lang="tr-TR" sz="1400" dirty="0"/>
              <a:t>, </a:t>
            </a:r>
            <a:r>
              <a:rPr lang="tr-TR" sz="1400" dirty="0" err="1"/>
              <a:t>Hermann</a:t>
            </a:r>
            <a:r>
              <a:rPr lang="tr-TR" sz="1400" dirty="0"/>
              <a:t> </a:t>
            </a:r>
            <a:r>
              <a:rPr lang="tr-TR" sz="1400" dirty="0" err="1"/>
              <a:t>and</a:t>
            </a:r>
            <a:r>
              <a:rPr lang="tr-TR" sz="1400" dirty="0"/>
              <a:t> </a:t>
            </a:r>
            <a:r>
              <a:rPr lang="tr-TR" sz="1400" dirty="0" err="1"/>
              <a:t>Schäffer</a:t>
            </a:r>
            <a:r>
              <a:rPr lang="tr-TR" sz="1400" dirty="0"/>
              <a:t>, </a:t>
            </a:r>
            <a:r>
              <a:rPr lang="tr-TR" sz="1400" dirty="0" err="1"/>
              <a:t>Poeschel</a:t>
            </a:r>
            <a:r>
              <a:rPr lang="tr-TR" sz="1400" dirty="0"/>
              <a:t>, 2004. </a:t>
            </a:r>
            <a:r>
              <a:rPr lang="tr-TR" sz="1400" dirty="0" err="1"/>
              <a:t>Facility</a:t>
            </a:r>
            <a:r>
              <a:rPr lang="tr-TR" sz="1400" dirty="0"/>
              <a:t> Management </a:t>
            </a:r>
            <a:r>
              <a:rPr lang="tr-TR" sz="1400" dirty="0" err="1"/>
              <a:t>Planen</a:t>
            </a:r>
            <a:r>
              <a:rPr lang="tr-TR" sz="1400" dirty="0"/>
              <a:t>–</a:t>
            </a:r>
            <a:r>
              <a:rPr lang="tr-TR" sz="1400" dirty="0" err="1"/>
              <a:t>Einführen</a:t>
            </a:r>
            <a:r>
              <a:rPr lang="tr-TR" sz="1400" dirty="0"/>
              <a:t>–</a:t>
            </a:r>
            <a:r>
              <a:rPr lang="tr-TR" sz="1400" dirty="0" err="1"/>
              <a:t>Nutzen</a:t>
            </a:r>
            <a:r>
              <a:rPr lang="tr-TR" sz="1400" dirty="0"/>
              <a:t>, </a:t>
            </a:r>
            <a:r>
              <a:rPr lang="tr-TR" sz="1400" dirty="0" err="1"/>
              <a:t>Deutschland</a:t>
            </a:r>
            <a:r>
              <a:rPr lang="tr-TR" sz="1400" dirty="0"/>
              <a:t>.</a:t>
            </a:r>
          </a:p>
          <a:p>
            <a:pPr algn="just">
              <a:lnSpc>
                <a:spcPct val="150000"/>
              </a:lnSpc>
            </a:pPr>
            <a:r>
              <a:rPr lang="tr-TR" sz="1400" dirty="0" err="1"/>
              <a:t>Schulte</a:t>
            </a:r>
            <a:r>
              <a:rPr lang="tr-TR" sz="1400" dirty="0"/>
              <a:t>, Karl </a:t>
            </a:r>
            <a:r>
              <a:rPr lang="tr-TR" sz="1400" dirty="0" err="1"/>
              <a:t>and</a:t>
            </a:r>
            <a:r>
              <a:rPr lang="tr-TR" sz="1400" dirty="0"/>
              <a:t> </a:t>
            </a:r>
            <a:r>
              <a:rPr lang="tr-TR" sz="1400" dirty="0" err="1"/>
              <a:t>Werner</a:t>
            </a:r>
            <a:r>
              <a:rPr lang="tr-TR" sz="1400" dirty="0"/>
              <a:t>, </a:t>
            </a:r>
            <a:r>
              <a:rPr lang="tr-TR" sz="1400" dirty="0" err="1"/>
              <a:t>Pierschke</a:t>
            </a:r>
            <a:r>
              <a:rPr lang="tr-TR" sz="1400" dirty="0"/>
              <a:t>, 2000. </a:t>
            </a:r>
            <a:r>
              <a:rPr lang="tr-TR" sz="1400" dirty="0" err="1"/>
              <a:t>Facilities</a:t>
            </a:r>
            <a:r>
              <a:rPr lang="tr-TR" sz="1400" dirty="0"/>
              <a:t> Management, </a:t>
            </a:r>
            <a:r>
              <a:rPr lang="tr-TR" sz="1400" dirty="0" err="1"/>
              <a:t>Immobilien</a:t>
            </a:r>
            <a:r>
              <a:rPr lang="tr-TR" sz="1400" dirty="0"/>
              <a:t> Manager, Barbara: </a:t>
            </a:r>
            <a:r>
              <a:rPr lang="tr-TR" sz="1400" dirty="0" err="1"/>
              <a:t>Verlag</a:t>
            </a:r>
            <a:r>
              <a:rPr lang="tr-TR" sz="1400" dirty="0"/>
              <a:t>, </a:t>
            </a:r>
            <a:r>
              <a:rPr lang="tr-TR" sz="1400" dirty="0" err="1"/>
              <a:t>Deutschland</a:t>
            </a:r>
            <a:r>
              <a:rPr lang="tr-TR" sz="1400" dirty="0"/>
              <a:t>.</a:t>
            </a:r>
          </a:p>
          <a:p>
            <a:pPr algn="just">
              <a:lnSpc>
                <a:spcPct val="150000"/>
              </a:lnSpc>
            </a:pPr>
            <a:r>
              <a:rPr lang="tr-TR" sz="1400" dirty="0" err="1"/>
              <a:t>Teicholz</a:t>
            </a:r>
            <a:r>
              <a:rPr lang="tr-TR" sz="1400" dirty="0"/>
              <a:t>, E., 2004. </a:t>
            </a:r>
            <a:r>
              <a:rPr lang="tr-TR" sz="1400" dirty="0" err="1"/>
              <a:t>Facility</a:t>
            </a:r>
            <a:r>
              <a:rPr lang="tr-TR" sz="1400" dirty="0"/>
              <a:t> Design </a:t>
            </a:r>
            <a:r>
              <a:rPr lang="tr-TR" sz="1400" dirty="0" err="1"/>
              <a:t>and</a:t>
            </a:r>
            <a:r>
              <a:rPr lang="tr-TR" sz="1400" dirty="0"/>
              <a:t> Management </a:t>
            </a:r>
            <a:r>
              <a:rPr lang="tr-TR" sz="1400" dirty="0" err="1"/>
              <a:t>Handbook</a:t>
            </a:r>
            <a:r>
              <a:rPr lang="tr-TR" sz="1400" dirty="0"/>
              <a:t>, </a:t>
            </a:r>
            <a:r>
              <a:rPr lang="tr-TR" sz="1400" dirty="0" err="1"/>
              <a:t>Hill</a:t>
            </a:r>
            <a:r>
              <a:rPr lang="tr-TR" sz="1400" dirty="0"/>
              <a:t> </a:t>
            </a:r>
            <a:r>
              <a:rPr lang="tr-TR" sz="1400" dirty="0" err="1"/>
              <a:t>McGraw</a:t>
            </a:r>
            <a:r>
              <a:rPr lang="tr-TR" sz="1400" dirty="0"/>
              <a:t>, USA.	</a:t>
            </a:r>
            <a:endParaRPr lang="tr-TR" sz="1400" spc="-50" dirty="0" smtClean="0">
              <a:latin typeface="Trebuchet MS" panose="020B0603020202020204" pitchFamily="34" charset="0"/>
              <a:ea typeface="Trebuchet MS" panose="020B0603020202020204" pitchFamily="34" charset="0"/>
              <a:cs typeface="Trebuchet MS" panose="020B0603020202020204" pitchFamily="34" charset="0"/>
            </a:endParaRPr>
          </a:p>
          <a:p>
            <a:pPr>
              <a:lnSpc>
                <a:spcPct val="150000"/>
              </a:lnSpc>
            </a:pPr>
            <a:endParaRPr lang="tr-TR" sz="1400" dirty="0"/>
          </a:p>
        </p:txBody>
      </p:sp>
    </p:spTree>
    <p:extLst>
      <p:ext uri="{BB962C8B-B14F-4D97-AF65-F5344CB8AC3E}">
        <p14:creationId xmlns:p14="http://schemas.microsoft.com/office/powerpoint/2010/main" val="7427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060393" y="396398"/>
            <a:ext cx="7219847" cy="636494"/>
          </a:xfrm>
        </p:spPr>
        <p:txBody>
          <a:bodyPr anchor="t">
            <a:noAutofit/>
          </a:bodyPr>
          <a:lstStyle/>
          <a:p>
            <a:pPr marL="0" lvl="1" algn="ctr">
              <a:spcBef>
                <a:spcPct val="20000"/>
              </a:spcBef>
              <a:buClr>
                <a:schemeClr val="accent1"/>
              </a:buClr>
            </a:pPr>
            <a:r>
              <a:rPr lang="tr-TR" sz="2000" b="1" dirty="0" smtClean="0"/>
              <a:t>Tesis Yönetimi Standartları ve Gelişme Eğilimlerinin Değerlendirilmesi</a:t>
            </a:r>
            <a:endParaRPr lang="tr-TR" sz="2000" b="1" dirty="0"/>
          </a:p>
        </p:txBody>
      </p:sp>
      <p:sp>
        <p:nvSpPr>
          <p:cNvPr id="4" name="Dikdörtgen 3"/>
          <p:cNvSpPr/>
          <p:nvPr/>
        </p:nvSpPr>
        <p:spPr>
          <a:xfrm>
            <a:off x="389577" y="1225377"/>
            <a:ext cx="7950751" cy="4524315"/>
          </a:xfrm>
          <a:prstGeom prst="rect">
            <a:avLst/>
          </a:prstGeom>
        </p:spPr>
        <p:txBody>
          <a:bodyPr wrap="square">
            <a:spAutoFit/>
          </a:bodyPr>
          <a:lstStyle/>
          <a:p>
            <a:pPr marL="285750" indent="-285750" algn="just">
              <a:buFont typeface="Wingdings" panose="05000000000000000000" pitchFamily="2" charset="2"/>
              <a:buChar char="Ø"/>
            </a:pPr>
            <a:r>
              <a:rPr lang="tr-TR" dirty="0" smtClean="0"/>
              <a:t>Tesis yönetimi alanının henüz yeni sayılabilecek pratik ve akademik geçmişi olması nedeniyle bu alandaki uygulamaların ülkeden ülkeye değişiklik göstermesinin önüne geçmek, ortak taksonomi (akademik sınıflandırma bilimi) oluşturmak, işbirliği sağlamak, şeffaflık, bilgi üretmek ve bunu ortak kullanıma sunmak ve nihayet verimlilik elde etmek için geliştirilen standartlar şu şekildedir:</a:t>
            </a:r>
          </a:p>
          <a:p>
            <a:pPr marL="342900" indent="-342900" algn="just">
              <a:buFont typeface="Wingdings" panose="05000000000000000000" pitchFamily="2" charset="2"/>
              <a:buChar char="ü"/>
            </a:pPr>
            <a:r>
              <a:rPr lang="tr-TR" dirty="0" smtClean="0"/>
              <a:t>EN 15221-1: Tesis Yönetimi – Bölüm 1: Terimler ve Tanımlar Sürüm EN 15221-1:2006. Bu belge Avrupa Standardı Tesis Yönetimi alanında ilgili terimler ve tanımları verir.</a:t>
            </a:r>
          </a:p>
          <a:p>
            <a:pPr marL="342900" indent="-342900" algn="just">
              <a:buFont typeface="Wingdings" panose="05000000000000000000" pitchFamily="2" charset="2"/>
              <a:buChar char="ü"/>
            </a:pPr>
            <a:r>
              <a:rPr lang="tr-TR" dirty="0" smtClean="0"/>
              <a:t>EN 15221-2: Tesis Yönetimi – Bölüm 2: Tesis Yönetimi, Sözleşmeler ve Rehberlik/Danışmanlıkla Sürüm EN 15221-2:2006. Bu belge Avrupa ortak pazarı içerisinde tesis yönetiminde anlaşma ve sözleşmelerin nasıl yapılacağını belirlemek için tasarlanmıştır. Sade ve basit başlıklardan oluşmuştur ve tarafların kendi koşullarına göre adapte etmesi mümkündür. Belgenin amacı hizmet alanla hizmet satan arasında yönetim süreçlerinin uyumunun sağlanması, hizmet teslimlerinin şekli ve </a:t>
            </a:r>
            <a:r>
              <a:rPr lang="tr-TR" dirty="0" err="1" smtClean="0"/>
              <a:t>apsamı</a:t>
            </a:r>
            <a:r>
              <a:rPr lang="tr-TR" dirty="0" smtClean="0"/>
              <a:t> konularında stratejik ve </a:t>
            </a:r>
            <a:r>
              <a:rPr lang="tr-TR" dirty="0" err="1" smtClean="0"/>
              <a:t>operasyonel</a:t>
            </a:r>
            <a:r>
              <a:rPr lang="tr-TR" dirty="0" smtClean="0"/>
              <a:t> normları belirlemektir.  </a:t>
            </a:r>
          </a:p>
        </p:txBody>
      </p:sp>
    </p:spTree>
    <p:extLst>
      <p:ext uri="{BB962C8B-B14F-4D97-AF65-F5344CB8AC3E}">
        <p14:creationId xmlns:p14="http://schemas.microsoft.com/office/powerpoint/2010/main" val="154865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060393" y="396398"/>
            <a:ext cx="7219847" cy="636494"/>
          </a:xfrm>
        </p:spPr>
        <p:txBody>
          <a:bodyPr anchor="t">
            <a:noAutofit/>
          </a:bodyPr>
          <a:lstStyle/>
          <a:p>
            <a:pPr marL="0" lvl="1" algn="ctr">
              <a:spcBef>
                <a:spcPct val="20000"/>
              </a:spcBef>
              <a:buClr>
                <a:schemeClr val="accent1"/>
              </a:buClr>
            </a:pPr>
            <a:r>
              <a:rPr lang="tr-TR" sz="2000" b="1" dirty="0" smtClean="0"/>
              <a:t>Tesis Yönetimi Standartları ve Gelişme Eğilimlerinin Değerlendirilmesi</a:t>
            </a:r>
            <a:endParaRPr lang="tr-TR" sz="2000" b="1" dirty="0"/>
          </a:p>
        </p:txBody>
      </p:sp>
      <p:sp>
        <p:nvSpPr>
          <p:cNvPr id="4" name="Dikdörtgen 3"/>
          <p:cNvSpPr/>
          <p:nvPr/>
        </p:nvSpPr>
        <p:spPr>
          <a:xfrm>
            <a:off x="389577" y="1225377"/>
            <a:ext cx="7950751" cy="4801314"/>
          </a:xfrm>
          <a:prstGeom prst="rect">
            <a:avLst/>
          </a:prstGeom>
        </p:spPr>
        <p:txBody>
          <a:bodyPr wrap="square">
            <a:spAutoFit/>
          </a:bodyPr>
          <a:lstStyle/>
          <a:p>
            <a:pPr marL="342900" indent="-342900" algn="just">
              <a:buFont typeface="Wingdings" panose="05000000000000000000" pitchFamily="2" charset="2"/>
              <a:buChar char="ü"/>
            </a:pPr>
            <a:r>
              <a:rPr lang="tr-TR" dirty="0" smtClean="0"/>
              <a:t>EN 15221-3: Tesis Yönetimi – Bölüm 3: Yönetim Kalitesini Sağlamak Rehberlik ve Danışmanlık. Bu belge ISO 9000, ISO 9001 ve EN çerçevesinde EN 15221-2 15221-1 ISO belgeleri ile tamamlayıcı nitelikte olup tesis yönetimi konusunda yönetsel kalitenin artırılması için rehberlik eder. Bu amaçla belge içeriğinde normatif referanslar, terimler ve tanımlar, kalite yönetimi temelleri, tesis yönetimi kalitesinin önemi ve kalite kriterlerinin arka planı-ögeleri-etkileri ile ilgili rehber bilgiler yer alır.</a:t>
            </a:r>
          </a:p>
          <a:p>
            <a:pPr marL="342900" indent="-342900" algn="just">
              <a:buFont typeface="Wingdings" panose="05000000000000000000" pitchFamily="2" charset="2"/>
              <a:buChar char="ü"/>
            </a:pPr>
            <a:r>
              <a:rPr lang="tr-TR" dirty="0" smtClean="0"/>
              <a:t>EN 15221-4: Tesis Yönetimi – Bölüm 4: Tesis Yönetimi Taksonomi. Küresel uyumluluk, servis unsurları, tanımlar, adlandırmalar ve şartlar konularında rehberlik başlıklarını içerir.</a:t>
            </a:r>
          </a:p>
          <a:p>
            <a:pPr marL="342900" indent="-342900" algn="just">
              <a:buFont typeface="Wingdings" panose="05000000000000000000" pitchFamily="2" charset="2"/>
              <a:buChar char="ü"/>
            </a:pPr>
            <a:r>
              <a:rPr lang="tr-TR" dirty="0" smtClean="0"/>
              <a:t>EN 15221-5: Tesis Yönetimi – Bölüm 5: Süreçlerin İyileştirilmesi ve Geliştirilmesine Rehberlik. Temel faaliyetler ve destek faaliyetlerde tesis yönetimi işi yapan kurumlar için iş akış süreçlerinin iyileştirilmesi ve sürekli geliştirilmesi ile ilgili rehberlik başlıklarını içerir.</a:t>
            </a:r>
          </a:p>
          <a:p>
            <a:pPr marL="342900" indent="-342900" algn="just">
              <a:buFont typeface="Wingdings" panose="05000000000000000000" pitchFamily="2" charset="2"/>
              <a:buChar char="ü"/>
            </a:pPr>
            <a:r>
              <a:rPr lang="tr-TR" dirty="0" smtClean="0"/>
              <a:t>ISO/CD – 18480-1: Tesis Yönetimi Bölüm 1: terimler ve tanımları içerir.</a:t>
            </a:r>
          </a:p>
          <a:p>
            <a:pPr marL="342900" indent="-342900" algn="just">
              <a:buFont typeface="Wingdings" panose="05000000000000000000" pitchFamily="2" charset="2"/>
              <a:buChar char="ü"/>
            </a:pPr>
            <a:r>
              <a:rPr lang="tr-TR" dirty="0"/>
              <a:t>ISO/CD – </a:t>
            </a:r>
            <a:r>
              <a:rPr lang="tr-TR" dirty="0" smtClean="0"/>
              <a:t>18480-2: </a:t>
            </a:r>
            <a:r>
              <a:rPr lang="tr-TR" dirty="0"/>
              <a:t>Tesis Yönetimi Bölüm </a:t>
            </a:r>
            <a:r>
              <a:rPr lang="tr-TR" dirty="0" smtClean="0"/>
              <a:t>2: stratejik rehberlik kaynağı olup anlaşma ve sözleşmelerin geliştirilmesi bölümüdür.</a:t>
            </a:r>
          </a:p>
        </p:txBody>
      </p:sp>
    </p:spTree>
    <p:extLst>
      <p:ext uri="{BB962C8B-B14F-4D97-AF65-F5344CB8AC3E}">
        <p14:creationId xmlns:p14="http://schemas.microsoft.com/office/powerpoint/2010/main" val="4245091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060393" y="396398"/>
            <a:ext cx="7219847" cy="636494"/>
          </a:xfrm>
        </p:spPr>
        <p:txBody>
          <a:bodyPr anchor="t">
            <a:noAutofit/>
          </a:bodyPr>
          <a:lstStyle/>
          <a:p>
            <a:pPr marL="0" lvl="1" algn="ctr">
              <a:spcBef>
                <a:spcPct val="20000"/>
              </a:spcBef>
              <a:buClr>
                <a:schemeClr val="accent1"/>
              </a:buClr>
            </a:pPr>
            <a:r>
              <a:rPr lang="tr-TR" sz="2000" b="1" dirty="0" smtClean="0"/>
              <a:t>Tesis Yönetimi Standartları ve Gelişme Eğilimlerinin Değerlendirilmesi</a:t>
            </a:r>
            <a:endParaRPr lang="tr-TR" sz="2000" b="1" dirty="0"/>
          </a:p>
        </p:txBody>
      </p:sp>
      <p:sp>
        <p:nvSpPr>
          <p:cNvPr id="4" name="Dikdörtgen 3"/>
          <p:cNvSpPr/>
          <p:nvPr/>
        </p:nvSpPr>
        <p:spPr>
          <a:xfrm>
            <a:off x="389577" y="1225376"/>
            <a:ext cx="7950751" cy="1938992"/>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t>ISO/AWI – 41000 Tesis Yönetimi: entegre yönetim sistemi gereksinimleri kullanım kılavuzudur.</a:t>
            </a:r>
          </a:p>
          <a:p>
            <a:pPr marL="342900" indent="-342900" algn="just">
              <a:buFont typeface="Wingdings" panose="05000000000000000000" pitchFamily="2" charset="2"/>
              <a:buChar char="ü"/>
            </a:pPr>
            <a:r>
              <a:rPr lang="tr-TR" sz="2000" dirty="0" smtClean="0"/>
              <a:t>ISO/TC 267 – Tesis Yönetimi: bu standart inşaat, elektrik, </a:t>
            </a:r>
            <a:r>
              <a:rPr lang="tr-TR" sz="2000" dirty="0" err="1" smtClean="0"/>
              <a:t>mekatronik</a:t>
            </a:r>
            <a:r>
              <a:rPr lang="tr-TR" sz="2000" dirty="0" smtClean="0"/>
              <a:t> vb. gibi diğer mühendislik alanlarında hâlihazırda var olan standartların tesis yönetimi alanına uyarlanması amacında olup henüz geliştirme aşamasındadır. </a:t>
            </a:r>
            <a:endParaRPr lang="tr-TR" sz="2000" dirty="0" smtClean="0">
              <a:solidFill>
                <a:srgbClr val="FF0000"/>
              </a:solidFill>
            </a:endParaRPr>
          </a:p>
        </p:txBody>
      </p:sp>
    </p:spTree>
    <p:extLst>
      <p:ext uri="{BB962C8B-B14F-4D97-AF65-F5344CB8AC3E}">
        <p14:creationId xmlns:p14="http://schemas.microsoft.com/office/powerpoint/2010/main" val="2151333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628302"/>
            <a:ext cx="8137603" cy="662064"/>
          </a:xfrm>
        </p:spPr>
        <p:txBody>
          <a:bodyPr anchor="t">
            <a:noAutofit/>
          </a:bodyPr>
          <a:lstStyle/>
          <a:p>
            <a:pPr algn="ctr"/>
            <a:r>
              <a:rPr lang="tr-TR" sz="2400" b="1" dirty="0"/>
              <a:t>Uluslararası Tesis Yönetimi Standartlarının Tarihi</a:t>
            </a:r>
            <a:endParaRPr lang="tr-TR" sz="2400" dirty="0"/>
          </a:p>
        </p:txBody>
      </p:sp>
      <p:sp>
        <p:nvSpPr>
          <p:cNvPr id="4" name="Metin kutusu 3">
            <a:extLst>
              <a:ext uri="{FF2B5EF4-FFF2-40B4-BE49-F238E27FC236}">
                <a16:creationId xmlns="" xmlns:a16="http://schemas.microsoft.com/office/drawing/2014/main" id="{79497963-B73C-41ED-B863-AB0DC5F5C7AB}"/>
              </a:ext>
            </a:extLst>
          </p:cNvPr>
          <p:cNvSpPr txBox="1"/>
          <p:nvPr/>
        </p:nvSpPr>
        <p:spPr>
          <a:xfrm>
            <a:off x="782857" y="1290365"/>
            <a:ext cx="3760111" cy="5324535"/>
          </a:xfrm>
          <a:prstGeom prst="rect">
            <a:avLst/>
          </a:prstGeom>
          <a:noFill/>
        </p:spPr>
        <p:txBody>
          <a:bodyPr wrap="square" rtlCol="0">
            <a:spAutoFit/>
          </a:bodyPr>
          <a:lstStyle/>
          <a:p>
            <a:pPr marL="285750" indent="-285750" algn="just">
              <a:buClr>
                <a:schemeClr val="tx1"/>
              </a:buClr>
              <a:buFont typeface="Wingdings" panose="05000000000000000000" pitchFamily="2" charset="2"/>
              <a:buChar char="Ø"/>
            </a:pPr>
            <a:r>
              <a:rPr lang="tr-TR" sz="2000" dirty="0">
                <a:solidFill>
                  <a:schemeClr val="tx1">
                    <a:lumMod val="95000"/>
                    <a:lumOff val="5000"/>
                  </a:schemeClr>
                </a:solidFill>
              </a:rPr>
              <a:t>1990'larda bazı ulusal standartlar ulusal standardizasyon kuruluşları tarafından geliştirilmeye başlandı.</a:t>
            </a:r>
          </a:p>
          <a:p>
            <a:pPr marL="285750" indent="-285750" algn="just">
              <a:buClr>
                <a:schemeClr val="tx1"/>
              </a:buClr>
              <a:buFont typeface="Wingdings" panose="05000000000000000000" pitchFamily="2" charset="2"/>
              <a:buChar char="Ø"/>
            </a:pPr>
            <a:r>
              <a:rPr lang="tr-TR" sz="2000" dirty="0">
                <a:solidFill>
                  <a:schemeClr val="tx1">
                    <a:lumMod val="95000"/>
                    <a:lumOff val="5000"/>
                  </a:schemeClr>
                </a:solidFill>
              </a:rPr>
              <a:t>İlginç bir şekilde, ABD, Büyük Britanya veya Almanya gibi büyük ulusal standardizasyon kuruluşları, muhtemelen Birleşik Devletlerdeki merkezi ile Uluslararası Tesis Yönetimi Birliği / IFMA gibi büyük ve önde gelen Tesis Yönetimi dernekleri olduğu için geliştirme </a:t>
            </a:r>
            <a:r>
              <a:rPr lang="tr-TR" sz="2000" dirty="0" smtClean="0">
                <a:solidFill>
                  <a:schemeClr val="tx1">
                    <a:lumMod val="95000"/>
                    <a:lumOff val="5000"/>
                  </a:schemeClr>
                </a:solidFill>
              </a:rPr>
              <a:t>çabalarında bulunmamışlardır</a:t>
            </a:r>
            <a:r>
              <a:rPr lang="tr-TR" sz="2000" dirty="0">
                <a:solidFill>
                  <a:schemeClr val="tx1">
                    <a:lumMod val="95000"/>
                    <a:lumOff val="5000"/>
                  </a:schemeClr>
                </a:solidFill>
              </a:rPr>
              <a:t>. </a:t>
            </a:r>
            <a:endParaRPr lang="tr-TR" sz="2000" dirty="0"/>
          </a:p>
          <a:p>
            <a:endParaRPr lang="tr-TR" sz="2000" dirty="0"/>
          </a:p>
        </p:txBody>
      </p:sp>
      <p:sp>
        <p:nvSpPr>
          <p:cNvPr id="11" name="Metin kutusu 10">
            <a:extLst>
              <a:ext uri="{FF2B5EF4-FFF2-40B4-BE49-F238E27FC236}">
                <a16:creationId xmlns="" xmlns:a16="http://schemas.microsoft.com/office/drawing/2014/main" id="{8F69D8B4-7459-4AC4-AA31-02AEC9516C65}"/>
              </a:ext>
            </a:extLst>
          </p:cNvPr>
          <p:cNvSpPr txBox="1"/>
          <p:nvPr/>
        </p:nvSpPr>
        <p:spPr>
          <a:xfrm>
            <a:off x="4676553" y="5298123"/>
            <a:ext cx="4426676" cy="584775"/>
          </a:xfrm>
          <a:prstGeom prst="rect">
            <a:avLst/>
          </a:prstGeom>
          <a:noFill/>
        </p:spPr>
        <p:txBody>
          <a:bodyPr wrap="square" rtlCol="0">
            <a:spAutoFit/>
          </a:bodyPr>
          <a:lstStyle/>
          <a:p>
            <a:r>
              <a:rPr lang="tr-TR" sz="1600" dirty="0" err="1"/>
              <a:t>Kaynak:Stan</a:t>
            </a:r>
            <a:r>
              <a:rPr lang="tr-TR" sz="1600" dirty="0"/>
              <a:t> </a:t>
            </a:r>
            <a:r>
              <a:rPr lang="tr-TR" sz="1600" dirty="0" err="1"/>
              <a:t>Mitchell</a:t>
            </a:r>
            <a:r>
              <a:rPr lang="tr-TR" sz="1600" dirty="0"/>
              <a:t>, </a:t>
            </a:r>
            <a:r>
              <a:rPr lang="en-US" sz="1600" dirty="0"/>
              <a:t>ISO 41001 Towards Certification Process</a:t>
            </a:r>
            <a:endParaRPr lang="tr-TR" sz="1600" dirty="0"/>
          </a:p>
        </p:txBody>
      </p:sp>
      <p:pic>
        <p:nvPicPr>
          <p:cNvPr id="5122" name="Picture 2" descr="facility management ile ilgili gÃ¶rsel sonucu">
            <a:extLst>
              <a:ext uri="{FF2B5EF4-FFF2-40B4-BE49-F238E27FC236}">
                <a16:creationId xmlns="" xmlns:a16="http://schemas.microsoft.com/office/drawing/2014/main" id="{D2E684F9-31C7-487B-A41B-C0424FA82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783" y="1928304"/>
            <a:ext cx="4508217" cy="312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11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628302"/>
            <a:ext cx="8137603" cy="662064"/>
          </a:xfrm>
        </p:spPr>
        <p:txBody>
          <a:bodyPr anchor="t">
            <a:noAutofit/>
          </a:bodyPr>
          <a:lstStyle/>
          <a:p>
            <a:pPr algn="ctr"/>
            <a:r>
              <a:rPr lang="tr-TR" sz="2400" b="1" dirty="0"/>
              <a:t>Uluslararası Tesis Yönetimi Standartlarının Tarihi</a:t>
            </a:r>
            <a:endParaRPr lang="tr-TR" sz="2400" dirty="0"/>
          </a:p>
        </p:txBody>
      </p:sp>
      <p:sp>
        <p:nvSpPr>
          <p:cNvPr id="4" name="Metin kutusu 3">
            <a:extLst>
              <a:ext uri="{FF2B5EF4-FFF2-40B4-BE49-F238E27FC236}">
                <a16:creationId xmlns="" xmlns:a16="http://schemas.microsoft.com/office/drawing/2014/main" id="{79497963-B73C-41ED-B863-AB0DC5F5C7AB}"/>
              </a:ext>
            </a:extLst>
          </p:cNvPr>
          <p:cNvSpPr txBox="1"/>
          <p:nvPr/>
        </p:nvSpPr>
        <p:spPr>
          <a:xfrm>
            <a:off x="782857" y="1290366"/>
            <a:ext cx="7520222" cy="369331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tr-TR" dirty="0">
                <a:solidFill>
                  <a:schemeClr val="tx1">
                    <a:lumMod val="95000"/>
                    <a:lumOff val="5000"/>
                  </a:schemeClr>
                </a:solidFill>
              </a:rPr>
              <a:t>Birleşik Devletler, İngiliz Tesis Yönetimi Enstitüsü / BIFM veya Alman Tesis Yönetimi Birliği / GEFMA. Standartlar, Hollanda veya Avusturya gibi ülkelerde geliştirilmiştir.</a:t>
            </a:r>
          </a:p>
          <a:p>
            <a:pPr marL="285750" indent="-285750" algn="just">
              <a:lnSpc>
                <a:spcPct val="150000"/>
              </a:lnSpc>
              <a:buFont typeface="Wingdings" panose="05000000000000000000" pitchFamily="2" charset="2"/>
              <a:buChar char="Ø"/>
            </a:pPr>
            <a:r>
              <a:rPr lang="tr-TR" dirty="0">
                <a:solidFill>
                  <a:schemeClr val="tx1">
                    <a:lumMod val="95000"/>
                    <a:lumOff val="5000"/>
                  </a:schemeClr>
                </a:solidFill>
              </a:rPr>
              <a:t>Avrupa düzeyinde, EN 15221 bölüm 1-7 eklenmesiyle bir dizi standart geliştirilmiştir. Bu standartlar piyasada iyi bir rezonans meydana getirmiş ve ISO Uluslararası Standardizasyon Örgütü dahilinde bir dizi standart geliştirme çabalarını tetiklemiştir.</a:t>
            </a:r>
          </a:p>
          <a:p>
            <a:pPr algn="just">
              <a:lnSpc>
                <a:spcPct val="150000"/>
              </a:lnSpc>
            </a:pPr>
            <a:endParaRPr lang="tr-TR" dirty="0"/>
          </a:p>
          <a:p>
            <a:endParaRPr lang="tr-TR" dirty="0"/>
          </a:p>
        </p:txBody>
      </p:sp>
      <p:sp>
        <p:nvSpPr>
          <p:cNvPr id="2" name="Metin kutusu 1">
            <a:extLst>
              <a:ext uri="{FF2B5EF4-FFF2-40B4-BE49-F238E27FC236}">
                <a16:creationId xmlns="" xmlns:a16="http://schemas.microsoft.com/office/drawing/2014/main" id="{CB5C3909-0133-4992-A4AC-7D25871A3D66}"/>
              </a:ext>
            </a:extLst>
          </p:cNvPr>
          <p:cNvSpPr txBox="1"/>
          <p:nvPr/>
        </p:nvSpPr>
        <p:spPr>
          <a:xfrm>
            <a:off x="6965112" y="4470288"/>
            <a:ext cx="2316048" cy="738664"/>
          </a:xfrm>
          <a:prstGeom prst="rect">
            <a:avLst/>
          </a:prstGeom>
          <a:noFill/>
        </p:spPr>
        <p:txBody>
          <a:bodyPr wrap="square" rtlCol="0">
            <a:spAutoFit/>
          </a:bodyPr>
          <a:lstStyle/>
          <a:p>
            <a:r>
              <a:rPr lang="tr-TR" sz="1400" dirty="0"/>
              <a:t>Kaynak</a:t>
            </a:r>
            <a:r>
              <a:rPr lang="tr-TR" sz="1400" dirty="0" smtClean="0"/>
              <a:t>: </a:t>
            </a:r>
            <a:r>
              <a:rPr lang="tr-TR" sz="1400" dirty="0" err="1" smtClean="0"/>
              <a:t>Stan</a:t>
            </a:r>
            <a:r>
              <a:rPr lang="tr-TR" sz="1400" dirty="0" smtClean="0"/>
              <a:t> </a:t>
            </a:r>
            <a:r>
              <a:rPr lang="tr-TR" sz="1400" dirty="0" err="1"/>
              <a:t>Mitchell</a:t>
            </a:r>
            <a:r>
              <a:rPr lang="tr-TR" sz="1400" dirty="0"/>
              <a:t>, </a:t>
            </a:r>
            <a:r>
              <a:rPr lang="en-US" sz="1400" dirty="0"/>
              <a:t>ISO 41001 Towards Certification Process</a:t>
            </a:r>
            <a:endParaRPr lang="tr-TR" sz="1400" dirty="0"/>
          </a:p>
        </p:txBody>
      </p:sp>
      <p:pic>
        <p:nvPicPr>
          <p:cNvPr id="6146" name="Picture 2" descr="facility management ile ilgili gÃ¶rsel sonucu">
            <a:extLst>
              <a:ext uri="{FF2B5EF4-FFF2-40B4-BE49-F238E27FC236}">
                <a16:creationId xmlns="" xmlns:a16="http://schemas.microsoft.com/office/drawing/2014/main" id="{4D781934-893C-498F-93F6-5F02D0728C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355" y="3236394"/>
            <a:ext cx="6095173" cy="261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81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628302"/>
            <a:ext cx="8137603" cy="662064"/>
          </a:xfrm>
        </p:spPr>
        <p:txBody>
          <a:bodyPr anchor="t">
            <a:normAutofit/>
          </a:bodyPr>
          <a:lstStyle/>
          <a:p>
            <a:pPr algn="ctr"/>
            <a:r>
              <a:rPr lang="tr-TR" sz="3200" b="1" dirty="0"/>
              <a:t>Tesis Yönetiminde Standartlar</a:t>
            </a:r>
          </a:p>
        </p:txBody>
      </p:sp>
      <p:sp>
        <p:nvSpPr>
          <p:cNvPr id="4" name="Metin kutusu 3">
            <a:extLst>
              <a:ext uri="{FF2B5EF4-FFF2-40B4-BE49-F238E27FC236}">
                <a16:creationId xmlns="" xmlns:a16="http://schemas.microsoft.com/office/drawing/2014/main" id="{79497963-B73C-41ED-B863-AB0DC5F5C7AB}"/>
              </a:ext>
            </a:extLst>
          </p:cNvPr>
          <p:cNvSpPr txBox="1"/>
          <p:nvPr/>
        </p:nvSpPr>
        <p:spPr>
          <a:xfrm>
            <a:off x="782857" y="1383122"/>
            <a:ext cx="7520222" cy="1200329"/>
          </a:xfrm>
          <a:prstGeom prst="rect">
            <a:avLst/>
          </a:prstGeom>
          <a:noFill/>
        </p:spPr>
        <p:txBody>
          <a:bodyPr wrap="square" rtlCol="0">
            <a:spAutoFit/>
          </a:bodyPr>
          <a:lstStyle/>
          <a:p>
            <a:pPr marL="285750" indent="-285750" algn="just">
              <a:buFont typeface="Wingdings" panose="05000000000000000000" pitchFamily="2" charset="2"/>
              <a:buChar char="q"/>
            </a:pPr>
            <a:r>
              <a:rPr lang="tr-TR" sz="2400" dirty="0">
                <a:solidFill>
                  <a:prstClr val="black"/>
                </a:solidFill>
              </a:rPr>
              <a:t>Tesis yönetiminin tarihsel süreçteki gelişimine bakıldığında, kuruluş ve standartların önemli yer tuttuğu görülmekte:</a:t>
            </a:r>
          </a:p>
        </p:txBody>
      </p:sp>
      <p:graphicFrame>
        <p:nvGraphicFramePr>
          <p:cNvPr id="11" name="Tablo 10"/>
          <p:cNvGraphicFramePr>
            <a:graphicFrameLocks noGrp="1"/>
          </p:cNvGraphicFramePr>
          <p:nvPr>
            <p:extLst/>
          </p:nvPr>
        </p:nvGraphicFramePr>
        <p:xfrm>
          <a:off x="782857" y="2388724"/>
          <a:ext cx="7783286" cy="3167380"/>
        </p:xfrm>
        <a:graphic>
          <a:graphicData uri="http://schemas.openxmlformats.org/drawingml/2006/table">
            <a:tbl>
              <a:tblPr firstRow="1" bandRow="1">
                <a:tableStyleId>{5202B0CA-FC54-4496-8BCA-5EF66A818D29}</a:tableStyleId>
              </a:tblPr>
              <a:tblGrid>
                <a:gridCol w="1129271">
                  <a:extLst>
                    <a:ext uri="{9D8B030D-6E8A-4147-A177-3AD203B41FA5}">
                      <a16:colId xmlns="" xmlns:a16="http://schemas.microsoft.com/office/drawing/2014/main" val="20000"/>
                    </a:ext>
                  </a:extLst>
                </a:gridCol>
                <a:gridCol w="6654015">
                  <a:extLst>
                    <a:ext uri="{9D8B030D-6E8A-4147-A177-3AD203B41FA5}">
                      <a16:colId xmlns="" xmlns:a16="http://schemas.microsoft.com/office/drawing/2014/main" val="20001"/>
                    </a:ext>
                  </a:extLst>
                </a:gridCol>
              </a:tblGrid>
              <a:tr h="370840">
                <a:tc>
                  <a:txBody>
                    <a:bodyPr/>
                    <a:lstStyle/>
                    <a:p>
                      <a:pPr algn="ctr"/>
                      <a:r>
                        <a:rPr lang="tr-TR" dirty="0"/>
                        <a:t>Dönem</a:t>
                      </a:r>
                    </a:p>
                  </a:txBody>
                  <a:tcPr marL="68580" marR="68580"/>
                </a:tc>
                <a:tc>
                  <a:txBody>
                    <a:bodyPr/>
                    <a:lstStyle/>
                    <a:p>
                      <a:pPr algn="ctr"/>
                      <a:r>
                        <a:rPr lang="tr-TR" dirty="0"/>
                        <a:t>Olay</a:t>
                      </a:r>
                    </a:p>
                  </a:txBody>
                  <a:tcPr marL="68580" marR="68580"/>
                </a:tc>
                <a:extLst>
                  <a:ext uri="{0D108BD9-81ED-4DB2-BD59-A6C34878D82A}">
                    <a16:rowId xmlns="" xmlns:a16="http://schemas.microsoft.com/office/drawing/2014/main" val="10000"/>
                  </a:ext>
                </a:extLst>
              </a:tr>
              <a:tr h="370840">
                <a:tc>
                  <a:txBody>
                    <a:bodyPr/>
                    <a:lstStyle/>
                    <a:p>
                      <a:pPr algn="ctr"/>
                      <a:r>
                        <a:rPr lang="tr-TR" dirty="0"/>
                        <a:t>1950’ler</a:t>
                      </a:r>
                    </a:p>
                  </a:txBody>
                  <a:tcPr marL="68580" marR="68580"/>
                </a:tc>
                <a:tc>
                  <a:txBody>
                    <a:bodyPr/>
                    <a:lstStyle/>
                    <a:p>
                      <a:r>
                        <a:rPr lang="tr-TR" dirty="0"/>
                        <a:t>Verimliliği ve kaliteyi artırmak için ofis görünümleri oluşturulması</a:t>
                      </a:r>
                    </a:p>
                  </a:txBody>
                  <a:tcPr marL="68580" marR="68580"/>
                </a:tc>
                <a:extLst>
                  <a:ext uri="{0D108BD9-81ED-4DB2-BD59-A6C34878D82A}">
                    <a16:rowId xmlns="" xmlns:a16="http://schemas.microsoft.com/office/drawing/2014/main" val="10001"/>
                  </a:ext>
                </a:extLst>
              </a:tr>
              <a:tr h="370840">
                <a:tc>
                  <a:txBody>
                    <a:bodyPr/>
                    <a:lstStyle/>
                    <a:p>
                      <a:pPr algn="ctr"/>
                      <a:r>
                        <a:rPr lang="tr-TR" dirty="0"/>
                        <a:t>1978</a:t>
                      </a:r>
                    </a:p>
                  </a:txBody>
                  <a:tcPr marL="68580" marR="68580"/>
                </a:tc>
                <a:tc>
                  <a:txBody>
                    <a:bodyPr/>
                    <a:lstStyle/>
                    <a:p>
                      <a:r>
                        <a:rPr lang="tr-TR" dirty="0" err="1"/>
                        <a:t>Hermann</a:t>
                      </a:r>
                      <a:r>
                        <a:rPr lang="tr-TR" dirty="0"/>
                        <a:t> </a:t>
                      </a:r>
                      <a:r>
                        <a:rPr lang="tr-TR" dirty="0" err="1"/>
                        <a:t>Miller’ın</a:t>
                      </a:r>
                      <a:r>
                        <a:rPr lang="tr-TR" dirty="0"/>
                        <a:t> «Tesislerin</a:t>
                      </a:r>
                      <a:r>
                        <a:rPr lang="tr-TR" baseline="0" dirty="0"/>
                        <a:t> Verimliliğe Etkisi» konulu konferansı ile </a:t>
                      </a:r>
                      <a:r>
                        <a:rPr lang="tr-TR" baseline="0" dirty="0" err="1"/>
                        <a:t>IFMA’nın</a:t>
                      </a:r>
                      <a:r>
                        <a:rPr lang="tr-TR" baseline="0" dirty="0"/>
                        <a:t> 3 kurucusunun bir araya gelmesi (</a:t>
                      </a:r>
                      <a:r>
                        <a:rPr lang="tr-TR" sz="1800" b="0" i="0" kern="1200" dirty="0">
                          <a:solidFill>
                            <a:schemeClr val="dk1"/>
                          </a:solidFill>
                          <a:effectLst/>
                          <a:latin typeface="+mn-lt"/>
                          <a:ea typeface="+mn-ea"/>
                          <a:cs typeface="+mn-cs"/>
                        </a:rPr>
                        <a:t>George </a:t>
                      </a:r>
                      <a:r>
                        <a:rPr lang="tr-TR" sz="1800" b="0" i="0" kern="1200" dirty="0" err="1">
                          <a:solidFill>
                            <a:schemeClr val="dk1"/>
                          </a:solidFill>
                          <a:effectLst/>
                          <a:latin typeface="+mn-lt"/>
                          <a:ea typeface="+mn-ea"/>
                          <a:cs typeface="+mn-cs"/>
                        </a:rPr>
                        <a:t>Graves</a:t>
                      </a:r>
                      <a:r>
                        <a:rPr lang="tr-TR" sz="1800" b="0" i="0" kern="1200" dirty="0">
                          <a:solidFill>
                            <a:schemeClr val="dk1"/>
                          </a:solidFill>
                          <a:effectLst/>
                          <a:latin typeface="+mn-lt"/>
                          <a:ea typeface="+mn-ea"/>
                          <a:cs typeface="+mn-cs"/>
                        </a:rPr>
                        <a:t>, Charles </a:t>
                      </a:r>
                      <a:r>
                        <a:rPr lang="tr-TR" sz="1800" b="0" i="0" kern="1200" dirty="0" err="1">
                          <a:solidFill>
                            <a:schemeClr val="dk1"/>
                          </a:solidFill>
                          <a:effectLst/>
                          <a:latin typeface="+mn-lt"/>
                          <a:ea typeface="+mn-ea"/>
                          <a:cs typeface="+mn-cs"/>
                        </a:rPr>
                        <a:t>Hitch</a:t>
                      </a:r>
                      <a:r>
                        <a:rPr lang="tr-TR" sz="1800" b="0" i="0" kern="1200" dirty="0">
                          <a:solidFill>
                            <a:schemeClr val="dk1"/>
                          </a:solidFill>
                          <a:effectLst/>
                          <a:latin typeface="+mn-lt"/>
                          <a:ea typeface="+mn-ea"/>
                          <a:cs typeface="+mn-cs"/>
                        </a:rPr>
                        <a:t> &amp; David Armstrong)</a:t>
                      </a:r>
                      <a:endParaRPr lang="tr-TR" dirty="0"/>
                    </a:p>
                  </a:txBody>
                  <a:tcPr marL="68580" marR="68580"/>
                </a:tc>
                <a:extLst>
                  <a:ext uri="{0D108BD9-81ED-4DB2-BD59-A6C34878D82A}">
                    <a16:rowId xmlns="" xmlns:a16="http://schemas.microsoft.com/office/drawing/2014/main" val="10002"/>
                  </a:ext>
                </a:extLst>
              </a:tr>
              <a:tr h="370840">
                <a:tc>
                  <a:txBody>
                    <a:bodyPr/>
                    <a:lstStyle/>
                    <a:p>
                      <a:pPr algn="ctr"/>
                      <a:r>
                        <a:rPr lang="tr-TR" dirty="0"/>
                        <a:t>1981</a:t>
                      </a:r>
                    </a:p>
                  </a:txBody>
                  <a:tcPr marL="68580" marR="68580"/>
                </a:tc>
                <a:tc>
                  <a:txBody>
                    <a:bodyPr/>
                    <a:lstStyle/>
                    <a:p>
                      <a:r>
                        <a:rPr lang="tr-TR" dirty="0" err="1"/>
                        <a:t>IFMA’nın</a:t>
                      </a:r>
                      <a:r>
                        <a:rPr lang="tr-TR" dirty="0"/>
                        <a:t> kuruluşu</a:t>
                      </a:r>
                      <a:r>
                        <a:rPr lang="tr-TR" baseline="0" dirty="0"/>
                        <a:t> (People-</a:t>
                      </a:r>
                      <a:r>
                        <a:rPr lang="tr-TR" baseline="0" dirty="0" err="1"/>
                        <a:t>Place</a:t>
                      </a:r>
                      <a:r>
                        <a:rPr lang="tr-TR" baseline="0" dirty="0"/>
                        <a:t>-</a:t>
                      </a:r>
                      <a:r>
                        <a:rPr lang="tr-TR" baseline="0" dirty="0" err="1"/>
                        <a:t>Process</a:t>
                      </a:r>
                      <a:r>
                        <a:rPr lang="tr-TR" baseline="0" dirty="0"/>
                        <a:t>)</a:t>
                      </a:r>
                      <a:endParaRPr lang="tr-TR" dirty="0"/>
                    </a:p>
                  </a:txBody>
                  <a:tcPr marL="68580" marR="68580"/>
                </a:tc>
                <a:extLst>
                  <a:ext uri="{0D108BD9-81ED-4DB2-BD59-A6C34878D82A}">
                    <a16:rowId xmlns="" xmlns:a16="http://schemas.microsoft.com/office/drawing/2014/main" val="10003"/>
                  </a:ext>
                </a:extLst>
              </a:tr>
              <a:tr h="370840">
                <a:tc>
                  <a:txBody>
                    <a:bodyPr/>
                    <a:lstStyle/>
                    <a:p>
                      <a:pPr algn="ctr"/>
                      <a:r>
                        <a:rPr lang="tr-TR" dirty="0"/>
                        <a:t>1980’ler</a:t>
                      </a:r>
                    </a:p>
                  </a:txBody>
                  <a:tcPr marL="68580" marR="68580"/>
                </a:tc>
                <a:tc>
                  <a:txBody>
                    <a:bodyPr/>
                    <a:lstStyle/>
                    <a:p>
                      <a:r>
                        <a:rPr lang="tr-TR" dirty="0"/>
                        <a:t>Avrupa'da tesis yönetimi derneklerinin kuruluşu (UK,</a:t>
                      </a:r>
                      <a:r>
                        <a:rPr lang="tr-TR" baseline="0" dirty="0"/>
                        <a:t> Almanya, Hollanda)</a:t>
                      </a:r>
                      <a:endParaRPr lang="tr-TR" dirty="0"/>
                    </a:p>
                  </a:txBody>
                  <a:tcPr marL="68580" marR="68580"/>
                </a:tc>
                <a:extLst>
                  <a:ext uri="{0D108BD9-81ED-4DB2-BD59-A6C34878D82A}">
                    <a16:rowId xmlns="" xmlns:a16="http://schemas.microsoft.com/office/drawing/2014/main" val="10004"/>
                  </a:ext>
                </a:extLst>
              </a:tr>
              <a:tr h="370840">
                <a:tc>
                  <a:txBody>
                    <a:bodyPr/>
                    <a:lstStyle/>
                    <a:p>
                      <a:pPr algn="ctr"/>
                      <a:r>
                        <a:rPr lang="tr-TR" dirty="0"/>
                        <a:t>1990’lar</a:t>
                      </a:r>
                    </a:p>
                  </a:txBody>
                  <a:tcPr marL="68580" marR="68580"/>
                </a:tc>
                <a:tc>
                  <a:txBody>
                    <a:bodyPr/>
                    <a:lstStyle/>
                    <a:p>
                      <a:r>
                        <a:rPr lang="tr-TR" dirty="0"/>
                        <a:t>Avrupa’da derneklerin büyümesi</a:t>
                      </a:r>
                    </a:p>
                  </a:txBody>
                  <a:tcPr marL="68580" marR="68580"/>
                </a:tc>
                <a:extLst>
                  <a:ext uri="{0D108BD9-81ED-4DB2-BD59-A6C34878D82A}">
                    <a16:rowId xmlns="" xmlns:a16="http://schemas.microsoft.com/office/drawing/2014/main" val="10005"/>
                  </a:ext>
                </a:extLst>
              </a:tr>
              <a:tr h="370840">
                <a:tc>
                  <a:txBody>
                    <a:bodyPr/>
                    <a:lstStyle/>
                    <a:p>
                      <a:pPr algn="ctr"/>
                      <a:r>
                        <a:rPr lang="tr-TR" dirty="0"/>
                        <a:t>2000’ler</a:t>
                      </a:r>
                    </a:p>
                  </a:txBody>
                  <a:tcPr marL="68580" marR="68580"/>
                </a:tc>
                <a:tc>
                  <a:txBody>
                    <a:bodyPr/>
                    <a:lstStyle/>
                    <a:p>
                      <a:r>
                        <a:rPr lang="tr-TR" dirty="0"/>
                        <a:t>Orta ve Doğu Avrupa FM (TY) dernekleri kurulması</a:t>
                      </a:r>
                    </a:p>
                  </a:txBody>
                  <a:tcPr marL="68580" marR="68580"/>
                </a:tc>
                <a:extLst>
                  <a:ext uri="{0D108BD9-81ED-4DB2-BD59-A6C34878D82A}">
                    <a16:rowId xmlns="" xmlns:a16="http://schemas.microsoft.com/office/drawing/2014/main" val="10006"/>
                  </a:ext>
                </a:extLst>
              </a:tr>
              <a:tr h="370840">
                <a:tc>
                  <a:txBody>
                    <a:bodyPr/>
                    <a:lstStyle/>
                    <a:p>
                      <a:pPr algn="ctr"/>
                      <a:r>
                        <a:rPr lang="tr-TR" dirty="0"/>
                        <a:t>2006</a:t>
                      </a:r>
                    </a:p>
                  </a:txBody>
                  <a:tcPr marL="68580" marR="68580"/>
                </a:tc>
                <a:tc>
                  <a:txBody>
                    <a:bodyPr/>
                    <a:lstStyle/>
                    <a:p>
                      <a:r>
                        <a:rPr lang="sv-SE" dirty="0"/>
                        <a:t>Avrupa Tesis Yönetimi Standardı EN</a:t>
                      </a:r>
                      <a:r>
                        <a:rPr lang="tr-TR" dirty="0"/>
                        <a:t>-</a:t>
                      </a:r>
                      <a:r>
                        <a:rPr lang="sv-SE" dirty="0"/>
                        <a:t>15221</a:t>
                      </a:r>
                      <a:r>
                        <a:rPr lang="tr-TR" dirty="0"/>
                        <a:t>’in çıkarılması</a:t>
                      </a:r>
                    </a:p>
                  </a:txBody>
                  <a:tcPr marL="68580" marR="6858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42678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 xmlns:a16="http://schemas.microsoft.com/office/drawing/2014/main" id="{A7C98D6F-BDAA-4686-B672-E9029C779AD6}"/>
              </a:ext>
            </a:extLst>
          </p:cNvPr>
          <p:cNvGraphicFramePr/>
          <p:nvPr>
            <p:extLst>
              <p:ext uri="{D42A27DB-BD31-4B8C-83A1-F6EECF244321}">
                <p14:modId xmlns:p14="http://schemas.microsoft.com/office/powerpoint/2010/main" val="1816780016"/>
              </p:ext>
            </p:extLst>
          </p:nvPr>
        </p:nvGraphicFramePr>
        <p:xfrm>
          <a:off x="395112" y="400596"/>
          <a:ext cx="8314588" cy="5917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9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4003660"/>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a:t>Armstrong, M. </a:t>
            </a:r>
            <a:r>
              <a:rPr lang="tr-TR" sz="1400" dirty="0" err="1"/>
              <a:t>and</a:t>
            </a:r>
            <a:r>
              <a:rPr lang="tr-TR" sz="1400" dirty="0"/>
              <a:t> Baron, A., 1998. </a:t>
            </a:r>
            <a:r>
              <a:rPr lang="tr-TR" sz="1400" dirty="0" err="1"/>
              <a:t>Performance</a:t>
            </a:r>
            <a:r>
              <a:rPr lang="tr-TR" sz="1400" dirty="0"/>
              <a:t> Management </a:t>
            </a:r>
            <a:r>
              <a:rPr lang="tr-TR" sz="1400" dirty="0" err="1"/>
              <a:t>Handbook</a:t>
            </a:r>
            <a:r>
              <a:rPr lang="tr-TR" sz="1400" dirty="0"/>
              <a:t>, IPM, </a:t>
            </a:r>
            <a:r>
              <a:rPr lang="tr-TR" sz="1400" dirty="0" err="1"/>
              <a:t>London</a:t>
            </a:r>
            <a:r>
              <a:rPr lang="tr-TR" sz="1400" dirty="0"/>
              <a:t>.</a:t>
            </a:r>
          </a:p>
          <a:p>
            <a:pPr algn="just">
              <a:lnSpc>
                <a:spcPct val="150000"/>
              </a:lnSpc>
            </a:pPr>
            <a:r>
              <a:rPr lang="tr-TR" sz="1400" dirty="0"/>
              <a:t>Erentürk, M.K. ve Güven, Ö.F., 2018. Temel Kavramlar ve Uygulamaları ile Tesis Yönetimi, Beta Yayınları, İstanbul.</a:t>
            </a:r>
          </a:p>
          <a:p>
            <a:pPr algn="just">
              <a:lnSpc>
                <a:spcPct val="150000"/>
              </a:lnSpc>
            </a:pPr>
            <a:r>
              <a:rPr lang="tr-TR" sz="1400" dirty="0" err="1"/>
              <a:t>Fennimore</a:t>
            </a:r>
            <a:r>
              <a:rPr lang="tr-TR" sz="1400" dirty="0"/>
              <a:t>, J.P., 2013. </a:t>
            </a:r>
            <a:r>
              <a:rPr lang="tr-TR" sz="1400" dirty="0" err="1"/>
              <a:t>Sustainable</a:t>
            </a:r>
            <a:r>
              <a:rPr lang="tr-TR" sz="1400" dirty="0"/>
              <a:t> </a:t>
            </a:r>
            <a:r>
              <a:rPr lang="tr-TR" sz="1400" dirty="0" err="1"/>
              <a:t>Facility</a:t>
            </a:r>
            <a:r>
              <a:rPr lang="tr-TR" sz="1400" dirty="0"/>
              <a:t> Management: </a:t>
            </a:r>
            <a:r>
              <a:rPr lang="tr-TR" sz="1400" dirty="0" err="1"/>
              <a:t>Operational</a:t>
            </a:r>
            <a:r>
              <a:rPr lang="tr-TR" sz="1400" dirty="0"/>
              <a:t> </a:t>
            </a:r>
            <a:r>
              <a:rPr lang="tr-TR" sz="1400" dirty="0" err="1"/>
              <a:t>Strategies</a:t>
            </a:r>
            <a:r>
              <a:rPr lang="tr-TR" sz="1400" dirty="0"/>
              <a:t> </a:t>
            </a:r>
            <a:r>
              <a:rPr lang="tr-TR" sz="1400" dirty="0" err="1"/>
              <a:t>for</a:t>
            </a:r>
            <a:r>
              <a:rPr lang="tr-TR" sz="1400" dirty="0"/>
              <a:t> </a:t>
            </a:r>
            <a:r>
              <a:rPr lang="tr-TR" sz="1400" dirty="0" err="1"/>
              <a:t>Today</a:t>
            </a:r>
            <a:r>
              <a:rPr lang="tr-TR" sz="1400" dirty="0"/>
              <a:t>, </a:t>
            </a:r>
            <a:r>
              <a:rPr lang="tr-TR" sz="1400" dirty="0" err="1"/>
              <a:t>Pearson</a:t>
            </a:r>
            <a:r>
              <a:rPr lang="tr-TR" sz="1400" dirty="0"/>
              <a:t>, UK.</a:t>
            </a:r>
          </a:p>
          <a:p>
            <a:pPr algn="just">
              <a:lnSpc>
                <a:spcPct val="150000"/>
              </a:lnSpc>
            </a:pPr>
            <a:r>
              <a:rPr lang="tr-TR" sz="1400" dirty="0"/>
              <a:t>Frank, B., 2009. </a:t>
            </a:r>
            <a:r>
              <a:rPr lang="tr-TR" sz="1400" dirty="0" err="1"/>
              <a:t>Facility</a:t>
            </a:r>
            <a:r>
              <a:rPr lang="tr-TR" sz="1400" dirty="0"/>
              <a:t> Management </a:t>
            </a:r>
            <a:r>
              <a:rPr lang="tr-TR" sz="1400" dirty="0" err="1"/>
              <a:t>Handbook</a:t>
            </a:r>
            <a:r>
              <a:rPr lang="tr-TR" sz="1400" dirty="0"/>
              <a:t>, </a:t>
            </a:r>
            <a:r>
              <a:rPr lang="tr-TR" sz="1400" dirty="0" err="1"/>
              <a:t>Butterworth-Heinemann</a:t>
            </a:r>
            <a:r>
              <a:rPr lang="tr-TR" sz="1400" dirty="0"/>
              <a:t>, USA</a:t>
            </a:r>
          </a:p>
          <a:p>
            <a:pPr algn="just">
              <a:lnSpc>
                <a:spcPct val="150000"/>
              </a:lnSpc>
            </a:pPr>
            <a:r>
              <a:rPr lang="tr-TR" sz="1400" dirty="0" err="1"/>
              <a:t>Jens</a:t>
            </a:r>
            <a:r>
              <a:rPr lang="tr-TR" sz="1400" dirty="0"/>
              <a:t>, N., 2007. </a:t>
            </a:r>
            <a:r>
              <a:rPr lang="tr-TR" sz="1400" dirty="0" err="1"/>
              <a:t>Facility</a:t>
            </a:r>
            <a:r>
              <a:rPr lang="tr-TR" sz="1400" dirty="0"/>
              <a:t> Management, </a:t>
            </a:r>
            <a:r>
              <a:rPr lang="tr-TR" sz="1400" dirty="0" err="1"/>
              <a:t>Grundlagen</a:t>
            </a:r>
            <a:r>
              <a:rPr lang="tr-TR" sz="1400" dirty="0"/>
              <a:t>, </a:t>
            </a:r>
            <a:r>
              <a:rPr lang="tr-TR" sz="1400" dirty="0" err="1"/>
              <a:t>Computerunterstützung</a:t>
            </a:r>
            <a:r>
              <a:rPr lang="tr-TR" sz="1400" dirty="0"/>
              <a:t>, </a:t>
            </a:r>
            <a:r>
              <a:rPr lang="tr-TR" sz="1400" dirty="0" err="1"/>
              <a:t>Systemeinführung</a:t>
            </a:r>
            <a:r>
              <a:rPr lang="tr-TR" sz="1400" dirty="0"/>
              <a:t>, </a:t>
            </a:r>
            <a:r>
              <a:rPr lang="tr-TR" sz="1400" dirty="0" err="1"/>
              <a:t>Anwendungsbeispiele</a:t>
            </a:r>
            <a:r>
              <a:rPr lang="tr-TR" sz="1400" dirty="0"/>
              <a:t>, </a:t>
            </a:r>
            <a:r>
              <a:rPr lang="tr-TR" sz="1400" dirty="0" err="1"/>
              <a:t>Deutschland</a:t>
            </a:r>
            <a:r>
              <a:rPr lang="tr-TR" sz="1400" dirty="0"/>
              <a:t>.</a:t>
            </a:r>
          </a:p>
          <a:p>
            <a:pPr algn="just">
              <a:lnSpc>
                <a:spcPct val="150000"/>
              </a:lnSpc>
            </a:pPr>
            <a:r>
              <a:rPr lang="tr-TR" sz="1400" dirty="0" err="1"/>
              <a:t>Michaela</a:t>
            </a:r>
            <a:r>
              <a:rPr lang="tr-TR" sz="1400" dirty="0"/>
              <a:t>, H., 2006. </a:t>
            </a:r>
            <a:r>
              <a:rPr lang="tr-TR" sz="1400" dirty="0" err="1"/>
              <a:t>Handbuch</a:t>
            </a:r>
            <a:r>
              <a:rPr lang="tr-TR" sz="1400" dirty="0"/>
              <a:t> </a:t>
            </a:r>
            <a:r>
              <a:rPr lang="tr-TR" sz="1400" dirty="0" err="1"/>
              <a:t>Facility</a:t>
            </a:r>
            <a:r>
              <a:rPr lang="tr-TR" sz="1400" dirty="0"/>
              <a:t> Management </a:t>
            </a:r>
            <a:r>
              <a:rPr lang="tr-TR" sz="1400" dirty="0" err="1"/>
              <a:t>Für</a:t>
            </a:r>
            <a:r>
              <a:rPr lang="tr-TR" sz="1400" dirty="0"/>
              <a:t> </a:t>
            </a:r>
            <a:r>
              <a:rPr lang="tr-TR" sz="1400" dirty="0" err="1"/>
              <a:t>Immobilienunternehmen</a:t>
            </a:r>
            <a:r>
              <a:rPr lang="tr-TR" sz="1400" dirty="0"/>
              <a:t>, </a:t>
            </a:r>
            <a:r>
              <a:rPr lang="tr-TR" sz="1400" dirty="0" err="1"/>
              <a:t>Springer-Verlag</a:t>
            </a:r>
            <a:r>
              <a:rPr lang="tr-TR" sz="1400" dirty="0"/>
              <a:t>, </a:t>
            </a:r>
            <a:r>
              <a:rPr lang="tr-TR" sz="1400" dirty="0" err="1"/>
              <a:t>Deutschland</a:t>
            </a:r>
            <a:r>
              <a:rPr lang="tr-TR" sz="1400" dirty="0"/>
              <a:t>.</a:t>
            </a:r>
          </a:p>
          <a:p>
            <a:pPr>
              <a:lnSpc>
                <a:spcPct val="150000"/>
              </a:lnSpc>
            </a:pPr>
            <a:endParaRPr lang="tr-TR" sz="1400" dirty="0"/>
          </a:p>
        </p:txBody>
      </p:sp>
    </p:spTree>
    <p:extLst>
      <p:ext uri="{BB962C8B-B14F-4D97-AF65-F5344CB8AC3E}">
        <p14:creationId xmlns:p14="http://schemas.microsoft.com/office/powerpoint/2010/main" val="3701653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17136</TotalTime>
  <Words>1292</Words>
  <Application>Microsoft Office PowerPoint</Application>
  <PresentationFormat>Ekran Gösterisi (4:3)</PresentationFormat>
  <Paragraphs>90</Paragraphs>
  <Slides>10</Slides>
  <Notes>4</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ekonomi</vt:lpstr>
      <vt:lpstr>1_Rics</vt:lpstr>
      <vt:lpstr>h.t.</vt:lpstr>
      <vt:lpstr>PowerPoint Sunusu</vt:lpstr>
      <vt:lpstr>Tesis Yönetimi Standartları ve Gelişme Eğilimlerinin Değerlendirilmesi</vt:lpstr>
      <vt:lpstr>Tesis Yönetimi Standartları ve Gelişme Eğilimlerinin Değerlendirilmesi</vt:lpstr>
      <vt:lpstr>Tesis Yönetimi Standartları ve Gelişme Eğilimlerinin Değerlendirilmesi</vt:lpstr>
      <vt:lpstr>Uluslararası Tesis Yönetimi Standartlarının Tarihi</vt:lpstr>
      <vt:lpstr>Uluslararası Tesis Yönetimi Standartlarının Tarihi</vt:lpstr>
      <vt:lpstr>Tesis Yönetiminde Standartlar</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854</cp:revision>
  <cp:lastPrinted>2016-10-24T07:53:35Z</cp:lastPrinted>
  <dcterms:created xsi:type="dcterms:W3CDTF">2016-09-18T09:35:24Z</dcterms:created>
  <dcterms:modified xsi:type="dcterms:W3CDTF">2020-02-24T10:35:35Z</dcterms:modified>
</cp:coreProperties>
</file>