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1C53E9A-5B00-4355-A074-43C126543C27}"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4669FB46-6FF2-4A1D-81DF-D2F4CFDF2B06}"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51C53E9A-5B00-4355-A074-43C126543C27}"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669FB46-6FF2-4A1D-81DF-D2F4CFDF2B06}"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1C53E9A-5B00-4355-A074-43C126543C27}"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300" y="2237582"/>
            <a:ext cx="12192000" cy="980631"/>
          </a:xfrm>
        </p:spPr>
        <p:txBody>
          <a:bodyPr>
            <a:normAutofit/>
          </a:bodyPr>
          <a:lstStyle/>
          <a:p>
            <a:r>
              <a:rPr lang="tr-TR" sz="4000" b="1" dirty="0">
                <a:solidFill>
                  <a:schemeClr val="tx1"/>
                </a:solidFill>
                <a:latin typeface="Arial" panose="020B0604020202020204" pitchFamily="34" charset="0"/>
                <a:cs typeface="Arial" panose="020B0604020202020204" pitchFamily="34" charset="0"/>
              </a:rPr>
              <a:t> </a:t>
            </a:r>
            <a:r>
              <a:rPr lang="tr-TR" sz="4000" b="1" dirty="0" smtClean="0">
                <a:solidFill>
                  <a:schemeClr val="tx1"/>
                </a:solidFill>
                <a:latin typeface="Arial" panose="020B0604020202020204" pitchFamily="34" charset="0"/>
                <a:cs typeface="Arial" panose="020B0604020202020204" pitchFamily="34" charset="0"/>
              </a:rPr>
              <a:t>  TURİZM DAĞITIM SİSTEMİNDEKİ ARACILAR</a:t>
            </a:r>
            <a:endParaRPr lang="tr-TR" sz="4000"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231900"/>
            <a:ext cx="10972800" cy="5245100"/>
          </a:xfrm>
        </p:spPr>
        <p:txBody>
          <a:bodyPr/>
          <a:lstStyle/>
          <a:p>
            <a:pPr marL="0" indent="0" algn="just">
              <a:buNone/>
            </a:pPr>
            <a:r>
              <a:rPr lang="tr-TR" b="1" dirty="0" smtClean="0">
                <a:latin typeface="Arial" panose="020B0604020202020204" pitchFamily="34" charset="0"/>
                <a:cs typeface="Arial" panose="020B0604020202020204" pitchFamily="34" charset="0"/>
              </a:rPr>
              <a:t>9-Hedef kitlelerin ve araçların isabetli seçim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10-Dogruluk, samimiyet, inandırıcılık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11-Mübalağa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12-Zamanlama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13-Ülkenin gelişme düzeyi ile uyumu tanıtma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14-Tercihlere ağırlık verme kuralı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15-Sosyal koşullar kuralı</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612900"/>
            <a:ext cx="10972800" cy="5245100"/>
          </a:xfrm>
        </p:spPr>
        <p:txBody>
          <a:bodyPr/>
          <a:lstStyle/>
          <a:p>
            <a:pPr marL="0" indent="0" algn="just">
              <a:buNone/>
            </a:pPr>
            <a:r>
              <a:rPr lang="tr-TR" b="1" dirty="0" smtClean="0">
                <a:latin typeface="Arial" panose="020B0604020202020204" pitchFamily="34" charset="0"/>
                <a:cs typeface="Arial" panose="020B0604020202020204" pitchFamily="34" charset="0"/>
              </a:rPr>
              <a:t> Tanıtmanın temel özellikleri: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a)Doğruluğunun ve inandırıcılığının yüksek oluşu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b)Kitlelere kolaylıkla ulaşabilmesi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c)Merak ve ilgi uyandırması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d)Kamuoyunu aydınlatma ve tarafsız bilgilendirme</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231900"/>
            <a:ext cx="10972800" cy="5232400"/>
          </a:xfrm>
        </p:spPr>
        <p:txBody>
          <a:bodyPr/>
          <a:lstStyle/>
          <a:p>
            <a:pPr marL="0" indent="0" algn="just">
              <a:buNone/>
            </a:pPr>
            <a:r>
              <a:rPr lang="tr-TR" sz="3600" b="1" dirty="0" smtClean="0">
                <a:latin typeface="Arial" panose="020B0604020202020204" pitchFamily="34" charset="0"/>
                <a:cs typeface="Arial" panose="020B0604020202020204" pitchFamily="34" charset="0"/>
              </a:rPr>
              <a:t>B)KARŞI TANITMA KURALLARI</a:t>
            </a:r>
            <a:endParaRPr lang="tr-TR" sz="3600"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Karşı tanıtma, rakipler tarafından turizm piyasasında başlatılan ülke veya ürünlerimize karşı yapılan tanıtmanın etkinliğini azaltmak,  kamuoyunun bilgilendirilmesi için yapılan objektif ön yargısız tanıtma faaliyetleridir. Bunun başarılı olması için: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a)Rakiplerin kullandığı stratejileri, işledikleri temayı saptamak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b)Rakiplerin propagandasının gerçeklere olan çelişkisinin olaylar vasıtasıyla ortaya koymak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c)Rakiplerin zayıf taraflarını ortaya koymak</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title"/>
          </p:nvPr>
        </p:nvSpPr>
        <p:spPr>
          <a:xfrm>
            <a:off x="609600" y="234188"/>
            <a:ext cx="10972800" cy="1143000"/>
          </a:xfrm>
        </p:spPr>
        <p:txBody>
          <a:bodyPr>
            <a:normAutofit/>
          </a:bodyPr>
          <a:lstStyle/>
          <a:p>
            <a:r>
              <a:rPr lang="tr-TR" sz="3600" b="1" dirty="0" smtClean="0">
                <a:solidFill>
                  <a:schemeClr val="tx1"/>
                </a:solidFill>
                <a:latin typeface="Arial" panose="020B0604020202020204" pitchFamily="34" charset="0"/>
                <a:cs typeface="Arial" panose="020B0604020202020204" pitchFamily="34" charset="0"/>
              </a:rPr>
              <a:t>C.TANITMA ARAÇLARI</a:t>
            </a:r>
            <a:endParaRPr lang="tr-TR" sz="36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sz="half" idx="1"/>
          </p:nvPr>
        </p:nvSpPr>
        <p:spPr>
          <a:xfrm>
            <a:off x="609600" y="1549400"/>
            <a:ext cx="5384800" cy="5308600"/>
          </a:xfrm>
        </p:spPr>
        <p:txBody>
          <a:bodyPr>
            <a:normAutofit fontScale="92500" lnSpcReduction="20000"/>
          </a:bodyPr>
          <a:lstStyle/>
          <a:p>
            <a:pPr marL="0" indent="0" algn="just">
              <a:buNone/>
            </a:pPr>
            <a:r>
              <a:rPr lang="tr-TR" b="1" dirty="0" smtClean="0">
                <a:latin typeface="Arial" panose="020B0604020202020204" pitchFamily="34" charset="0"/>
                <a:cs typeface="Arial" panose="020B0604020202020204" pitchFamily="34" charset="0"/>
              </a:rPr>
              <a:t>BASILI  ARAÇLAR YAZILI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-Gazete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-Dergi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-Broşür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-Bülten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-Yıllık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-El kitapları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-Afişler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-Pankartlar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-El ilanları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-Katalog</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-Rehber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-Kartpostal</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-Fotoğraflar</a:t>
            </a:r>
            <a:endParaRPr lang="tr-TR" b="1" dirty="0" smtClean="0">
              <a:latin typeface="Arial" panose="020B0604020202020204" pitchFamily="34" charset="0"/>
              <a:cs typeface="Arial" panose="020B0604020202020204" pitchFamily="34" charset="0"/>
            </a:endParaRPr>
          </a:p>
        </p:txBody>
      </p:sp>
      <p:sp>
        <p:nvSpPr>
          <p:cNvPr id="4" name="İçerik Yer Tutucusu 3"/>
          <p:cNvSpPr>
            <a:spLocks noGrp="1"/>
          </p:cNvSpPr>
          <p:nvPr>
            <p:ph sz="half" idx="2"/>
          </p:nvPr>
        </p:nvSpPr>
        <p:spPr>
          <a:xfrm>
            <a:off x="6197600" y="1549400"/>
            <a:ext cx="5384800" cy="5308600"/>
          </a:xfrm>
        </p:spPr>
        <p:txBody>
          <a:bodyPr>
            <a:normAutofit fontScale="92500" lnSpcReduction="20000"/>
          </a:bodyPr>
          <a:lstStyle/>
          <a:p>
            <a:pPr marL="0" indent="0">
              <a:buNone/>
            </a:pPr>
            <a:r>
              <a:rPr lang="tr-TR" b="1" dirty="0" smtClean="0">
                <a:latin typeface="Arial" panose="020B0604020202020204" pitchFamily="34" charset="0"/>
                <a:cs typeface="Arial" panose="020B0604020202020204" pitchFamily="34" charset="0"/>
              </a:rPr>
              <a:t>BASILI OLMAYAN ARAÇLAR SÖZLÜ-GÖRÜNTÜLÜ</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-Radyo</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-TV</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-Video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-Kaset</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-Sinevizyon</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-Basın toplantıları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-Açık oturumlar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-Filmler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-Yarışmalar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-Törenler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-Fuarlar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-Sergiler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269082"/>
            <a:ext cx="10972800" cy="1184306"/>
          </a:xfrm>
        </p:spPr>
        <p:txBody>
          <a:bodyPr>
            <a:normAutofit/>
          </a:bodyPr>
          <a:lstStyle/>
          <a:p>
            <a:r>
              <a:rPr lang="tr-TR" sz="3600" b="1" dirty="0" smtClean="0">
                <a:solidFill>
                  <a:schemeClr val="tx1"/>
                </a:solidFill>
                <a:latin typeface="Arial" panose="020B0604020202020204" pitchFamily="34" charset="0"/>
                <a:cs typeface="Arial" panose="020B0604020202020204" pitchFamily="34" charset="0"/>
              </a:rPr>
              <a:t>D.TANITMA TEKNİKLERİ</a:t>
            </a:r>
            <a:endParaRPr lang="tr-TR" sz="36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625600"/>
            <a:ext cx="10972800" cy="4737100"/>
          </a:xfrm>
        </p:spPr>
        <p:txBody>
          <a:bodyPr/>
          <a:lstStyle/>
          <a:p>
            <a:pPr marL="0" indent="0" algn="just">
              <a:buNone/>
            </a:pPr>
            <a:r>
              <a:rPr lang="tr-TR" b="1" dirty="0" smtClean="0">
                <a:latin typeface="Arial" panose="020B0604020202020204" pitchFamily="34" charset="0"/>
                <a:cs typeface="Arial" panose="020B0604020202020204" pitchFamily="34" charset="0"/>
              </a:rPr>
              <a:t>1-İletişim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2-Enformasyon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3-Propaganda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4-Halkla ilişkiler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5-Reklam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6-Satış geliştirme, promosyon</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1.İletişim</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Haber veya mesajların kişiye veya kitleye çok yönlü ve karşılıklı iletilmesi işlemine haberleşme-iletişim denir.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İletişimi geliştirmek için reklam kullanılan araç ve tekniklerden birini oluşturmaktadır: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-Bir işletmenin ismi, markası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t>
            </a:r>
            <a:r>
              <a:rPr lang="tr-TR" b="1" dirty="0">
                <a:latin typeface="Arial" panose="020B0604020202020204" pitchFamily="34" charset="0"/>
                <a:cs typeface="Arial" panose="020B0604020202020204" pitchFamily="34" charset="0"/>
              </a:rPr>
              <a:t>B</a:t>
            </a:r>
            <a:r>
              <a:rPr lang="tr-TR" b="1" dirty="0" smtClean="0">
                <a:latin typeface="Arial" panose="020B0604020202020204" pitchFamily="34" charset="0"/>
                <a:cs typeface="Arial" panose="020B0604020202020204" pitchFamily="34" charset="0"/>
              </a:rPr>
              <a:t>ir aşçıbaşının ismi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-Fiyatlar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Bir işletme hakkında tüketicilere haber vermektedir. Bunların başarısı iki faktöre bağlıdır;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-Hizmet ve ürünlerin çeşidini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-Piyasaların çeşidine</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631794"/>
            <a:ext cx="12192000" cy="1184306"/>
          </a:xfrm>
        </p:spPr>
        <p:txBody>
          <a:bodyPr>
            <a:normAutofit/>
          </a:bodyPr>
          <a:lstStyle/>
          <a:p>
            <a:pPr algn="just"/>
            <a:r>
              <a:rPr lang="tr-TR" sz="3200" b="1" dirty="0" smtClean="0">
                <a:solidFill>
                  <a:schemeClr val="tx1"/>
                </a:solidFill>
                <a:latin typeface="Arial" panose="020B0604020202020204" pitchFamily="34" charset="0"/>
                <a:cs typeface="Arial" panose="020B0604020202020204" pitchFamily="34" charset="0"/>
              </a:rPr>
              <a:t>   Haberleşme tek yönlü meydana gelen bir bilgilendirmedir.</a:t>
            </a:r>
            <a:endParaRPr lang="tr-TR" sz="3200" b="1" dirty="0">
              <a:solidFill>
                <a:schemeClr val="tx1"/>
              </a:solidFill>
              <a:latin typeface="Arial" panose="020B0604020202020204" pitchFamily="34" charset="0"/>
              <a:cs typeface="Arial" panose="020B0604020202020204" pitchFamily="34" charset="0"/>
            </a:endParaRPr>
          </a:p>
        </p:txBody>
      </p:sp>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848591" y="3192621"/>
            <a:ext cx="10494818" cy="1874520"/>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2.Enformasyon</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20497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Turizm tanıtmasında enformasyon genellikle ülke hakkında veya yöre hakkında bilgi vermek amacıyla kullanılır. Bunun için enformasyon personeli, enformasyon merkezleri kullanılır. Bunlar yer yabancılarına ülke veya işletme hakkında bilgiler veren merkezler olarak ikiye ayrılır: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a)Sürekli ve geçici enformasyon merkezleri</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460500"/>
            <a:ext cx="10972800" cy="5257800"/>
          </a:xfrm>
        </p:spPr>
        <p:txBody>
          <a:bodyPr/>
          <a:lstStyle/>
          <a:p>
            <a:pPr marL="0" indent="0" algn="just">
              <a:buNone/>
            </a:pPr>
            <a:r>
              <a:rPr lang="tr-TR" sz="3500" b="1" dirty="0" smtClean="0">
                <a:latin typeface="Arial" panose="020B0604020202020204" pitchFamily="34" charset="0"/>
                <a:cs typeface="Arial" panose="020B0604020202020204" pitchFamily="34" charset="0"/>
              </a:rPr>
              <a:t>a)Sürekli merkezler: </a:t>
            </a:r>
            <a:r>
              <a:rPr lang="tr-TR" b="1" dirty="0" smtClean="0">
                <a:latin typeface="Arial" panose="020B0604020202020204" pitchFamily="34" charset="0"/>
                <a:cs typeface="Arial" panose="020B0604020202020204" pitchFamily="34" charset="0"/>
              </a:rPr>
              <a:t>Kamu yönetimlerine ait turizm enformasyon büroları. Türkiye’nin tanıtımı için turizm bakanlığı bu büroları açmış ve bu bürolarda yazılı ve sözlü araçlarla turistik bilgiler vermektedir. Yurt dışında turizm danışma bürolarının bulunduğu ülkeler; Almanya, Avusturya, Avusturalya, Belçika, Danimarka, Fransa, İngiltere, İspanya, İsveç, İsviçre, Kanada, Fillendiya, İtalya, İsrail, Rusya, Singapur, Suudi Arabistan, ABD, Japonya, Kuveyt, Hollanda</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1800" y="1409700"/>
            <a:ext cx="10972800" cy="49530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b)Geçici enformasyon merkezleri: </a:t>
            </a:r>
            <a:r>
              <a:rPr lang="tr-TR" b="1" dirty="0" smtClean="0">
                <a:latin typeface="Arial" panose="020B0604020202020204" pitchFamily="34" charset="0"/>
                <a:cs typeface="Arial" panose="020B0604020202020204" pitchFamily="34" charset="0"/>
              </a:rPr>
              <a:t>Belirli gün ve olaylar dolayısıyla açılan danışma ve tanıtma noktalarıdır. Bunlara genellikle stant denir. Stantlar fuar ve salonlarda kurulur. </a:t>
            </a:r>
            <a:endParaRPr lang="tr-TR" b="1" dirty="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-Stantlar: </a:t>
            </a:r>
            <a:r>
              <a:rPr lang="tr-TR" b="1" dirty="0" smtClean="0">
                <a:latin typeface="Arial" panose="020B0604020202020204" pitchFamily="34" charset="0"/>
                <a:cs typeface="Arial" panose="020B0604020202020204" pitchFamily="34" charset="0"/>
              </a:rPr>
              <a:t>Büyük salonlar veya fuarlar içinde yer alan geçici enformasyon merkezleridir. Bunu geliştirmek için dikkat çekme, animasyon ve satın alma ilkelerine sahip olmak gerekir. </a:t>
            </a:r>
            <a:endParaRPr lang="tr-TR" b="1" dirty="0" smtClean="0">
              <a:latin typeface="Arial" panose="020B0604020202020204" pitchFamily="34" charset="0"/>
              <a:cs typeface="Arial" panose="020B0604020202020204" pitchFamily="34" charset="0"/>
            </a:endParaRPr>
          </a:p>
          <a:p>
            <a:pPr marL="0" indent="0" algn="just">
              <a:buNone/>
            </a:pPr>
            <a:r>
              <a:rPr lang="tr-TR" sz="3000" b="1" dirty="0" smtClean="0">
                <a:latin typeface="Arial" panose="020B0604020202020204" pitchFamily="34" charset="0"/>
                <a:cs typeface="Arial" panose="020B0604020202020204" pitchFamily="34" charset="0"/>
              </a:rPr>
              <a:t>-Salonlar: </a:t>
            </a:r>
            <a:r>
              <a:rPr lang="tr-TR" b="1" dirty="0" smtClean="0">
                <a:latin typeface="Arial" panose="020B0604020202020204" pitchFamily="34" charset="0"/>
                <a:cs typeface="Arial" panose="020B0604020202020204" pitchFamily="34" charset="0"/>
              </a:rPr>
              <a:t>Birden fazla standın oluşturduğu geniş mekanlı  organizasyonlardır.</a:t>
            </a:r>
            <a:endParaRPr lang="tr-TR" b="1" dirty="0" smtClean="0">
              <a:latin typeface="Arial" panose="020B0604020202020204" pitchFamily="34" charset="0"/>
              <a:cs typeface="Arial" panose="020B0604020202020204" pitchFamily="34" charset="0"/>
            </a:endParaRPr>
          </a:p>
          <a:p>
            <a:pPr marL="0" indent="0" algn="just">
              <a:buNone/>
            </a:pPr>
            <a:endParaRPr lang="tr-TR" sz="30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70000"/>
            <a:ext cx="10972800" cy="505460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Turizmde dağıtım sistemi üç aşamadan oluşmaktadır.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1-Üreticiler: Turizm dağıtımının temelini üretici işletmeler oluşturmaktadır. Üretici ister doğrudan ister dolaylı dağıtım sisteminde olsun dağıtıcı ve tüketicilerle ilgilenmek zorundadır. Örnek verecek olursak konaklama işletmelerini, seyahat taşıma işletmelerini, yiyecek içecek işletmelerini verebiliriz.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2-Toptancılar: Diğer endüstri işletmelerinde olduğu gibi turizm işletmelerinde de genellikle toptancılar olarak isimlendirilen Tur operatörleri-Tur düzenleyicileri tarafından yapılmaktadır. Turistik ürünleri bir araya getirip bir paket halinde belirli bir ücret karşılığında turistlere sunar. Dünya Turizm Örgütü tarafından tur düzenleyicileri bir seyahat pazarlayan dağıtım işletmesi olarak görülmektedir.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765300"/>
            <a:ext cx="10972800" cy="5232400"/>
          </a:xfrm>
        </p:spPr>
        <p:txBody>
          <a:bodyPr/>
          <a:lstStyle/>
          <a:p>
            <a:pPr marL="0" indent="0" algn="just">
              <a:buNone/>
            </a:pPr>
            <a:r>
              <a:rPr lang="tr-TR" b="1" dirty="0" smtClean="0">
                <a:latin typeface="Arial" panose="020B0604020202020204" pitchFamily="34" charset="0"/>
                <a:cs typeface="Arial" panose="020B0604020202020204" pitchFamily="34" charset="0"/>
              </a:rPr>
              <a:t> </a:t>
            </a:r>
            <a:r>
              <a:rPr lang="tr-TR" sz="3000" b="1" dirty="0" smtClean="0">
                <a:latin typeface="Arial" panose="020B0604020202020204" pitchFamily="34" charset="0"/>
                <a:cs typeface="Arial" panose="020B0604020202020204" pitchFamily="34" charset="0"/>
              </a:rPr>
              <a:t>Enformasyonun amaçları:</a:t>
            </a:r>
            <a:endParaRPr lang="tr-TR" sz="30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a)Olumlu bir imaj yaymak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b)Ürünler ve hizmetler üzerine reklamdan arındırılmış bilgiler vermek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c)Sempati havası yaratmak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d)Tüketicide güven uyandırmak</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70000"/>
            <a:ext cx="10972800" cy="5054600"/>
          </a:xfrm>
        </p:spPr>
        <p:txBody>
          <a:bodyPr>
            <a:normAutofit/>
          </a:bodyPr>
          <a:lstStyle/>
          <a:p>
            <a:pPr marL="0" indent="0" algn="just">
              <a:buNone/>
            </a:pPr>
            <a:r>
              <a:rPr lang="tr-TR" sz="3000" b="1" dirty="0" smtClean="0">
                <a:latin typeface="Arial" panose="020B0604020202020204" pitchFamily="34" charset="0"/>
                <a:cs typeface="Arial" panose="020B0604020202020204" pitchFamily="34" charset="0"/>
              </a:rPr>
              <a:t>Enformasyon bülteni:</a:t>
            </a:r>
            <a:r>
              <a:rPr lang="tr-TR" b="1" dirty="0" smtClean="0">
                <a:latin typeface="Arial" panose="020B0604020202020204" pitchFamily="34" charset="0"/>
                <a:cs typeface="Arial" panose="020B0604020202020204" pitchFamily="34" charset="0"/>
              </a:rPr>
              <a:t> Bültenin çekici ve okunur olabilmesi için şu özelliklere sahip olması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a)Bülten renkli fotoğraflarla, özenli hazırlanmış olmalıdır.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b)Posta ile gönderimi kolaylaştırmak için bültenin küçük, uygun formda yapılması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c)Yılda dört sayıdan fazla bülten çıkartılmamalıdır.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d)Bilgiler değişik ve güvenilir olmalıdır.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e)Bülten, okuyucuların ilgisini çekebilecek değişik konuları kapsamalıdır.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346200"/>
            <a:ext cx="10972800" cy="5143500"/>
          </a:xfrm>
        </p:spPr>
        <p:txBody>
          <a:bodyPr/>
          <a:lstStyle/>
          <a:p>
            <a:pPr marL="0" indent="0" algn="just">
              <a:buNone/>
            </a:pPr>
            <a:r>
              <a:rPr lang="tr-TR" b="1" dirty="0" smtClean="0">
                <a:latin typeface="Arial" panose="020B0604020202020204" pitchFamily="34" charset="0"/>
                <a:cs typeface="Arial" panose="020B0604020202020204" pitchFamily="34" charset="0"/>
              </a:rPr>
              <a:t>f)Bültendeki bilgiler: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-Turistik bir konuda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-Yeni ürünler hakkında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-Önemli kişilerle röportaj</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-Turistik işletmeler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-Sosyal, kültürel aktiviteler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-Toplantılar, seminerler hakkında olabilir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g)Bültende reklam içerikli bilgilerden kaçınılmalıdır.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3.Propaganda</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9862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Propaganda halkla ilişkiler çalışmalarından önce ve totaliter devlet yönetimlerinde başarılı olmuş bir tanıtma tekniğidir.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Propaganda, tanıtma araçlarından yararlanarak yapılan bir çalışmadır. Sistemin gereklerini yerine getirmeye çalışan propaganda halkla ilişkiler çalışmalarından farklıdır.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599282"/>
            <a:ext cx="121920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 </a:t>
            </a:r>
            <a:r>
              <a:rPr lang="tr-TR" sz="4400" b="1" dirty="0" smtClean="0">
                <a:solidFill>
                  <a:schemeClr val="tx1"/>
                </a:solidFill>
                <a:latin typeface="Arial" panose="020B0604020202020204" pitchFamily="34" charset="0"/>
                <a:cs typeface="Arial" panose="020B0604020202020204" pitchFamily="34" charset="0"/>
              </a:rPr>
              <a:t>Halkla ilişkiler ve propaganda arasındaki farklar:</a:t>
            </a:r>
            <a:endParaRPr lang="tr-TR" sz="44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495300" y="1772765"/>
            <a:ext cx="10972800" cy="998220"/>
          </a:xfrm>
        </p:spPr>
        <p:txBody>
          <a:bodyPr/>
          <a:lstStyle/>
          <a:p>
            <a:pPr marL="0" indent="0" algn="just">
              <a:buNone/>
            </a:pPr>
            <a:r>
              <a:rPr lang="tr-TR" b="1" dirty="0" smtClean="0">
                <a:latin typeface="Arial" panose="020B0604020202020204" pitchFamily="34" charset="0"/>
                <a:cs typeface="Arial" panose="020B0604020202020204" pitchFamily="34" charset="0"/>
              </a:rPr>
              <a:t> Propaganda ve halkla ilişkiler arasındaki farklar şöyle sıralanmaktadır.</a:t>
            </a:r>
            <a:endParaRPr lang="tr-TR" b="1" dirty="0">
              <a:latin typeface="Arial" panose="020B0604020202020204" pitchFamily="34" charset="0"/>
              <a:cs typeface="Arial" panose="020B0604020202020204" pitchFamily="34" charset="0"/>
            </a:endParaRPr>
          </a:p>
        </p:txBody>
      </p:sp>
      <p:sp>
        <p:nvSpPr>
          <p:cNvPr id="4" name="İçerik Yer Tutucusu 2"/>
          <p:cNvSpPr txBox="1"/>
          <p:nvPr/>
        </p:nvSpPr>
        <p:spPr>
          <a:xfrm>
            <a:off x="495300" y="2770985"/>
            <a:ext cx="5384800" cy="4434840"/>
          </a:xfrm>
          <a:prstGeom prst="rect">
            <a:avLst/>
          </a:prstGeom>
        </p:spPr>
        <p:txBody>
          <a:bodyPr vert="horz" rtlCol="0">
            <a:normAutofit lnSpcReduction="10000"/>
          </a:bodyPr>
          <a:lst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Font typeface="Wingdings 2" panose="05020102010507070707"/>
              <a:buNone/>
            </a:pPr>
            <a:r>
              <a:rPr lang="tr-TR" b="1" smtClean="0">
                <a:latin typeface="Arial" panose="020B0604020202020204" pitchFamily="34" charset="0"/>
                <a:cs typeface="Arial" panose="020B0604020202020204" pitchFamily="34" charset="0"/>
              </a:rPr>
              <a:t>HALKLA İLİŞKİLER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-İki yönlü çalışır.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-Doğru bilgi, iyi niyet, dürüstlük esastır.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-Tartışmaya açık ve demokratiktir.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-Gerçekleri açıklama yoluyla inandırmaya çalışır.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-Yanıltıcı değildir.</a:t>
            </a:r>
            <a:endParaRPr lang="tr-TR" b="1" smtClean="0">
              <a:latin typeface="Arial" panose="020B0604020202020204" pitchFamily="34" charset="0"/>
              <a:cs typeface="Arial" panose="020B0604020202020204" pitchFamily="34" charset="0"/>
            </a:endParaRPr>
          </a:p>
          <a:p>
            <a:pPr marL="0" indent="0">
              <a:buFont typeface="Wingdings 2" panose="05020102010507070707"/>
              <a:buNone/>
            </a:pPr>
            <a:r>
              <a:rPr lang="tr-TR" b="1" smtClean="0">
                <a:latin typeface="Arial" panose="020B0604020202020204" pitchFamily="34" charset="0"/>
                <a:cs typeface="Arial" panose="020B0604020202020204" pitchFamily="34" charset="0"/>
              </a:rPr>
              <a:t>-Yıkıcı olmaz.</a:t>
            </a:r>
            <a:endParaRPr lang="tr-TR" b="1" dirty="0">
              <a:latin typeface="Arial" panose="020B0604020202020204" pitchFamily="34" charset="0"/>
              <a:cs typeface="Arial" panose="020B0604020202020204" pitchFamily="34" charset="0"/>
            </a:endParaRPr>
          </a:p>
        </p:txBody>
      </p:sp>
      <p:sp>
        <p:nvSpPr>
          <p:cNvPr id="5" name="İçerik Yer Tutucusu 3"/>
          <p:cNvSpPr txBox="1"/>
          <p:nvPr/>
        </p:nvSpPr>
        <p:spPr>
          <a:xfrm>
            <a:off x="5981700" y="2770985"/>
            <a:ext cx="5384800" cy="4087015"/>
          </a:xfrm>
          <a:prstGeom prst="rect">
            <a:avLst/>
          </a:prstGeom>
        </p:spPr>
        <p:txBody>
          <a:bodyPr>
            <a:normAutofit lnSpcReduction="10000"/>
          </a:bodyPr>
          <a:lst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Font typeface="Wingdings 2" panose="05020102010507070707"/>
              <a:buNone/>
            </a:pPr>
            <a:r>
              <a:rPr lang="tr-TR" b="1" dirty="0" smtClean="0">
                <a:latin typeface="Arial" panose="020B0604020202020204" pitchFamily="34" charset="0"/>
                <a:cs typeface="Arial" panose="020B0604020202020204" pitchFamily="34" charset="0"/>
              </a:rPr>
              <a:t>PROPAGANDA</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-Tek yönlüdür.</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-Abartma üzerine kurulmuştur.</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-Dogmatik ve diktacıdır, kalıplaşmıştır.</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-Çok tekrar yoluyla inandırmaya çalışır.</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-Yanıltıcı olabilir.</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-Yıkıcı olabilir.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596" y="396082"/>
            <a:ext cx="10972800" cy="1184306"/>
          </a:xfrm>
        </p:spPr>
        <p:txBody>
          <a:bodyPr>
            <a:normAutofit/>
          </a:bodyPr>
          <a:lstStyle/>
          <a:p>
            <a:r>
              <a:rPr lang="tr-TR" sz="3500" b="1" dirty="0" smtClean="0">
                <a:solidFill>
                  <a:schemeClr val="tx1"/>
                </a:solidFill>
                <a:latin typeface="Arial" panose="020B0604020202020204" pitchFamily="34" charset="0"/>
                <a:cs typeface="Arial" panose="020B0604020202020204" pitchFamily="34" charset="0"/>
              </a:rPr>
              <a:t>Tur operatörünün dağıtımındaki rolünün şeması:</a:t>
            </a:r>
            <a:endParaRPr lang="tr-TR" sz="3500" b="1" dirty="0">
              <a:solidFill>
                <a:schemeClr val="tx1"/>
              </a:solidFill>
              <a:latin typeface="Arial" panose="020B0604020202020204" pitchFamily="34" charset="0"/>
              <a:cs typeface="Arial" panose="020B0604020202020204" pitchFamily="34" charset="0"/>
            </a:endParaRPr>
          </a:p>
        </p:txBody>
      </p:sp>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1642456" y="1958181"/>
            <a:ext cx="8907087" cy="4343400"/>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41400"/>
            <a:ext cx="10972800" cy="52832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3-Perakendeciler: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a)Seyahat acentaları: Seyahat acentası, tüketici ile üretici veya toptancı arasındaki ilişkiyi sağlayan dağıtım sisteminde perakendeci bir aracı bir kuruluştur.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b)Diğer perakendeciler: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-Büyük işletmelerin uzmanlaşmış bölümleri, bazı büyük endüstri işletmeleri turizmden yeni ek gelirler sağlayabileceklerini gördüler. Bazı bankalar, büyük süper market işletmeleri kendilerine ait seyahat acentaları, seyahat işletmeleri açmaya başladılar.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-Hava yolları bilet satış acentaları: Bu satış büroları artık sadece uçak bileti değil aynı zamanda bilet artı konaklama veya hava yoluyla yapılacak bir paket tur satışlarınıda yapmaktadırlar.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295400"/>
            <a:ext cx="10972800" cy="5168900"/>
          </a:xfrm>
        </p:spPr>
        <p:txBody>
          <a:bodyPr/>
          <a:lstStyle/>
          <a:p>
            <a:pPr marL="0" indent="0" algn="just">
              <a:buNone/>
            </a:pPr>
            <a:r>
              <a:rPr lang="tr-TR" b="1" dirty="0" smtClean="0">
                <a:latin typeface="Arial" panose="020B0604020202020204" pitchFamily="34" charset="0"/>
                <a:cs typeface="Arial" panose="020B0604020202020204" pitchFamily="34" charset="0"/>
              </a:rPr>
              <a:t>-Diğer toplu taşıma işletmelerinin satış büroları: Özellikle demir ve deniz yolları kendi biletlerini mümkün olduğu kadar kendi bürolarını satmaktadırlar. Bu satış büroları bir birlerinin biletlerini satarak klasik bir seyahat acentası gibi faaliyet göstermeye başlamışlardır.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-Rezervasyon şirketleri: Her ülkede bir çok sayıda çeşitli isimler altında sadece konaklama işletmelerine rezervasyon yapan acenta, şirketler ortaya çıkmıştır. Bu acentalar, ulusal ve uluslararası oteller için belirli bir komisyon alarak oda rezervasyonları yapan merkezler haline gelmiştir.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73882"/>
            <a:ext cx="109728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TURİZMDE DAĞITIMIN GEREKLİLİĞİ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Turizm dağıtımında aracı kullanmayı tercih etmektedirler. Bunun   gerekliliği şu nedenlerden dolayıdır;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-Doğrudan dağıtımın gerektirdiği alt yapı giderleri maliyetleri arttırır.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 noktaları çok uzakta bulunması gerektiğinden işletme ile satış bürosu arasında iletişim zorlaşır.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-Piyasa ve tüketici davranışları çeşitli olduğundan her piyasaya uygun bir dağıtım düzeni kurmak rasyonel değildir.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8600" y="800100"/>
            <a:ext cx="11785600" cy="6057900"/>
          </a:xfrm>
        </p:spPr>
        <p:txBody>
          <a:bodyPr>
            <a:noAutofit/>
          </a:bodyPr>
          <a:lstStyle/>
          <a:p>
            <a:pPr marL="0" indent="0" algn="just">
              <a:buNone/>
            </a:pPr>
            <a:r>
              <a:rPr lang="tr-TR" sz="2500" b="1" dirty="0" smtClean="0">
                <a:latin typeface="Arial" panose="020B0604020202020204" pitchFamily="34" charset="0"/>
                <a:cs typeface="Arial" panose="020B0604020202020204" pitchFamily="34" charset="0"/>
              </a:rPr>
              <a:t> Aracı-Dağıtıcı kullanmanın turistik işletmelere yararları şunlardır;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-Aracılar tüketicilere ürünler hakkında çeşitli bilgiler vermekte ve onları yönlendirmektedirler.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-Aracı toptancı kuruluşlar farkı hizmet ürünlerini birleştirip tüketici için daha cazip ürünler oluşturmaktadır.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-Aracılar, piyasa ve tüketicilerle devamlı ilişki içerisinde oldukları için üreticilere bunlar hakkında bilgi kaynağı oluştururlar.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-Üreticilerin, uzmanlık alanına giren ürünler üreterek piyasada rekabet şansı artmaktadır.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-Aracılar, ürün veya hizmetlerin kalite kontrollerini üretici kuruluşlar adına sıkı bir şekilde yapmaktadırlar.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-Üreticiler doğrudan müşteri şikayetlerine her zaman muhattap olmaktan kurtulurlar.</a:t>
            </a:r>
            <a:endParaRPr lang="tr-TR" sz="2500" b="1" dirty="0" smtClean="0">
              <a:latin typeface="Arial" panose="020B0604020202020204" pitchFamily="34" charset="0"/>
              <a:cs typeface="Arial" panose="020B0604020202020204" pitchFamily="34" charset="0"/>
            </a:endParaRPr>
          </a:p>
          <a:p>
            <a:pPr marL="0" indent="0" algn="just">
              <a:buNone/>
            </a:pPr>
            <a:r>
              <a:rPr lang="tr-TR" sz="2500" b="1" dirty="0" smtClean="0">
                <a:latin typeface="Arial" panose="020B0604020202020204" pitchFamily="34" charset="0"/>
                <a:cs typeface="Arial" panose="020B0604020202020204" pitchFamily="34" charset="0"/>
              </a:rPr>
              <a:t>-Üretici ile piyasa arasında bir tampon görevi vardır.</a:t>
            </a:r>
            <a:endParaRPr lang="tr-TR" sz="2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00" y="1422400"/>
            <a:ext cx="10972800" cy="5156200"/>
          </a:xfrm>
        </p:spPr>
        <p:txBody>
          <a:bodyPr/>
          <a:lstStyle/>
          <a:p>
            <a:pPr marL="0" indent="0" algn="just">
              <a:buNone/>
            </a:pPr>
            <a:r>
              <a:rPr lang="tr-TR" b="1" dirty="0" smtClean="0">
                <a:latin typeface="Arial" panose="020B0604020202020204" pitchFamily="34" charset="0"/>
                <a:cs typeface="Arial" panose="020B0604020202020204" pitchFamily="34" charset="0"/>
              </a:rPr>
              <a:t> Zaman ve mekan içinde dağıtım arzın talebe uyumu üç işlev ile sağlanmaktadır: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a)Fiziki dağıtıma yardım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b)Hizmet desteği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c)Finansal işlev</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484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TURİZMDE TANITMA</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732788"/>
            <a:ext cx="11582400" cy="4922520"/>
          </a:xfrm>
        </p:spPr>
        <p:txBody>
          <a:bodyPr>
            <a:normAutofit fontScale="92500" lnSpcReduction="20000"/>
          </a:bodyPr>
          <a:lstStyle/>
          <a:p>
            <a:pPr marL="0" indent="0" algn="just">
              <a:buNone/>
            </a:pPr>
            <a:r>
              <a:rPr lang="tr-TR" sz="2800" b="1" dirty="0" smtClean="0">
                <a:latin typeface="Arial" panose="020B0604020202020204" pitchFamily="34" charset="0"/>
                <a:cs typeface="Arial" panose="020B0604020202020204" pitchFamily="34" charset="0"/>
              </a:rPr>
              <a:t>A)TANITMA STRATEJİSİ</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Tanıtma faaliyeti, potansiyel müşteri grubu olarak belirlenen hedefleri mümkün olduğu kadar dikkate alarak doğrudan halka yönelik bir faaliyettir. Tanıtma stratejisinin kuralları: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1-Basitlik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2-Çekicilik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3-Sempati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4-Kanıt gösterme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5-Tekrar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6-Süreklilik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7-Parasal kaynak, fiziksel donatımının yeterliliği kuralı</a:t>
            </a:r>
            <a:endParaRPr lang="tr-TR" sz="2800" b="1" dirty="0" smtClean="0">
              <a:latin typeface="Arial" panose="020B0604020202020204" pitchFamily="34" charset="0"/>
              <a:cs typeface="Arial" panose="020B0604020202020204" pitchFamily="34" charset="0"/>
            </a:endParaRPr>
          </a:p>
          <a:p>
            <a:pPr marL="0" indent="0" algn="just">
              <a:buNone/>
            </a:pPr>
            <a:r>
              <a:rPr lang="tr-TR" sz="2800" b="1" dirty="0" smtClean="0">
                <a:latin typeface="Arial" panose="020B0604020202020204" pitchFamily="34" charset="0"/>
                <a:cs typeface="Arial" panose="020B0604020202020204" pitchFamily="34" charset="0"/>
              </a:rPr>
              <a:t>8-Koardinasyon ve merkeziyet kuralı</a:t>
            </a:r>
            <a:endParaRPr lang="tr-TR" sz="2800"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8519</Words>
  <Application>WPS Presentation</Application>
  <PresentationFormat>Geniş ekran</PresentationFormat>
  <Paragraphs>198</Paragraphs>
  <Slides>25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25</vt:i4>
      </vt:variant>
    </vt:vector>
  </HeadingPairs>
  <TitlesOfParts>
    <vt:vector size="35" baseType="lpstr">
      <vt:lpstr>Arial</vt:lpstr>
      <vt:lpstr>SimSun</vt:lpstr>
      <vt:lpstr>Wingdings</vt:lpstr>
      <vt:lpstr>Wingdings 2</vt:lpstr>
      <vt:lpstr>Constantia</vt:lpstr>
      <vt:lpstr>Microsoft YaHei</vt:lpstr>
      <vt:lpstr/>
      <vt:lpstr>Arial Unicode MS</vt:lpstr>
      <vt:lpstr>Calibri</vt:lpstr>
      <vt:lpstr>Akış</vt:lpstr>
      <vt:lpstr>   TURİZM DAĞITIM SİSTEMİNDEKİ ARACILAR</vt:lpstr>
      <vt:lpstr>PowerPoint 演示文稿</vt:lpstr>
      <vt:lpstr>Tur operatörünün dağıtımındaki rolünün şeması:</vt:lpstr>
      <vt:lpstr>PowerPoint 演示文稿</vt:lpstr>
      <vt:lpstr>PowerPoint 演示文稿</vt:lpstr>
      <vt:lpstr>TURİZMDE DAĞITIMIN GEREKLİLİĞİ</vt:lpstr>
      <vt:lpstr>PowerPoint 演示文稿</vt:lpstr>
      <vt:lpstr>PowerPoint 演示文稿</vt:lpstr>
      <vt:lpstr>TURİZMDE TANITMA</vt:lpstr>
      <vt:lpstr>PowerPoint 演示文稿</vt:lpstr>
      <vt:lpstr>PowerPoint 演示文稿</vt:lpstr>
      <vt:lpstr>PowerPoint 演示文稿</vt:lpstr>
      <vt:lpstr>C.TANITMA ARAÇLARI</vt:lpstr>
      <vt:lpstr>D.TANITMA TEKNİKLERİ</vt:lpstr>
      <vt:lpstr>1.İletişim</vt:lpstr>
      <vt:lpstr>   Haberleşme tek yönlü meydana gelen bir bilgilendirmedir.</vt:lpstr>
      <vt:lpstr>2.Enformasyon</vt:lpstr>
      <vt:lpstr>PowerPoint 演示文稿</vt:lpstr>
      <vt:lpstr>PowerPoint 演示文稿</vt:lpstr>
      <vt:lpstr>PowerPoint 演示文稿</vt:lpstr>
      <vt:lpstr>PowerPoint 演示文稿</vt:lpstr>
      <vt:lpstr>PowerPoint 演示文稿</vt:lpstr>
      <vt:lpstr>3.Propaganda</vt:lpstr>
      <vt:lpstr> Halkla ilişkiler ve propaganda arasındaki farklar:</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ali</cp:lastModifiedBy>
  <cp:revision>6</cp:revision>
  <dcterms:created xsi:type="dcterms:W3CDTF">2018-02-12T18:13:00Z</dcterms:created>
  <dcterms:modified xsi:type="dcterms:W3CDTF">2018-02-16T10:37:27Z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