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ED0EC3E-F33C-473D-88E1-0C43283EECE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2737309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D0EC3E-F33C-473D-88E1-0C43283EECE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151451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D0EC3E-F33C-473D-88E1-0C43283EECE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237715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D0EC3E-F33C-473D-88E1-0C43283EECE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3670846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ED0EC3E-F33C-473D-88E1-0C43283EECE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3306672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D0EC3E-F33C-473D-88E1-0C43283EECE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4049731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D0EC3E-F33C-473D-88E1-0C43283EECE2}"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240768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ED0EC3E-F33C-473D-88E1-0C43283EECE2}"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44708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D0EC3E-F33C-473D-88E1-0C43283EECE2}"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2453676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ED0EC3E-F33C-473D-88E1-0C43283EECE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2595706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ED0EC3E-F33C-473D-88E1-0C43283EECE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E32EB-00B0-43ED-9914-FA74454DA0BD}" type="slidenum">
              <a:rPr lang="tr-TR" smtClean="0"/>
              <a:t>‹#›</a:t>
            </a:fld>
            <a:endParaRPr lang="tr-TR"/>
          </a:p>
        </p:txBody>
      </p:sp>
    </p:spTree>
    <p:extLst>
      <p:ext uri="{BB962C8B-B14F-4D97-AF65-F5344CB8AC3E}">
        <p14:creationId xmlns:p14="http://schemas.microsoft.com/office/powerpoint/2010/main" val="93334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0EC3E-F33C-473D-88E1-0C43283EECE2}"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E32EB-00B0-43ED-9914-FA74454DA0BD}" type="slidenum">
              <a:rPr lang="tr-TR" smtClean="0"/>
              <a:t>‹#›</a:t>
            </a:fld>
            <a:endParaRPr lang="tr-TR"/>
          </a:p>
        </p:txBody>
      </p:sp>
    </p:spTree>
    <p:extLst>
      <p:ext uri="{BB962C8B-B14F-4D97-AF65-F5344CB8AC3E}">
        <p14:creationId xmlns:p14="http://schemas.microsoft.com/office/powerpoint/2010/main" val="388391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Candidiasis</a:t>
            </a:r>
            <a:endParaRPr lang="tr-TR"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2083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body" idx="1"/>
          </p:nvPr>
        </p:nvSpPr>
        <p:spPr>
          <a:xfrm>
            <a:off x="1775520" y="260648"/>
            <a:ext cx="8568952" cy="6336704"/>
          </a:xfrm>
        </p:spPr>
        <p:txBody>
          <a:bodyPr/>
          <a:lstStyle/>
          <a:p>
            <a:pPr marL="609600" indent="-609600" algn="just">
              <a:buNone/>
            </a:pPr>
            <a:r>
              <a:rPr lang="tr-TR" sz="2400" b="1" dirty="0">
                <a:latin typeface="Times New Roman" pitchFamily="18" charset="0"/>
                <a:ea typeface="ＭＳ Ｐゴシック" pitchFamily="34" charset="-128"/>
                <a:cs typeface="Times New Roman" pitchFamily="18" charset="0"/>
              </a:rPr>
              <a:t>	</a:t>
            </a:r>
            <a:r>
              <a:rPr lang="tr-TR" sz="24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Epizotology</a:t>
            </a:r>
            <a:endParaRPr lang="tr-TR" sz="24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a:buNone/>
            </a:pPr>
            <a:endParaRPr lang="tr-TR" sz="2400" b="1"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algn="just" eaLnBrk="1" hangingPunct="1"/>
            <a:r>
              <a:rPr lang="tr-TR" sz="2400" i="1" dirty="0">
                <a:latin typeface="Times New Roman" pitchFamily="18" charset="0"/>
                <a:ea typeface="ＭＳ Ｐゴシック" pitchFamily="34" charset="-128"/>
                <a:cs typeface="Times New Roman" pitchFamily="18" charset="0"/>
              </a:rPr>
              <a:t>C. </a:t>
            </a:r>
            <a:r>
              <a:rPr lang="tr-TR" sz="2400" i="1" dirty="0" err="1">
                <a:latin typeface="Times New Roman" pitchFamily="18" charset="0"/>
                <a:ea typeface="ＭＳ Ｐゴシック" pitchFamily="34" charset="-128"/>
                <a:cs typeface="Times New Roman" pitchFamily="18" charset="0"/>
              </a:rPr>
              <a:t>neoformans</a:t>
            </a:r>
            <a:r>
              <a:rPr lang="tr-TR" sz="2400" dirty="0">
                <a:latin typeface="Times New Roman" pitchFamily="18" charset="0"/>
                <a:ea typeface="ＭＳ Ｐゴシック" pitchFamily="34" charset="-128"/>
                <a:cs typeface="Times New Roman" pitchFamily="18" charset="0"/>
              </a:rPr>
              <a:t> </a:t>
            </a:r>
            <a:r>
              <a:rPr lang="en-US" sz="2400" dirty="0">
                <a:latin typeface="Times New Roman" panose="02020603050405020304" pitchFamily="18" charset="0"/>
                <a:cs typeface="Times New Roman" panose="02020603050405020304" pitchFamily="18" charset="0"/>
              </a:rPr>
              <a:t>are very common on earth. Fruit juices, milk, soil, healthy animals were found in the skin, mucous membranes and intestinal tract.</a:t>
            </a:r>
            <a:r>
              <a:rPr lang="tr-TR" sz="2400" dirty="0">
                <a:latin typeface="Times New Roman" pitchFamily="18" charset="0"/>
                <a:ea typeface="ＭＳ Ｐゴシック" pitchFamily="34" charset="-128"/>
                <a:cs typeface="Times New Roman" pitchFamily="18" charset="0"/>
              </a:rPr>
              <a:t>.</a:t>
            </a:r>
          </a:p>
          <a:p>
            <a:pPr marL="609600" indent="-609600" algn="just"/>
            <a:endParaRPr lang="tr-TR" sz="2400" dirty="0">
              <a:latin typeface="Times New Roman" pitchFamily="18" charset="0"/>
              <a:ea typeface="ＭＳ Ｐゴシック" pitchFamily="34" charset="-128"/>
              <a:cs typeface="Times New Roman" pitchFamily="18" charset="0"/>
            </a:endParaRPr>
          </a:p>
          <a:p>
            <a:r>
              <a:rPr lang="en-US" sz="2400" dirty="0">
                <a:latin typeface="Times New Roman" panose="02020603050405020304" pitchFamily="18" charset="0"/>
                <a:cs typeface="Times New Roman" panose="02020603050405020304" pitchFamily="18" charset="0"/>
              </a:rPr>
              <a:t>Due to the high content of </a:t>
            </a:r>
            <a:r>
              <a:rPr lang="en-US" sz="2400" dirty="0" err="1">
                <a:latin typeface="Times New Roman" panose="02020603050405020304" pitchFamily="18" charset="0"/>
                <a:cs typeface="Times New Roman" panose="02020603050405020304" pitchFamily="18" charset="0"/>
              </a:rPr>
              <a:t>creatine</a:t>
            </a:r>
            <a:r>
              <a:rPr lang="en-US" sz="2400" dirty="0">
                <a:latin typeface="Times New Roman" panose="02020603050405020304" pitchFamily="18" charset="0"/>
                <a:cs typeface="Times New Roman" panose="02020603050405020304" pitchFamily="18" charset="0"/>
              </a:rPr>
              <a:t> in the pigeon's ovary, it is present in excess in the stool and can survive for longer than 1 year in pigeon </a:t>
            </a:r>
            <a:r>
              <a:rPr lang="en-US" sz="2400" dirty="0">
                <a:latin typeface="Times New Roman" panose="02020603050405020304" pitchFamily="18" charset="0"/>
                <a:cs typeface="Times New Roman" panose="02020603050405020304" pitchFamily="18" charset="0"/>
              </a:rPr>
              <a:t>feces</a:t>
            </a:r>
            <a:r>
              <a:rPr lang="tr-TR" sz="2400" i="1" dirty="0">
                <a:latin typeface="Times New Roman" pitchFamily="18" charset="0"/>
                <a:ea typeface="ＭＳ Ｐゴシック" pitchFamily="34" charset="-128"/>
                <a:cs typeface="Times New Roman" pitchFamily="18" charset="0"/>
              </a:rPr>
              <a:t>.</a:t>
            </a:r>
          </a:p>
          <a:p>
            <a:pPr marL="609600" indent="-609600" algn="just"/>
            <a:endParaRPr lang="tr-TR" sz="2400" dirty="0">
              <a:latin typeface="Times New Roman" pitchFamily="18" charset="0"/>
              <a:ea typeface="ＭＳ Ｐゴシック" pitchFamily="34" charset="-128"/>
              <a:cs typeface="Times New Roman" pitchFamily="18" charset="0"/>
            </a:endParaRPr>
          </a:p>
          <a:p>
            <a:r>
              <a:rPr lang="en-US" sz="2400" dirty="0">
                <a:latin typeface="Times New Roman" panose="02020603050405020304" pitchFamily="18" charset="0"/>
                <a:cs typeface="Times New Roman" panose="02020603050405020304" pitchFamily="18" charset="0"/>
              </a:rPr>
              <a:t>Creatinine can be used by </a:t>
            </a:r>
            <a:r>
              <a:rPr lang="en-US" sz="2400" i="1" dirty="0">
                <a:latin typeface="Times New Roman" panose="02020603050405020304" pitchFamily="18" charset="0"/>
                <a:cs typeface="Times New Roman" panose="02020603050405020304" pitchFamily="18" charset="0"/>
              </a:rPr>
              <a:t>C. </a:t>
            </a:r>
            <a:r>
              <a:rPr lang="en-US" sz="2400" i="1" dirty="0" err="1">
                <a:latin typeface="Times New Roman" panose="02020603050405020304" pitchFamily="18" charset="0"/>
                <a:cs typeface="Times New Roman" panose="02020603050405020304" pitchFamily="18" charset="0"/>
              </a:rPr>
              <a:t>neoformans</a:t>
            </a:r>
            <a:r>
              <a:rPr lang="en-US" sz="2400" dirty="0">
                <a:latin typeface="Times New Roman" panose="02020603050405020304" pitchFamily="18" charset="0"/>
                <a:cs typeface="Times New Roman" panose="02020603050405020304" pitchFamily="18" charset="0"/>
              </a:rPr>
              <a:t>, while inhibiting many other microorganisms</a:t>
            </a:r>
            <a:r>
              <a:rPr lang="en-US" sz="2400" dirty="0">
                <a:latin typeface="Times New Roman" panose="02020603050405020304" pitchFamily="18" charset="0"/>
                <a:cs typeface="Times New Roman" panose="02020603050405020304" pitchFamily="18" charset="0"/>
              </a:rPr>
              <a:t>.</a:t>
            </a:r>
            <a:r>
              <a:rPr lang="en-US" sz="2400" cap="all" dirty="0">
                <a:latin typeface="Times New Roman" panose="02020603050405020304" pitchFamily="18" charset="0"/>
                <a:cs typeface="Times New Roman" panose="02020603050405020304" pitchFamily="18" charset="0"/>
              </a:rPr>
              <a:t/>
            </a:r>
            <a:br>
              <a:rPr lang="en-US" sz="2400" cap="all" dirty="0">
                <a:latin typeface="Times New Roman" panose="02020603050405020304" pitchFamily="18" charset="0"/>
                <a:cs typeface="Times New Roman" panose="02020603050405020304" pitchFamily="18" charset="0"/>
              </a:rPr>
            </a:br>
            <a:r>
              <a:rPr lang="tr-TR" sz="2400" b="1" dirty="0">
                <a:latin typeface="Times New Roman" pitchFamily="18" charset="0"/>
                <a:ea typeface="ＭＳ Ｐゴシック" pitchFamily="34" charset="-128"/>
                <a:cs typeface="Times New Roman" pitchFamily="18" charset="0"/>
              </a:rPr>
              <a:t>	</a:t>
            </a:r>
            <a:endParaRPr lang="tr-TR" sz="2400"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414691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body" idx="1"/>
          </p:nvPr>
        </p:nvSpPr>
        <p:spPr>
          <a:xfrm>
            <a:off x="1981200" y="381000"/>
            <a:ext cx="8229600" cy="6096000"/>
          </a:xfrm>
        </p:spPr>
        <p:txBody>
          <a:bodyPr>
            <a:normAutofit lnSpcReduction="10000"/>
          </a:bodyPr>
          <a:lstStyle/>
          <a:p>
            <a:pPr marL="609600" indent="-609600">
              <a:buNone/>
            </a:pPr>
            <a:r>
              <a:rPr lang="tr-TR" sz="1800" b="1" dirty="0">
                <a:latin typeface="Times New Roman" panose="02020603050405020304" pitchFamily="18" charset="0"/>
                <a:ea typeface="ＭＳ Ｐゴシック" pitchFamily="34" charset="-128"/>
                <a:cs typeface="Times New Roman" panose="02020603050405020304" pitchFamily="18" charset="0"/>
              </a:rPr>
              <a:t>	</a:t>
            </a:r>
            <a:r>
              <a:rPr lang="tr-TR" sz="18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Pathogenesis</a:t>
            </a:r>
            <a:endParaRPr lang="tr-TR" sz="18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buNone/>
            </a:pPr>
            <a:endParaRPr lang="tr-TR" sz="18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a:r>
              <a:rPr lang="en-US" sz="1800" dirty="0">
                <a:latin typeface="Times New Roman" panose="02020603050405020304" pitchFamily="18" charset="0"/>
                <a:cs typeface="Times New Roman" panose="02020603050405020304" pitchFamily="18" charset="0"/>
              </a:rPr>
              <a:t>The infectious infection is usually through respiration, firstly localization in the nasal cavity </a:t>
            </a:r>
            <a:r>
              <a:rPr lang="tr-TR" sz="1800" dirty="0" err="1">
                <a:latin typeface="Times New Roman" panose="02020603050405020304" pitchFamily="18" charset="0"/>
                <a:cs typeface="Times New Roman" panose="02020603050405020304" pitchFamily="18" charset="0"/>
              </a:rPr>
              <a:t>or</a:t>
            </a:r>
            <a:r>
              <a:rPr lang="en-US"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paranasal sinuses, and then transmission to the brain and brain membranes</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609600" indent="-609600" algn="just"/>
            <a:endParaRPr lang="tr-TR" sz="1800" dirty="0">
              <a:latin typeface="Times New Roman" panose="02020603050405020304" pitchFamily="18" charset="0"/>
              <a:cs typeface="Times New Roman" panose="02020603050405020304" pitchFamily="18" charset="0"/>
            </a:endParaRPr>
          </a:p>
          <a:p>
            <a:pPr marL="609600" indent="-609600" algn="just"/>
            <a:r>
              <a:rPr lang="en-US" sz="1800" dirty="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infection of the brain membranes is known as tuberculous meningitis</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609600" indent="-609600" algn="just"/>
            <a:endParaRPr lang="tr-TR" sz="1800" dirty="0">
              <a:latin typeface="Times New Roman" panose="02020603050405020304" pitchFamily="18" charset="0"/>
              <a:cs typeface="Times New Roman" panose="02020603050405020304" pitchFamily="18" charset="0"/>
            </a:endParaRPr>
          </a:p>
          <a:p>
            <a:pPr marL="609600" indent="-609600" algn="just"/>
            <a:r>
              <a:rPr lang="en-US" sz="1800" dirty="0">
                <a:latin typeface="Times New Roman" panose="02020603050405020304" pitchFamily="18" charset="0"/>
                <a:cs typeface="Times New Roman" panose="02020603050405020304" pitchFamily="18" charset="0"/>
              </a:rPr>
              <a:t>Occasionally</a:t>
            </a:r>
            <a:r>
              <a:rPr lang="en-US" sz="1800" dirty="0">
                <a:latin typeface="Times New Roman" panose="02020603050405020304" pitchFamily="18" charset="0"/>
                <a:cs typeface="Times New Roman" panose="02020603050405020304" pitchFamily="18" charset="0"/>
              </a:rPr>
              <a:t>, subcutaneous granulomas occur in the disease, mostly in the cervical or pedal regions</a:t>
            </a:r>
            <a:r>
              <a:rPr lang="tr-TR" sz="1800" dirty="0">
                <a:latin typeface="Times New Roman" pitchFamily="18" charset="0"/>
                <a:ea typeface="ＭＳ Ｐゴシック" pitchFamily="34" charset="-128"/>
                <a:cs typeface="Times New Roman" pitchFamily="18" charset="0"/>
              </a:rPr>
              <a:t>.</a:t>
            </a:r>
          </a:p>
          <a:p>
            <a:pPr marL="609600" indent="-609600" algn="just"/>
            <a:endParaRPr lang="tr-TR" sz="1800" dirty="0">
              <a:latin typeface="Times New Roman" pitchFamily="18" charset="0"/>
              <a:ea typeface="ＭＳ Ｐゴシック" pitchFamily="34" charset="-128"/>
              <a:cs typeface="Times New Roman" pitchFamily="18" charset="0"/>
            </a:endParaRPr>
          </a:p>
          <a:p>
            <a:pPr marL="609600" indent="-609600" algn="just"/>
            <a:r>
              <a:rPr lang="tr-TR" sz="1800" i="1" dirty="0">
                <a:latin typeface="Times New Roman" pitchFamily="18" charset="0"/>
                <a:ea typeface="ＭＳ Ｐゴシック" pitchFamily="34" charset="-128"/>
                <a:cs typeface="Times New Roman" pitchFamily="18" charset="0"/>
              </a:rPr>
              <a:t>C. </a:t>
            </a:r>
            <a:r>
              <a:rPr lang="tr-TR" sz="1800" i="1" dirty="0" err="1">
                <a:latin typeface="Times New Roman" pitchFamily="18" charset="0"/>
                <a:ea typeface="ＭＳ Ｐゴシック" pitchFamily="34" charset="-128"/>
                <a:cs typeface="Times New Roman" pitchFamily="18" charset="0"/>
              </a:rPr>
              <a:t>neoformans</a:t>
            </a:r>
            <a:r>
              <a:rPr lang="tr-TR" sz="1800" i="1" dirty="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can affect any mammal, but </a:t>
            </a:r>
            <a:r>
              <a:rPr lang="en-US" sz="1800" dirty="0" err="1">
                <a:latin typeface="Times New Roman" panose="02020603050405020304" pitchFamily="18" charset="0"/>
                <a:cs typeface="Times New Roman" panose="02020603050405020304" pitchFamily="18" charset="0"/>
              </a:rPr>
              <a:t>cryptococcosis</a:t>
            </a:r>
            <a:r>
              <a:rPr lang="en-US" sz="1800" dirty="0">
                <a:latin typeface="Times New Roman" panose="02020603050405020304" pitchFamily="18" charset="0"/>
                <a:cs typeface="Times New Roman" panose="02020603050405020304" pitchFamily="18" charset="0"/>
              </a:rPr>
              <a:t> is more common in cats, dogs, cattle, horses, and humans.</a:t>
            </a:r>
            <a:r>
              <a:rPr lang="tr-TR" sz="1800" dirty="0">
                <a:latin typeface="Times New Roman" pitchFamily="18" charset="0"/>
                <a:ea typeface="ＭＳ Ｐゴシック" pitchFamily="34" charset="-128"/>
                <a:cs typeface="Times New Roman" pitchFamily="18" charset="0"/>
              </a:rPr>
              <a:t>. </a:t>
            </a:r>
          </a:p>
          <a:p>
            <a:pPr marL="609600" indent="-609600" algn="just"/>
            <a:endParaRPr lang="tr-TR" sz="1800" dirty="0">
              <a:latin typeface="Times New Roman" pitchFamily="18" charset="0"/>
              <a:ea typeface="ＭＳ Ｐゴシック" pitchFamily="34" charset="-128"/>
              <a:cs typeface="Times New Roman" pitchFamily="18" charset="0"/>
            </a:endParaRPr>
          </a:p>
          <a:p>
            <a:pPr marL="609600" indent="-609600" algn="just"/>
            <a:r>
              <a:rPr lang="en-US" sz="1800" b="1" dirty="0" err="1">
                <a:solidFill>
                  <a:srgbClr val="00B0F0"/>
                </a:solidFill>
                <a:latin typeface="Times New Roman" panose="02020603050405020304" pitchFamily="18" charset="0"/>
                <a:cs typeface="Times New Roman" panose="02020603050405020304" pitchFamily="18" charset="0"/>
              </a:rPr>
              <a:t>Antifagocytic</a:t>
            </a:r>
            <a:r>
              <a:rPr lang="en-US" sz="1800" dirty="0">
                <a:latin typeface="Times New Roman" panose="02020603050405020304" pitchFamily="18" charset="0"/>
                <a:cs typeface="Times New Roman" panose="02020603050405020304" pitchFamily="18" charset="0"/>
              </a:rPr>
              <a:t> and </a:t>
            </a:r>
            <a:r>
              <a:rPr lang="en-US" sz="1800" b="1" dirty="0">
                <a:solidFill>
                  <a:srgbClr val="00B0F0"/>
                </a:solidFill>
                <a:latin typeface="Times New Roman" panose="02020603050405020304" pitchFamily="18" charset="0"/>
                <a:cs typeface="Times New Roman" panose="02020603050405020304" pitchFamily="18" charset="0"/>
              </a:rPr>
              <a:t>immunosuppressive capsules </a:t>
            </a:r>
            <a:r>
              <a:rPr lang="en-US" sz="1800" dirty="0">
                <a:latin typeface="Times New Roman" panose="02020603050405020304" pitchFamily="18" charset="0"/>
                <a:cs typeface="Times New Roman" panose="02020603050405020304" pitchFamily="18" charset="0"/>
              </a:rPr>
              <a:t>play a role in the active virus.</a:t>
            </a:r>
            <a:endParaRPr lang="tr-TR" sz="1800" dirty="0">
              <a:latin typeface="Times New Roman" pitchFamily="18" charset="0"/>
              <a:ea typeface="ＭＳ Ｐゴシック" pitchFamily="34" charset="-128"/>
              <a:cs typeface="Times New Roman" pitchFamily="18" charset="0"/>
            </a:endParaRPr>
          </a:p>
          <a:p>
            <a:pPr marL="609600" indent="-609600" algn="just"/>
            <a:endParaRPr lang="tr-TR" sz="1800" dirty="0">
              <a:latin typeface="Times New Roman" panose="02020603050405020304" pitchFamily="18" charset="0"/>
              <a:cs typeface="Times New Roman" panose="02020603050405020304" pitchFamily="18" charset="0"/>
            </a:endParaRPr>
          </a:p>
          <a:p>
            <a:pPr marL="609600" indent="-609600" algn="just"/>
            <a:r>
              <a:rPr lang="tr-TR" sz="1800" dirty="0" err="1">
                <a:latin typeface="Times New Roman" panose="02020603050405020304" pitchFamily="18" charset="0"/>
                <a:cs typeface="Times New Roman" panose="02020603050405020304" pitchFamily="18" charset="0"/>
              </a:rPr>
              <a:t>Cryptococcal</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lesions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macroscopically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resemble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myxomatous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neoplasms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These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include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capsular</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slime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yeast</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some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inflammatory</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histiocytes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epitheloids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and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giant</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cells</a:t>
            </a:r>
            <a:r>
              <a:rPr lang="tr-TR" sz="1800" dirty="0">
                <a:latin typeface="Times New Roman" pitchFamily="18" charset="0"/>
                <a:ea typeface="ＭＳ Ｐゴシック" pitchFamily="34" charset="-128"/>
                <a:cs typeface="Times New Roman" pitchFamily="18" charset="0"/>
              </a:rPr>
              <a:t>. </a:t>
            </a:r>
          </a:p>
        </p:txBody>
      </p:sp>
    </p:spTree>
    <p:extLst>
      <p:ext uri="{BB962C8B-B14F-4D97-AF65-F5344CB8AC3E}">
        <p14:creationId xmlns:p14="http://schemas.microsoft.com/office/powerpoint/2010/main" val="3859787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1185" name="Picture 2"/>
          <p:cNvPicPr>
            <a:picLocks noChangeAspect="1" noChangeArrowheads="1"/>
          </p:cNvPicPr>
          <p:nvPr/>
        </p:nvPicPr>
        <p:blipFill>
          <a:blip r:embed="rId2" cstate="print"/>
          <a:srcRect/>
          <a:stretch>
            <a:fillRect/>
          </a:stretch>
        </p:blipFill>
        <p:spPr bwMode="auto">
          <a:xfrm>
            <a:off x="1524000" y="44624"/>
            <a:ext cx="9144000" cy="6858000"/>
          </a:xfrm>
          <a:prstGeom prst="rect">
            <a:avLst/>
          </a:prstGeom>
          <a:noFill/>
          <a:ln w="9525">
            <a:noFill/>
            <a:miter lim="800000"/>
            <a:headEnd/>
            <a:tailEnd/>
          </a:ln>
        </p:spPr>
      </p:pic>
    </p:spTree>
    <p:extLst>
      <p:ext uri="{BB962C8B-B14F-4D97-AF65-F5344CB8AC3E}">
        <p14:creationId xmlns:p14="http://schemas.microsoft.com/office/powerpoint/2010/main" val="16805270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2"/>
          <p:cNvSpPr>
            <a:spLocks noGrp="1" noChangeArrowheads="1"/>
          </p:cNvSpPr>
          <p:nvPr>
            <p:ph type="body" idx="1"/>
          </p:nvPr>
        </p:nvSpPr>
        <p:spPr>
          <a:xfrm>
            <a:off x="1775520" y="141312"/>
            <a:ext cx="8640960" cy="6456040"/>
          </a:xfrm>
        </p:spPr>
        <p:txBody>
          <a:bodyPr/>
          <a:lstStyle/>
          <a:p>
            <a:pPr marL="609600" indent="-609600">
              <a:buNone/>
            </a:pPr>
            <a:r>
              <a:rPr lang="tr-TR" sz="2000" b="1" dirty="0">
                <a:solidFill>
                  <a:srgbClr val="0070C0"/>
                </a:solidFill>
                <a:latin typeface="Times New Roman" pitchFamily="18" charset="0"/>
                <a:ea typeface="ＭＳ Ｐゴシック" pitchFamily="34" charset="-128"/>
                <a:cs typeface="Times New Roman" pitchFamily="18" charset="0"/>
              </a:rPr>
              <a:t>	</a:t>
            </a:r>
            <a:r>
              <a:rPr lang="tr-TR" sz="20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Laboratory</a:t>
            </a:r>
            <a:r>
              <a:rPr lang="tr-TR" sz="20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0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Diagnosis</a:t>
            </a:r>
            <a:endParaRPr lang="tr-TR" sz="2000" b="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en-US" sz="2000" dirty="0">
                <a:latin typeface="Times New Roman" panose="02020603050405020304" pitchFamily="18" charset="0"/>
                <a:cs typeface="Times New Roman" panose="02020603050405020304" pitchFamily="18" charset="0"/>
              </a:rPr>
              <a:t>Cryptococcus should be studied very carefully when working with materials thought to contain </a:t>
            </a:r>
            <a:r>
              <a:rPr lang="tr-TR" sz="2000" i="1" dirty="0">
                <a:latin typeface="Times New Roman" panose="02020603050405020304" pitchFamily="18" charset="0"/>
                <a:cs typeface="Times New Roman" panose="02020603050405020304" pitchFamily="18" charset="0"/>
              </a:rPr>
              <a:t>C. </a:t>
            </a:r>
            <a:r>
              <a:rPr lang="en-US" sz="2000" i="1" dirty="0" err="1">
                <a:latin typeface="Times New Roman" panose="02020603050405020304" pitchFamily="18" charset="0"/>
                <a:cs typeface="Times New Roman" panose="02020603050405020304" pitchFamily="18" charset="0"/>
              </a:rPr>
              <a:t>neoformans</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(ideally in the biosafety cabinet) because it can cause serious illnesses in the causative </a:t>
            </a:r>
            <a:r>
              <a:rPr lang="en-US" sz="2000" dirty="0">
                <a:latin typeface="Times New Roman" panose="02020603050405020304" pitchFamily="18" charset="0"/>
                <a:cs typeface="Times New Roman" panose="02020603050405020304" pitchFamily="18" charset="0"/>
              </a:rPr>
              <a:t>organ</a:t>
            </a:r>
            <a:r>
              <a:rPr lang="tr-TR" sz="2000" cap="all"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Cerebrospinal </a:t>
            </a:r>
            <a:r>
              <a:rPr lang="en-US" sz="2000" dirty="0">
                <a:latin typeface="Times New Roman" panose="02020603050405020304" pitchFamily="18" charset="0"/>
                <a:cs typeface="Times New Roman" panose="02020603050405020304" pitchFamily="18" charset="0"/>
              </a:rPr>
              <a:t>fluid, lesions or exudates, milk taken from animal with mastitis, biopsy specimens and tissues</a:t>
            </a:r>
            <a:endParaRPr lang="tr-TR" sz="2000" dirty="0">
              <a:latin typeface="Times New Roman" pitchFamily="18" charset="0"/>
              <a:ea typeface="ＭＳ Ｐゴシック" pitchFamily="34" charset="-128"/>
              <a:cs typeface="Times New Roman" pitchFamily="18" charset="0"/>
            </a:endParaRPr>
          </a:p>
          <a:p>
            <a:pPr marL="609600" indent="-609600" algn="just">
              <a:buNone/>
            </a:pPr>
            <a:r>
              <a:rPr lang="tr-TR" sz="2000" b="1" i="1" dirty="0">
                <a:latin typeface="Times New Roman" pitchFamily="18" charset="0"/>
                <a:ea typeface="ＭＳ Ｐゴシック" pitchFamily="34" charset="-128"/>
                <a:cs typeface="Times New Roman" pitchFamily="18" charset="0"/>
              </a:rPr>
              <a:t>	</a:t>
            </a:r>
          </a:p>
          <a:p>
            <a:pPr marL="609600" indent="-609600" algn="just">
              <a:buNone/>
            </a:pPr>
            <a:r>
              <a:rPr lang="tr-TR" sz="2000" b="1"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Microscopy</a:t>
            </a:r>
            <a:endParaRPr lang="tr-TR" sz="2000" b="1"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The preparation can be prepared from cerebrospinal fluid or clean exudates and examined by India ink or </a:t>
            </a:r>
            <a:r>
              <a:rPr lang="en-US" sz="2000" dirty="0" err="1">
                <a:latin typeface="Times New Roman" panose="02020603050405020304" pitchFamily="18" charset="0"/>
                <a:cs typeface="Times New Roman" panose="02020603050405020304" pitchFamily="18" charset="0"/>
              </a:rPr>
              <a:t>nigrosin</a:t>
            </a:r>
            <a:r>
              <a:rPr lang="en-US" sz="2000" dirty="0">
                <a:latin typeface="Times New Roman" panose="02020603050405020304" pitchFamily="18" charset="0"/>
                <a:cs typeface="Times New Roman" panose="02020603050405020304" pitchFamily="18" charset="0"/>
              </a:rPr>
              <a:t> staining. With these dyes, the capsule can be shown characteristically.</a:t>
            </a:r>
            <a:endParaRPr lang="tr-TR"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Histological sections of tissue biopsies taken from the lesions can be stained with PAS-hematoxylin stain. With this staining, yeast cells will be dyed instead of capsules. The capsule will be observed as an empty area around the </a:t>
            </a:r>
            <a:r>
              <a:rPr lang="en-US" sz="2000" dirty="0">
                <a:latin typeface="Times New Roman" panose="02020603050405020304" pitchFamily="18" charset="0"/>
                <a:cs typeface="Times New Roman" panose="02020603050405020304" pitchFamily="18" charset="0"/>
              </a:rPr>
              <a:t>cell</a:t>
            </a:r>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a:latin typeface="Times New Roman" panose="02020603050405020304" pitchFamily="18" charset="0"/>
                <a:cs typeface="Times New Roman" panose="02020603050405020304" pitchFamily="18" charset="0"/>
              </a:rPr>
              <a:t>In Mayer's </a:t>
            </a:r>
            <a:r>
              <a:rPr lang="en-US" sz="2000" dirty="0" err="1">
                <a:latin typeface="Times New Roman" panose="02020603050405020304" pitchFamily="18" charset="0"/>
                <a:cs typeface="Times New Roman" panose="02020603050405020304" pitchFamily="18" charset="0"/>
              </a:rPr>
              <a:t>mucicarmine</a:t>
            </a:r>
            <a:r>
              <a:rPr lang="en-US" sz="2000" dirty="0">
                <a:latin typeface="Times New Roman" panose="02020603050405020304" pitchFamily="18" charset="0"/>
                <a:cs typeface="Times New Roman" panose="02020603050405020304" pitchFamily="18" charset="0"/>
              </a:rPr>
              <a:t> stain, the yeast wall and capsules are painted red, which is determinant for </a:t>
            </a:r>
            <a:r>
              <a:rPr lang="en-US" sz="2000" i="1" dirty="0">
                <a:latin typeface="Times New Roman" panose="02020603050405020304" pitchFamily="18" charset="0"/>
                <a:cs typeface="Times New Roman" panose="02020603050405020304" pitchFamily="18" charset="0"/>
              </a:rPr>
              <a:t>C. </a:t>
            </a:r>
            <a:r>
              <a:rPr lang="en-US" sz="2000" i="1" dirty="0" err="1">
                <a:latin typeface="Times New Roman" panose="02020603050405020304" pitchFamily="18" charset="0"/>
                <a:cs typeface="Times New Roman" panose="02020603050405020304" pitchFamily="18" charset="0"/>
              </a:rPr>
              <a:t>neoformans</a:t>
            </a:r>
            <a:r>
              <a:rPr lang="tr-TR" sz="2000" dirty="0">
                <a:latin typeface="Times New Roman" pitchFamily="18" charset="0"/>
                <a:ea typeface="ＭＳ Ｐゴシック" pitchFamily="34" charset="-128"/>
                <a:cs typeface="Times New Roman" pitchFamily="18" charset="0"/>
              </a:rPr>
              <a:t>.</a:t>
            </a:r>
          </a:p>
          <a:p>
            <a:pPr marL="609600" indent="-609600" algn="just"/>
            <a:r>
              <a:rPr lang="en-US" sz="2000" dirty="0">
                <a:latin typeface="Times New Roman" panose="02020603050405020304" pitchFamily="18" charset="0"/>
                <a:cs typeface="Times New Roman" panose="02020603050405020304" pitchFamily="18" charset="0"/>
              </a:rPr>
              <a:t>LPCB </a:t>
            </a:r>
            <a:r>
              <a:rPr lang="en-US" sz="2000" dirty="0">
                <a:latin typeface="Times New Roman" panose="02020603050405020304" pitchFamily="18" charset="0"/>
                <a:cs typeface="Times New Roman" panose="02020603050405020304" pitchFamily="18" charset="0"/>
              </a:rPr>
              <a:t>or nigrosine staining displays spherical, capsule-encapsulated budding cells</a:t>
            </a:r>
            <a:r>
              <a:rPr lang="tr-TR" sz="2000" dirty="0">
                <a:latin typeface="Times New Roman" panose="02020603050405020304" pitchFamily="18" charset="0"/>
                <a:ea typeface="ＭＳ Ｐゴシック" pitchFamily="34" charset="-128"/>
                <a:cs typeface="Times New Roman" panose="02020603050405020304" pitchFamily="18" charset="0"/>
              </a:rPr>
              <a:t>.</a:t>
            </a:r>
          </a:p>
          <a:p>
            <a:pPr marL="609600" indent="-609600" algn="just"/>
            <a:endParaRPr lang="tr-TR" sz="2000" dirty="0">
              <a:latin typeface="Times New Roman" panose="02020603050405020304" pitchFamily="18" charset="0"/>
              <a:ea typeface="ＭＳ Ｐゴシック" pitchFamily="34" charset="-128"/>
              <a:cs typeface="Times New Roman" panose="02020603050405020304" pitchFamily="18" charset="0"/>
            </a:endParaRPr>
          </a:p>
        </p:txBody>
      </p:sp>
    </p:spTree>
    <p:extLst>
      <p:ext uri="{BB962C8B-B14F-4D97-AF65-F5344CB8AC3E}">
        <p14:creationId xmlns:p14="http://schemas.microsoft.com/office/powerpoint/2010/main" val="34094402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2"/>
          <p:cNvSpPr>
            <a:spLocks noGrp="1" noChangeArrowheads="1"/>
          </p:cNvSpPr>
          <p:nvPr>
            <p:ph type="body" idx="1"/>
          </p:nvPr>
        </p:nvSpPr>
        <p:spPr>
          <a:xfrm>
            <a:off x="1981200" y="381000"/>
            <a:ext cx="8229600" cy="6288360"/>
          </a:xfrm>
        </p:spPr>
        <p:txBody>
          <a:bodyPr>
            <a:normAutofit lnSpcReduction="10000"/>
          </a:bodyPr>
          <a:lstStyle/>
          <a:p>
            <a:pPr marL="609600" indent="-609600" algn="just">
              <a:buNone/>
            </a:pPr>
            <a:r>
              <a:rPr lang="tr-TR" sz="2000" b="1" i="1" dirty="0">
                <a:latin typeface="Times New Roman" panose="02020603050405020304" pitchFamily="18" charset="0"/>
                <a:ea typeface="ＭＳ Ｐゴシック" pitchFamily="34" charset="-128"/>
                <a:cs typeface="Times New Roman" panose="02020603050405020304" pitchFamily="18" charset="0"/>
              </a:rPr>
              <a:t>	</a:t>
            </a:r>
            <a:r>
              <a:rPr lang="tr-TR" sz="2000" b="1" i="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Culture</a:t>
            </a:r>
            <a:endParaRPr lang="tr-TR" sz="2000" b="1" i="1" dirty="0">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lgn="just"/>
            <a:r>
              <a:rPr lang="tr-TR" sz="2000" i="1" dirty="0">
                <a:latin typeface="Times New Roman" pitchFamily="18" charset="0"/>
                <a:ea typeface="ＭＳ Ｐゴシック" pitchFamily="34" charset="-128"/>
                <a:cs typeface="Times New Roman" pitchFamily="18" charset="0"/>
              </a:rPr>
              <a:t>C. </a:t>
            </a:r>
            <a:r>
              <a:rPr lang="tr-TR" sz="2000" i="1" dirty="0" err="1">
                <a:latin typeface="Times New Roman" pitchFamily="18" charset="0"/>
                <a:ea typeface="ＭＳ Ｐゴシック" pitchFamily="34" charset="-128"/>
                <a:cs typeface="Times New Roman" pitchFamily="18" charset="0"/>
              </a:rPr>
              <a:t>neoformans</a:t>
            </a:r>
            <a:r>
              <a:rPr lang="tr-TR" sz="2000" dirty="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does not contain bloody agar and </a:t>
            </a:r>
            <a:r>
              <a:rPr lang="en-US" sz="2000" dirty="0" err="1">
                <a:latin typeface="Times New Roman" panose="02020603050405020304" pitchFamily="18" charset="0"/>
                <a:cs typeface="Times New Roman" panose="02020603050405020304" pitchFamily="18" charset="0"/>
              </a:rPr>
              <a:t>cycloheximide</a:t>
            </a:r>
            <a:r>
              <a:rPr lang="en-US" sz="2000" dirty="0">
                <a:latin typeface="Times New Roman" panose="02020603050405020304" pitchFamily="18" charset="0"/>
                <a:cs typeface="Times New Roman" panose="02020603050405020304" pitchFamily="18" charset="0"/>
              </a:rPr>
              <a:t>, but </a:t>
            </a:r>
            <a:r>
              <a:rPr lang="en-US" sz="2000" dirty="0" err="1">
                <a:latin typeface="Times New Roman" panose="02020603050405020304" pitchFamily="18" charset="0"/>
                <a:cs typeface="Times New Roman" panose="02020603050405020304" pitchFamily="18" charset="0"/>
              </a:rPr>
              <a:t>Sabouraud</a:t>
            </a:r>
            <a:r>
              <a:rPr lang="en-US" sz="2000" dirty="0">
                <a:latin typeface="Times New Roman" panose="02020603050405020304" pitchFamily="18" charset="0"/>
                <a:cs typeface="Times New Roman" panose="02020603050405020304" pitchFamily="18" charset="0"/>
              </a:rPr>
              <a:t> Dextrose is very good in agar</a:t>
            </a:r>
            <a:r>
              <a:rPr lang="tr-TR" altLang="ja-JP" sz="2000" dirty="0">
                <a:latin typeface="Times New Roman" pitchFamily="18" charset="0"/>
                <a:ea typeface="ＭＳ Ｐゴシック" pitchFamily="34" charset="-128"/>
                <a:cs typeface="Times New Roman" pitchFamily="18" charset="0"/>
              </a:rPr>
              <a:t>.</a:t>
            </a:r>
          </a:p>
          <a:p>
            <a:pPr marL="609600" indent="-609600" algn="just"/>
            <a:endParaRPr lang="tr-TR" altLang="ja-JP"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Cultures are incubated aerobically for up to 2 weeks at 37 ° C</a:t>
            </a:r>
            <a:r>
              <a:rPr lang="en-US"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pPr marL="609600" indent="-609600" algn="just"/>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a:latin typeface="Times New Roman" panose="02020603050405020304" pitchFamily="18" charset="0"/>
                <a:cs typeface="Times New Roman" panose="02020603050405020304" pitchFamily="18" charset="0"/>
              </a:rPr>
              <a:t>Capsule </a:t>
            </a:r>
            <a:r>
              <a:rPr lang="en-US" sz="2000" dirty="0">
                <a:latin typeface="Times New Roman" panose="02020603050405020304" pitchFamily="18" charset="0"/>
                <a:cs typeface="Times New Roman" panose="02020603050405020304" pitchFamily="18" charset="0"/>
              </a:rPr>
              <a:t>breeding can be increased by incubation at 37 ° C in 5% CO 2 environment in agar</a:t>
            </a:r>
            <a:r>
              <a:rPr lang="tr-TR" sz="2000" dirty="0">
                <a:latin typeface="Times New Roman" pitchFamily="18" charset="0"/>
                <a:ea typeface="ＭＳ Ｐゴシック" pitchFamily="34" charset="-128"/>
                <a:cs typeface="Times New Roman" pitchFamily="18" charset="0"/>
              </a:rPr>
              <a:t>.</a:t>
            </a:r>
          </a:p>
          <a:p>
            <a:pPr marL="609600" indent="-609600" algn="just"/>
            <a:endParaRPr lang="tr-TR"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While saprophytic </a:t>
            </a:r>
            <a:r>
              <a:rPr lang="en-US" sz="2000" dirty="0" err="1">
                <a:latin typeface="Times New Roman" panose="02020603050405020304" pitchFamily="18" charset="0"/>
                <a:cs typeface="Times New Roman" panose="02020603050405020304" pitchFamily="18" charset="0"/>
              </a:rPr>
              <a:t>cryptococcus</a:t>
            </a:r>
            <a:r>
              <a:rPr lang="en-US" sz="2000" dirty="0">
                <a:latin typeface="Times New Roman" panose="02020603050405020304" pitchFamily="18" charset="0"/>
                <a:cs typeface="Times New Roman" panose="02020603050405020304" pitchFamily="18" charset="0"/>
              </a:rPr>
              <a:t> species can not grow at 37 ° C, </a:t>
            </a:r>
            <a:r>
              <a:rPr lang="en-US" sz="2000" i="1" dirty="0">
                <a:latin typeface="Times New Roman" panose="02020603050405020304" pitchFamily="18" charset="0"/>
                <a:cs typeface="Times New Roman" panose="02020603050405020304" pitchFamily="18" charset="0"/>
              </a:rPr>
              <a:t>C. </a:t>
            </a:r>
            <a:r>
              <a:rPr lang="en-US" sz="2000" i="1" dirty="0" err="1">
                <a:latin typeface="Times New Roman" panose="02020603050405020304" pitchFamily="18" charset="0"/>
                <a:cs typeface="Times New Roman" panose="02020603050405020304" pitchFamily="18" charset="0"/>
              </a:rPr>
              <a:t>neoformans</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grows easily at temperatures up to 40 ° C</a:t>
            </a:r>
            <a:r>
              <a:rPr lang="tr-TR" sz="2000" dirty="0">
                <a:latin typeface="Times New Roman" pitchFamily="18" charset="0"/>
                <a:ea typeface="ＭＳ Ｐゴシック" pitchFamily="34" charset="-128"/>
                <a:cs typeface="Times New Roman" pitchFamily="18" charset="0"/>
              </a:rPr>
              <a:t>.</a:t>
            </a:r>
            <a:endParaRPr lang="tr-TR" sz="2000" dirty="0">
              <a:latin typeface="Times New Roman" pitchFamily="18" charset="0"/>
              <a:ea typeface="ＭＳ Ｐゴシック" pitchFamily="34" charset="-128"/>
              <a:cs typeface="Times New Roman" pitchFamily="18" charset="0"/>
            </a:endParaRPr>
          </a:p>
          <a:p>
            <a:pPr marL="609600" indent="-609600" algn="just"/>
            <a:endParaRPr lang="tr-TR"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colony recurrence is not observed until about 2 weeks of </a:t>
            </a:r>
            <a:r>
              <a:rPr lang="en-US" sz="2000" dirty="0">
                <a:latin typeface="Times New Roman" panose="02020603050405020304" pitchFamily="18" charset="0"/>
                <a:cs typeface="Times New Roman" panose="02020603050405020304" pitchFamily="18" charset="0"/>
              </a:rPr>
              <a:t>incubation</a:t>
            </a:r>
            <a:r>
              <a:rPr lang="tr-TR" sz="2000" dirty="0">
                <a:latin typeface="Times New Roman" panose="02020603050405020304" pitchFamily="18" charset="0"/>
                <a:cs typeface="Times New Roman" panose="02020603050405020304" pitchFamily="18" charset="0"/>
              </a:rPr>
              <a:t>.</a:t>
            </a:r>
          </a:p>
          <a:p>
            <a:pPr marL="609600" indent="-609600" algn="just"/>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a:latin typeface="Times New Roman" panose="02020603050405020304" pitchFamily="18" charset="0"/>
                <a:cs typeface="Times New Roman" panose="02020603050405020304" pitchFamily="18" charset="0"/>
              </a:rPr>
              <a:t>Colon</a:t>
            </a:r>
            <a:r>
              <a:rPr lang="tr-TR" sz="2000" dirty="0" err="1">
                <a:latin typeface="Times New Roman" panose="02020603050405020304" pitchFamily="18" charset="0"/>
                <a:cs typeface="Times New Roman" panose="02020603050405020304" pitchFamily="18" charset="0"/>
              </a:rPr>
              <a:t>ie</a:t>
            </a:r>
            <a:r>
              <a:rPr lang="en-US" sz="2000" dirty="0">
                <a:latin typeface="Times New Roman" panose="02020603050405020304" pitchFamily="18" charset="0"/>
                <a:cs typeface="Times New Roman" panose="02020603050405020304" pitchFamily="18" charset="0"/>
              </a:rPr>
              <a:t>s </a:t>
            </a:r>
            <a:r>
              <a:rPr lang="en-US" sz="2000" dirty="0">
                <a:latin typeface="Times New Roman" panose="02020603050405020304" pitchFamily="18" charset="0"/>
                <a:cs typeface="Times New Roman" panose="02020603050405020304" pitchFamily="18" charset="0"/>
              </a:rPr>
              <a:t>tend to mucoid as they become S-type, moist, bright and aging. It is initially white, and the latter forms a yellowish shadow. At 25 ° C and 37 ° C, mucoid yeast colonies are formed and are separated from the dimorphic fungi by this breeding </a:t>
            </a:r>
            <a:r>
              <a:rPr lang="en-US" sz="2000" dirty="0">
                <a:latin typeface="Times New Roman" panose="02020603050405020304" pitchFamily="18" charset="0"/>
                <a:cs typeface="Times New Roman" panose="02020603050405020304" pitchFamily="18" charset="0"/>
              </a:rPr>
              <a:t>shape</a:t>
            </a:r>
            <a:r>
              <a:rPr lang="tr-TR"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ea typeface="ＭＳ Ｐゴシック" pitchFamily="34" charset="-128"/>
              <a:cs typeface="Times New Roman" panose="02020603050405020304" pitchFamily="18" charset="0"/>
            </a:endParaRPr>
          </a:p>
        </p:txBody>
      </p:sp>
    </p:spTree>
    <p:extLst>
      <p:ext uri="{BB962C8B-B14F-4D97-AF65-F5344CB8AC3E}">
        <p14:creationId xmlns:p14="http://schemas.microsoft.com/office/powerpoint/2010/main" val="2962145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2"/>
          <p:cNvSpPr>
            <a:spLocks noGrp="1" noChangeArrowheads="1"/>
          </p:cNvSpPr>
          <p:nvPr>
            <p:ph type="body" idx="1"/>
          </p:nvPr>
        </p:nvSpPr>
        <p:spPr>
          <a:xfrm>
            <a:off x="1981200" y="381000"/>
            <a:ext cx="8229600" cy="6096000"/>
          </a:xfrm>
        </p:spPr>
        <p:txBody>
          <a:bodyPr/>
          <a:lstStyle/>
          <a:p>
            <a:pPr marL="609600" indent="-609600">
              <a:buNone/>
            </a:pPr>
            <a:r>
              <a:rPr lang="tr-TR" sz="1800" b="1" i="1" dirty="0" err="1">
                <a:latin typeface="Times New Roman" panose="02020603050405020304" pitchFamily="18" charset="0"/>
                <a:cs typeface="Times New Roman" panose="02020603050405020304" pitchFamily="18" charset="0"/>
              </a:rPr>
              <a:t>Biochemical</a:t>
            </a:r>
            <a:r>
              <a:rPr lang="tr-TR" sz="1800" b="1" i="1" dirty="0">
                <a:latin typeface="Times New Roman" panose="02020603050405020304" pitchFamily="18" charset="0"/>
                <a:cs typeface="Times New Roman" panose="02020603050405020304" pitchFamily="18" charset="0"/>
              </a:rPr>
              <a:t> </a:t>
            </a:r>
            <a:r>
              <a:rPr lang="tr-TR" sz="1800" b="1" i="1" dirty="0" err="1">
                <a:latin typeface="Times New Roman" panose="02020603050405020304" pitchFamily="18" charset="0"/>
                <a:cs typeface="Times New Roman" panose="02020603050405020304" pitchFamily="18" charset="0"/>
              </a:rPr>
              <a:t>tests</a:t>
            </a:r>
            <a:endParaRPr lang="tr-TR" sz="1800" b="1" i="1"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ea typeface="ＭＳ Ｐゴシック" pitchFamily="34" charset="-128"/>
                <a:cs typeface="Times New Roman" panose="02020603050405020304" pitchFamily="18" charset="0"/>
              </a:rPr>
              <a:t>b) </a:t>
            </a:r>
            <a:r>
              <a:rPr lang="en-US" sz="1800" dirty="0">
                <a:latin typeface="Times New Roman" panose="02020603050405020304" pitchFamily="18" charset="0"/>
                <a:cs typeface="Times New Roman" panose="02020603050405020304" pitchFamily="18" charset="0"/>
              </a:rPr>
              <a:t>Niger or bird seed agar melanin production </a:t>
            </a:r>
            <a:r>
              <a:rPr lang="tr-TR" sz="1800" dirty="0">
                <a:latin typeface="Times New Roman" panose="02020603050405020304" pitchFamily="18" charset="0"/>
                <a:ea typeface="ＭＳ Ｐゴシック" pitchFamily="34" charset="-128"/>
                <a:cs typeface="Times New Roman" panose="02020603050405020304" pitchFamily="18" charset="0"/>
              </a:rPr>
              <a:t>: </a:t>
            </a:r>
            <a:r>
              <a:rPr lang="en-US" sz="1800" i="1" dirty="0">
                <a:latin typeface="Times New Roman" panose="02020603050405020304" pitchFamily="18" charset="0"/>
                <a:cs typeface="Times New Roman" panose="02020603050405020304" pitchFamily="18" charset="0"/>
              </a:rPr>
              <a:t>C. </a:t>
            </a:r>
            <a:r>
              <a:rPr lang="en-US" sz="1800" i="1" dirty="0" err="1">
                <a:latin typeface="Times New Roman" panose="02020603050405020304" pitchFamily="18" charset="0"/>
                <a:cs typeface="Times New Roman" panose="02020603050405020304" pitchFamily="18" charset="0"/>
              </a:rPr>
              <a:t>neoformans</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is one of the few Cryptococcus species that use creatinine in media containing </a:t>
            </a:r>
            <a:r>
              <a:rPr lang="en-US" sz="1800" dirty="0" err="1">
                <a:latin typeface="Times New Roman" panose="02020603050405020304" pitchFamily="18" charset="0"/>
                <a:cs typeface="Times New Roman" panose="02020603050405020304" pitchFamily="18" charset="0"/>
              </a:rPr>
              <a:t>diphenolic</a:t>
            </a:r>
            <a:r>
              <a:rPr lang="en-US" sz="1800" dirty="0">
                <a:latin typeface="Times New Roman" panose="02020603050405020304" pitchFamily="18" charset="0"/>
                <a:cs typeface="Times New Roman" panose="02020603050405020304" pitchFamily="18" charset="0"/>
              </a:rPr>
              <a:t> and polyphenolic compounds and that produce melanin pigmented (brown) colonies</a:t>
            </a:r>
            <a:r>
              <a:rPr lang="en-US" sz="1800" dirty="0">
                <a:latin typeface="Times New Roman" panose="02020603050405020304" pitchFamily="18" charset="0"/>
                <a:cs typeface="Times New Roman" panose="02020603050405020304" pitchFamily="18" charset="0"/>
              </a:rPr>
              <a:t>.</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The media are intensively cultivated and incubated at 37 ° C aerobically for at least 1 week. The dark brown pigment occurs around the breeding colon first and then on the entire medium</a:t>
            </a:r>
            <a:r>
              <a:rPr lang="en-US"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ea typeface="ＭＳ Ｐゴシック" pitchFamily="34" charset="-128"/>
                <a:cs typeface="Times New Roman" panose="02020603050405020304" pitchFamily="18" charset="0"/>
              </a:rPr>
              <a:t>c) </a:t>
            </a:r>
            <a:r>
              <a:rPr lang="tr-TR" sz="1800" dirty="0" err="1">
                <a:latin typeface="Times New Roman" panose="02020603050405020304" pitchFamily="18" charset="0"/>
                <a:cs typeface="Times New Roman" panose="02020603050405020304" pitchFamily="18" charset="0"/>
              </a:rPr>
              <a:t>Biochemical</a:t>
            </a:r>
            <a:r>
              <a:rPr lang="tr-TR" sz="1800" dirty="0">
                <a:latin typeface="Times New Roman" panose="02020603050405020304" pitchFamily="18" charset="0"/>
                <a:cs typeface="Times New Roman" panose="02020603050405020304" pitchFamily="18" charset="0"/>
              </a:rPr>
              <a:t> profile </a:t>
            </a:r>
            <a:r>
              <a:rPr lang="tr-TR" sz="1800" dirty="0">
                <a:latin typeface="Times New Roman" panose="02020603050405020304" pitchFamily="18" charset="0"/>
                <a:ea typeface="ＭＳ Ｐゴシック" pitchFamily="34" charset="-128"/>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Biochemical profile of isolate API 20C and </a:t>
            </a:r>
            <a:r>
              <a:rPr lang="en-US" sz="1800" dirty="0" err="1">
                <a:latin typeface="Times New Roman" panose="02020603050405020304" pitchFamily="18" charset="0"/>
                <a:cs typeface="Times New Roman" panose="02020603050405020304" pitchFamily="18" charset="0"/>
              </a:rPr>
              <a:t>Uni</a:t>
            </a:r>
            <a:r>
              <a:rPr lang="en-US" sz="1800" dirty="0">
                <a:latin typeface="Times New Roman" panose="02020603050405020304" pitchFamily="18" charset="0"/>
                <a:cs typeface="Times New Roman" panose="02020603050405020304" pitchFamily="18" charset="0"/>
              </a:rPr>
              <a:t>-Yeast-</a:t>
            </a:r>
            <a:r>
              <a:rPr lang="en-US" sz="1800" dirty="0" err="1">
                <a:latin typeface="Times New Roman" panose="02020603050405020304" pitchFamily="18" charset="0"/>
                <a:cs typeface="Times New Roman" panose="02020603050405020304" pitchFamily="18" charset="0"/>
              </a:rPr>
              <a:t>Tek</a:t>
            </a:r>
            <a:r>
              <a:rPr lang="en-US" sz="1800" dirty="0">
                <a:latin typeface="Times New Roman" panose="02020603050405020304" pitchFamily="18" charset="0"/>
                <a:cs typeface="Times New Roman" panose="02020603050405020304" pitchFamily="18" charset="0"/>
              </a:rPr>
              <a:t> commercial systems is determined for accurate diagnosis</a:t>
            </a:r>
            <a:r>
              <a:rPr lang="tr-TR" sz="1800" dirty="0">
                <a:latin typeface="Times New Roman" panose="02020603050405020304" pitchFamily="18" charset="0"/>
                <a:ea typeface="ＭＳ Ｐゴシック" pitchFamily="34" charset="-128"/>
                <a:cs typeface="Times New Roman" panose="02020603050405020304" pitchFamily="18" charset="0"/>
              </a:rPr>
              <a:t>.</a:t>
            </a:r>
          </a:p>
          <a:p>
            <a:pPr marL="609600" indent="-609600">
              <a:buNone/>
            </a:pPr>
            <a:r>
              <a:rPr lang="tr-TR" sz="1800" b="1" i="1" dirty="0">
                <a:latin typeface="Times New Roman" panose="02020603050405020304" pitchFamily="18" charset="0"/>
                <a:cs typeface="Times New Roman" panose="02020603050405020304" pitchFamily="18" charset="0"/>
              </a:rPr>
              <a:t>Mouse </a:t>
            </a:r>
            <a:r>
              <a:rPr lang="tr-TR" sz="1800" b="1" i="1" dirty="0" err="1">
                <a:latin typeface="Times New Roman" panose="02020603050405020304" pitchFamily="18" charset="0"/>
                <a:cs typeface="Times New Roman" panose="02020603050405020304" pitchFamily="18" charset="0"/>
              </a:rPr>
              <a:t>inoculation</a:t>
            </a:r>
            <a:endParaRPr lang="tr-TR" sz="1800" b="1" i="1" dirty="0">
              <a:latin typeface="Times New Roman" panose="02020603050405020304" pitchFamily="18" charset="0"/>
              <a:cs typeface="Times New Roman" panose="02020603050405020304" pitchFamily="18" charset="0"/>
            </a:endParaRPr>
          </a:p>
          <a:p>
            <a:pPr marL="609600" indent="-609600">
              <a:buNone/>
            </a:pPr>
            <a:r>
              <a:rPr lang="tr-TR" sz="1800" dirty="0" err="1">
                <a:latin typeface="Times New Roman" panose="02020603050405020304" pitchFamily="18" charset="0"/>
                <a:cs typeface="Times New Roman" panose="02020603050405020304" pitchFamily="18" charset="0"/>
              </a:rPr>
              <a:t>Mice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are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inoculated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intraperitoneally</a:t>
            </a:r>
            <a:r>
              <a:rPr lang="tr-TR" sz="1800" dirty="0">
                <a:latin typeface="Times New Roman" panose="02020603050405020304" pitchFamily="18" charset="0"/>
                <a:ea typeface="ＭＳ Ｐゴシック" pitchFamily="34" charset="-128"/>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If they do not die by themselves, euthanasia is administered 2 weeks later and there are gelatinous lesions in the abdominal cavity and lungs</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609600" indent="-609600">
              <a:buNone/>
            </a:pPr>
            <a:r>
              <a:rPr lang="en-US" sz="1800" b="1" i="1" dirty="0">
                <a:latin typeface="Times New Roman" panose="02020603050405020304" pitchFamily="18" charset="0"/>
                <a:cs typeface="Times New Roman" panose="02020603050405020304" pitchFamily="18" charset="0"/>
              </a:rPr>
              <a:t>C. </a:t>
            </a:r>
            <a:r>
              <a:rPr lang="en-US" sz="1800" b="1" i="1" dirty="0" err="1">
                <a:latin typeface="Times New Roman" panose="02020603050405020304" pitchFamily="18" charset="0"/>
                <a:cs typeface="Times New Roman" panose="02020603050405020304" pitchFamily="18" charset="0"/>
              </a:rPr>
              <a:t>neoformans</a:t>
            </a:r>
            <a:r>
              <a:rPr lang="en-US" sz="1800" b="1" i="1"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is the only Cryptococcus species that is pathogenic </a:t>
            </a:r>
            <a:r>
              <a:rPr lang="en-US" sz="1800" b="1" dirty="0">
                <a:latin typeface="Times New Roman" panose="02020603050405020304" pitchFamily="18" charset="0"/>
                <a:cs typeface="Times New Roman" panose="02020603050405020304" pitchFamily="18" charset="0"/>
              </a:rPr>
              <a:t>t</a:t>
            </a:r>
            <a:r>
              <a:rPr lang="tr-TR" sz="1800" b="1" dirty="0">
                <a:latin typeface="Times New Roman" panose="02020603050405020304" pitchFamily="18" charset="0"/>
                <a:cs typeface="Times New Roman" panose="02020603050405020304" pitchFamily="18" charset="0"/>
              </a:rPr>
              <a:t>o </a:t>
            </a:r>
            <a:r>
              <a:rPr lang="en-US" sz="1800" b="1" dirty="0">
                <a:latin typeface="Times New Roman" panose="02020603050405020304" pitchFamily="18" charset="0"/>
                <a:cs typeface="Times New Roman" panose="02020603050405020304" pitchFamily="18" charset="0"/>
              </a:rPr>
              <a:t>mice</a:t>
            </a:r>
            <a:r>
              <a:rPr lang="en-US" sz="1800" b="1" dirty="0">
                <a:latin typeface="Times New Roman" panose="02020603050405020304" pitchFamily="18" charset="0"/>
                <a:cs typeface="Times New Roman" panose="02020603050405020304" pitchFamily="18" charset="0"/>
              </a:rPr>
              <a:t>. </a:t>
            </a:r>
            <a:endParaRPr lang="tr-TR" sz="1800" b="1" dirty="0">
              <a:latin typeface="Times New Roman" panose="02020603050405020304" pitchFamily="18" charset="0"/>
              <a:cs typeface="Times New Roman" panose="02020603050405020304" pitchFamily="18" charset="0"/>
            </a:endParaRPr>
          </a:p>
          <a:p>
            <a:pPr marL="609600" indent="-609600">
              <a:buNone/>
            </a:pPr>
            <a:r>
              <a:rPr lang="en-US" sz="1800" b="1" dirty="0">
                <a:latin typeface="Times New Roman" panose="02020603050405020304" pitchFamily="18" charset="0"/>
                <a:cs typeface="Times New Roman" panose="02020603050405020304" pitchFamily="18" charset="0"/>
              </a:rPr>
              <a:t>Immunological tests</a:t>
            </a:r>
            <a:endParaRPr lang="tr-TR" sz="1800" b="1" dirty="0">
              <a:latin typeface="Times New Roman" panose="02020603050405020304" pitchFamily="18" charset="0"/>
              <a:cs typeface="Times New Roman" panose="02020603050405020304" pitchFamily="18" charset="0"/>
            </a:endParaRPr>
          </a:p>
          <a:p>
            <a:pPr marL="609600" indent="-609600">
              <a:buNone/>
            </a:pPr>
            <a:r>
              <a:rPr lang="en-US" sz="1800" dirty="0">
                <a:latin typeface="Times New Roman" panose="02020603050405020304" pitchFamily="18" charset="0"/>
                <a:cs typeface="Times New Roman" panose="02020603050405020304" pitchFamily="18" charset="0"/>
              </a:rPr>
              <a:t>Lam latex agglutination test kits have been developed for the determination of antigen in serum and cerebrospinal fluid</a:t>
            </a:r>
            <a:r>
              <a:rPr lang="tr-TR" sz="1800" dirty="0">
                <a:latin typeface="Times New Roman" panose="02020603050405020304" pitchFamily="18" charset="0"/>
                <a:ea typeface="ＭＳ Ｐゴシック" pitchFamily="34" charset="-128"/>
                <a:cs typeface="Times New Roman" panose="02020603050405020304" pitchFamily="18" charset="0"/>
              </a:rPr>
              <a:t>. </a:t>
            </a:r>
          </a:p>
          <a:p>
            <a:pPr marL="609600" indent="-609600"/>
            <a:r>
              <a:rPr lang="en-US" sz="1800" dirty="0">
                <a:latin typeface="Times New Roman" panose="02020603050405020304" pitchFamily="18" charset="0"/>
                <a:cs typeface="Times New Roman" panose="02020603050405020304" pitchFamily="18" charset="0"/>
              </a:rPr>
              <a:t>Indirect FA tests are used to detect antibodies. Antibodies may not always be displayed as they may be combined with circulating antigen</a:t>
            </a:r>
            <a:r>
              <a:rPr lang="tr-TR" sz="1800" dirty="0">
                <a:latin typeface="Times New Roman" panose="02020603050405020304" pitchFamily="18" charset="0"/>
                <a:ea typeface="ＭＳ Ｐゴシック" pitchFamily="34" charset="-128"/>
                <a:cs typeface="Times New Roman" panose="02020603050405020304" pitchFamily="18" charset="0"/>
              </a:rPr>
              <a:t>. </a:t>
            </a:r>
          </a:p>
          <a:p>
            <a:pPr marL="609600" indent="-609600">
              <a:buNone/>
            </a:pPr>
            <a:endParaRPr lang="tr-TR" sz="1800" dirty="0">
              <a:latin typeface="Times New Roman" panose="02020603050405020304" pitchFamily="18" charset="0"/>
              <a:ea typeface="ＭＳ Ｐゴシック" pitchFamily="34" charset="-128"/>
              <a:cs typeface="Times New Roman" panose="02020603050405020304" pitchFamily="18" charset="0"/>
            </a:endParaRPr>
          </a:p>
        </p:txBody>
      </p:sp>
    </p:spTree>
    <p:extLst>
      <p:ext uri="{BB962C8B-B14F-4D97-AF65-F5344CB8AC3E}">
        <p14:creationId xmlns:p14="http://schemas.microsoft.com/office/powerpoint/2010/main" val="3805814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371798"/>
            <a:ext cx="8496944" cy="5505475"/>
          </a:xfrm>
        </p:spPr>
        <p:txBody>
          <a:bodyPr/>
          <a:lstStyle/>
          <a:p>
            <a:pPr algn="just">
              <a:buNone/>
            </a:pPr>
            <a:r>
              <a:rPr lang="tr-TR" sz="22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200" dirty="0" err="1">
                <a:solidFill>
                  <a:srgbClr val="0070C0"/>
                </a:solidFill>
                <a:effectLst>
                  <a:glow rad="228600">
                    <a:schemeClr val="accent1">
                      <a:satMod val="175000"/>
                      <a:alpha val="40000"/>
                    </a:schemeClr>
                  </a:glow>
                </a:effectLst>
                <a:latin typeface="Times New Roman" pitchFamily="18" charset="0"/>
                <a:cs typeface="Times New Roman" pitchFamily="18" charset="0"/>
              </a:rPr>
              <a:t>Candidiasis</a:t>
            </a:r>
            <a:r>
              <a:rPr lang="tr-TR" sz="2200" dirty="0">
                <a:latin typeface="Times New Roman" pitchFamily="18" charset="0"/>
                <a:cs typeface="Times New Roman" pitchFamily="18" charset="0"/>
              </a:rPr>
              <a:t>, </a:t>
            </a:r>
            <a:r>
              <a:rPr lang="en-US" sz="2200" dirty="0">
                <a:latin typeface="Times New Roman" panose="02020603050405020304" pitchFamily="18" charset="0"/>
                <a:cs typeface="Times New Roman" panose="02020603050405020304" pitchFamily="18" charset="0"/>
              </a:rPr>
              <a:t>is infectious in Candida species generally in the digestive tract and mucous membranes, predominantly in </a:t>
            </a:r>
            <a:r>
              <a:rPr lang="en-US" sz="2200" b="1" i="1" dirty="0">
                <a:latin typeface="Times New Roman" panose="02020603050405020304" pitchFamily="18" charset="0"/>
                <a:cs typeface="Times New Roman" panose="02020603050405020304" pitchFamily="18" charset="0"/>
              </a:rPr>
              <a:t>C. </a:t>
            </a:r>
            <a:r>
              <a:rPr lang="en-US" sz="2200" b="1" i="1" dirty="0" err="1">
                <a:latin typeface="Times New Roman" panose="02020603050405020304" pitchFamily="18" charset="0"/>
                <a:cs typeface="Times New Roman" panose="02020603050405020304" pitchFamily="18" charset="0"/>
              </a:rPr>
              <a:t>albicans</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in the vast majority of humans and animals (90%).</a:t>
            </a:r>
            <a:endParaRPr lang="tr-TR" sz="2200" dirty="0">
              <a:latin typeface="Times New Roman" pitchFamily="18" charset="0"/>
              <a:cs typeface="Times New Roman" pitchFamily="18" charset="0"/>
            </a:endParaRPr>
          </a:p>
          <a:p>
            <a:endParaRPr lang="tr-TR" sz="2200" i="1" dirty="0">
              <a:latin typeface="Times New Roman" pitchFamily="18" charset="0"/>
              <a:cs typeface="Times New Roman" pitchFamily="18" charset="0"/>
            </a:endParaRPr>
          </a:p>
          <a:p>
            <a:r>
              <a:rPr lang="tr-TR" sz="2200" i="1" dirty="0" err="1">
                <a:latin typeface="Times New Roman" pitchFamily="18" charset="0"/>
                <a:cs typeface="Times New Roman" pitchFamily="18" charset="0"/>
              </a:rPr>
              <a:t>C.albicans</a:t>
            </a:r>
            <a:r>
              <a:rPr lang="tr-TR" sz="2200" dirty="0">
                <a:latin typeface="Times New Roman" pitchFamily="18" charset="0"/>
                <a:cs typeface="Times New Roman" pitchFamily="18" charset="0"/>
              </a:rPr>
              <a:t>, </a:t>
            </a:r>
            <a:r>
              <a:rPr lang="en-US" sz="2200" dirty="0">
                <a:latin typeface="Times New Roman" panose="02020603050405020304" pitchFamily="18" charset="0"/>
                <a:cs typeface="Times New Roman" panose="02020603050405020304" pitchFamily="18" charset="0"/>
              </a:rPr>
              <a:t>is located commensally in the mouth, esophagus, stomach, intestinal tract, subcutaneous tissues, lung, breast tissue and genital tract. affective lesions are </a:t>
            </a:r>
            <a:r>
              <a:rPr lang="en-US" sz="2200" dirty="0">
                <a:latin typeface="Times New Roman" panose="02020603050405020304" pitchFamily="18" charset="0"/>
                <a:cs typeface="Times New Roman" panose="02020603050405020304" pitchFamily="18" charset="0"/>
              </a:rPr>
              <a:t>encountered</a:t>
            </a:r>
            <a:r>
              <a:rPr lang="tr-TR"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endParaRPr lang="tr-TR" sz="2200" dirty="0">
              <a:latin typeface="Times New Roman" pitchFamily="18" charset="0"/>
              <a:cs typeface="Times New Roman" pitchFamily="18" charset="0"/>
            </a:endParaRPr>
          </a:p>
          <a:p>
            <a:pPr algn="just"/>
            <a:r>
              <a:rPr lang="en-US" sz="2200" dirty="0">
                <a:latin typeface="Times New Roman" panose="02020603050405020304" pitchFamily="18" charset="0"/>
                <a:cs typeface="Times New Roman" panose="02020603050405020304" pitchFamily="18" charset="0"/>
              </a:rPr>
              <a:t>Most of the leading infections are of endogenous origin and predisposing causes such as immunosuppression, long-term antibiotic therapy and inadequate care-feeding are the reasons for the </a:t>
            </a:r>
            <a:r>
              <a:rPr lang="en-US" sz="2200" dirty="0">
                <a:latin typeface="Times New Roman" panose="02020603050405020304" pitchFamily="18" charset="0"/>
                <a:cs typeface="Times New Roman" panose="02020603050405020304" pitchFamily="18" charset="0"/>
              </a:rPr>
              <a:t>infection</a:t>
            </a:r>
            <a:r>
              <a:rPr lang="tr-TR" sz="2200" dirty="0">
                <a:latin typeface="Times New Roman" panose="02020603050405020304" pitchFamily="18" charset="0"/>
                <a:cs typeface="Times New Roman" panose="02020603050405020304" pitchFamily="18" charset="0"/>
              </a:rPr>
              <a:t>.</a:t>
            </a:r>
          </a:p>
          <a:p>
            <a:pPr algn="just"/>
            <a:endParaRPr lang="tr-TR"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Infection</a:t>
            </a:r>
            <a:r>
              <a:rPr lang="en-US" sz="2200" dirty="0">
                <a:latin typeface="Times New Roman" panose="02020603050405020304" pitchFamily="18" charset="0"/>
                <a:cs typeface="Times New Roman" panose="02020603050405020304" pitchFamily="18" charset="0"/>
              </a:rPr>
              <a:t>, acute in young animals; is a chronic course in adult animals.</a:t>
            </a:r>
            <a:endParaRPr lang="tr-TR" sz="2200" dirty="0">
              <a:latin typeface="Times New Roman" pitchFamily="18" charset="0"/>
              <a:cs typeface="Times New Roman" pitchFamily="18" charset="0"/>
            </a:endParaRPr>
          </a:p>
        </p:txBody>
      </p:sp>
    </p:spTree>
    <p:extLst>
      <p:ext uri="{BB962C8B-B14F-4D97-AF65-F5344CB8AC3E}">
        <p14:creationId xmlns:p14="http://schemas.microsoft.com/office/powerpoint/2010/main" val="1260566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43806"/>
            <a:ext cx="8784976" cy="5865515"/>
          </a:xfrm>
        </p:spPr>
        <p:txBody>
          <a:bodyPr/>
          <a:lstStyle/>
          <a:p>
            <a:pPr>
              <a:buNone/>
            </a:pPr>
            <a:r>
              <a:rPr lang="tr-TR" sz="2000" dirty="0">
                <a:latin typeface="Times New Roman" pitchFamily="18" charset="0"/>
                <a:cs typeface="Times New Roman" pitchFamily="18" charset="0"/>
              </a:rPr>
              <a:t>	</a:t>
            </a:r>
            <a:r>
              <a:rPr lang="tr-TR" sz="20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Clinical</a:t>
            </a:r>
            <a:r>
              <a:rPr lang="tr-TR" sz="2000" b="1"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a:solidFill>
                  <a:srgbClr val="0070C0"/>
                </a:solidFill>
                <a:effectLst>
                  <a:glow rad="228600">
                    <a:schemeClr val="accent1">
                      <a:satMod val="175000"/>
                      <a:alpha val="40000"/>
                    </a:schemeClr>
                  </a:glow>
                </a:effectLst>
                <a:latin typeface="Times New Roman" pitchFamily="18" charset="0"/>
                <a:cs typeface="Times New Roman" pitchFamily="18" charset="0"/>
              </a:rPr>
              <a:t>Symptoms</a:t>
            </a:r>
            <a:endParaRPr lang="tr-TR" sz="2000" b="1"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b="1" dirty="0">
              <a:solidFill>
                <a:srgbClr val="0070C0"/>
              </a:solidFill>
              <a:effectLst>
                <a:glow rad="228600">
                  <a:schemeClr val="accent1">
                    <a:satMod val="175000"/>
                    <a:alpha val="40000"/>
                  </a:schemeClr>
                </a:glow>
              </a:effectLst>
              <a:latin typeface="Times New Roman" pitchFamily="18" charset="0"/>
              <a:cs typeface="Times New Roman" pitchFamily="18" charset="0"/>
            </a:endParaRPr>
          </a:p>
          <a:p>
            <a:pPr marL="0" indent="0" algn="just" defTabSz="360363"/>
            <a:r>
              <a:rPr lang="tr-TR" sz="2000" dirty="0">
                <a:effectLst>
                  <a:glow rad="228600">
                    <a:schemeClr val="accent1">
                      <a:satMod val="175000"/>
                      <a:alpha val="40000"/>
                    </a:schemeClr>
                  </a:glow>
                </a:effectLst>
                <a:latin typeface="Times New Roman" pitchFamily="18" charset="0"/>
                <a:cs typeface="Times New Roman" pitchFamily="18" charset="0"/>
              </a:rPr>
              <a:t>	</a:t>
            </a:r>
            <a:r>
              <a:rPr lang="tr-TR" sz="2000" b="1" dirty="0" err="1">
                <a:solidFill>
                  <a:srgbClr val="002060"/>
                </a:solidFill>
                <a:effectLst>
                  <a:glow rad="228600">
                    <a:schemeClr val="accent1">
                      <a:satMod val="175000"/>
                      <a:alpha val="40000"/>
                    </a:schemeClr>
                  </a:glow>
                </a:effectLst>
                <a:latin typeface="Times New Roman" pitchFamily="18" charset="0"/>
                <a:cs typeface="Times New Roman" pitchFamily="18" charset="0"/>
              </a:rPr>
              <a:t>In</a:t>
            </a:r>
            <a:r>
              <a:rPr lang="tr-TR" sz="2000" b="1" dirty="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a:solidFill>
                  <a:srgbClr val="002060"/>
                </a:solidFill>
                <a:effectLst>
                  <a:glow rad="228600">
                    <a:schemeClr val="accent1">
                      <a:satMod val="175000"/>
                      <a:alpha val="40000"/>
                    </a:schemeClr>
                  </a:glow>
                </a:effectLst>
                <a:latin typeface="Times New Roman" pitchFamily="18" charset="0"/>
                <a:cs typeface="Times New Roman" pitchFamily="18" charset="0"/>
              </a:rPr>
              <a:t>poultry</a:t>
            </a:r>
            <a:r>
              <a:rPr lang="tr-TR" sz="2000" b="1" dirty="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clinical signs are hardly </a:t>
            </a:r>
            <a:r>
              <a:rPr lang="en-US" sz="2000" dirty="0">
                <a:latin typeface="Times New Roman" panose="02020603050405020304" pitchFamily="18" charset="0"/>
                <a:cs typeface="Times New Roman" panose="02020603050405020304" pitchFamily="18" charset="0"/>
              </a:rPr>
              <a:t>observable</a:t>
            </a:r>
            <a:r>
              <a:rPr lang="tr-TR" sz="2000" dirty="0">
                <a:latin typeface="Times New Roman" pitchFamily="18" charset="0"/>
                <a:cs typeface="Times New Roman" pitchFamily="18" charset="0"/>
              </a:rPr>
              <a:t>. </a:t>
            </a:r>
          </a:p>
          <a:p>
            <a:pPr marL="0" indent="0" algn="just" defTabSz="179388"/>
            <a:r>
              <a:rPr lang="tr-TR" sz="2000" dirty="0">
                <a:effectLst>
                  <a:glow rad="63500">
                    <a:schemeClr val="accent1">
                      <a:satMod val="175000"/>
                      <a:alpha val="40000"/>
                    </a:schemeClr>
                  </a:glow>
                </a:effectLst>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 The cases are usually sporadic and rarely endemic. Upper respiratory tract and digestive system are affected the most</a:t>
            </a:r>
            <a:r>
              <a:rPr lang="tr-TR" sz="2000" dirty="0">
                <a:latin typeface="Times New Roman" pitchFamily="18" charset="0"/>
                <a:cs typeface="Times New Roman" pitchFamily="18" charset="0"/>
              </a:rPr>
              <a:t>.</a:t>
            </a:r>
          </a:p>
          <a:p>
            <a:pPr marL="0" indent="0" algn="just" defTabSz="179388"/>
            <a:r>
              <a:rPr lang="tr-TR" sz="2000" dirty="0">
                <a:latin typeface="Times New Roman" pitchFamily="18" charset="0"/>
                <a:cs typeface="Times New Roman" pitchFamily="18" charset="0"/>
              </a:rPr>
              <a:t>		</a:t>
            </a:r>
            <a:r>
              <a:rPr lang="en-US" sz="2000" dirty="0">
                <a:latin typeface="Times New Roman" panose="02020603050405020304" pitchFamily="18" charset="0"/>
                <a:cs typeface="Times New Roman" panose="02020603050405020304" pitchFamily="18" charset="0"/>
              </a:rPr>
              <a:t> In acute cases, yellow-white lesions are loose in the mucosa of the necropsy coats; In chronic cases, it is observed on the surface of the mucosa and a structure covered with necrotic membrane like towel</a:t>
            </a:r>
            <a:r>
              <a:rPr lang="tr-TR" sz="2000" dirty="0">
                <a:latin typeface="Times New Roman" pitchFamily="18" charset="0"/>
                <a:cs typeface="Times New Roman" pitchFamily="18" charset="0"/>
              </a:rPr>
              <a:t>.</a:t>
            </a:r>
          </a:p>
          <a:p>
            <a:pPr marL="0" indent="0" algn="just" defTabSz="179388"/>
            <a:endParaRPr lang="tr-TR" sz="2000" dirty="0">
              <a:latin typeface="Times New Roman" pitchFamily="18" charset="0"/>
              <a:cs typeface="Times New Roman" pitchFamily="18" charset="0"/>
            </a:endParaRPr>
          </a:p>
          <a:p>
            <a:r>
              <a:rPr lang="en-US" sz="2000" dirty="0">
                <a:latin typeface="Times New Roman" panose="02020603050405020304" pitchFamily="18" charset="0"/>
                <a:cs typeface="Times New Roman" panose="02020603050405020304" pitchFamily="18" charset="0"/>
              </a:rPr>
              <a:t>Mycoses from C. </a:t>
            </a:r>
            <a:r>
              <a:rPr lang="en-US" sz="2000" dirty="0" err="1">
                <a:latin typeface="Times New Roman" panose="02020603050405020304" pitchFamily="18" charset="0"/>
                <a:cs typeface="Times New Roman" panose="02020603050405020304" pitchFamily="18" charset="0"/>
              </a:rPr>
              <a:t>albicans</a:t>
            </a:r>
            <a:r>
              <a:rPr lang="en-US" sz="2000" dirty="0">
                <a:latin typeface="Times New Roman" panose="02020603050405020304" pitchFamily="18" charset="0"/>
                <a:cs typeface="Times New Roman" panose="02020603050405020304" pitchFamily="18" charset="0"/>
              </a:rPr>
              <a:t> are rarely encountered in </a:t>
            </a:r>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ruminants and pigs</a:t>
            </a:r>
            <a:r>
              <a:rPr lang="en-US" sz="2000" dirty="0">
                <a:latin typeface="Times New Roman" panose="02020603050405020304" pitchFamily="18" charset="0"/>
                <a:cs typeface="Times New Roman" panose="02020603050405020304" pitchFamily="18" charset="0"/>
              </a:rPr>
              <a:t>. In cases, </a:t>
            </a:r>
            <a:r>
              <a:rPr lang="en-US" sz="2000" dirty="0" err="1">
                <a:latin typeface="Times New Roman" panose="02020603050405020304" pitchFamily="18" charset="0"/>
                <a:cs typeface="Times New Roman" panose="02020603050405020304" pitchFamily="18" charset="0"/>
              </a:rPr>
              <a:t>abortus</a:t>
            </a:r>
            <a:r>
              <a:rPr lang="en-US" sz="2000" dirty="0">
                <a:latin typeface="Times New Roman" panose="02020603050405020304" pitchFamily="18" charset="0"/>
                <a:cs typeface="Times New Roman" panose="02020603050405020304" pitchFamily="18" charset="0"/>
              </a:rPr>
              <a:t>, mastitis, mycotic stomatitis, pneumonia and </a:t>
            </a:r>
            <a:r>
              <a:rPr lang="en-US" sz="2000" dirty="0" err="1">
                <a:latin typeface="Times New Roman" panose="02020603050405020304" pitchFamily="18" charset="0"/>
                <a:cs typeface="Times New Roman" panose="02020603050405020304" pitchFamily="18" charset="0"/>
              </a:rPr>
              <a:t>rumenitis</a:t>
            </a:r>
            <a:r>
              <a:rPr lang="en-US" sz="2000" dirty="0">
                <a:latin typeface="Times New Roman" panose="02020603050405020304" pitchFamily="18" charset="0"/>
                <a:cs typeface="Times New Roman" panose="02020603050405020304" pitchFamily="18" charset="0"/>
              </a:rPr>
              <a:t> are usually </a:t>
            </a:r>
            <a:r>
              <a:rPr lang="en-US" sz="2000" dirty="0">
                <a:latin typeface="Times New Roman" panose="02020603050405020304" pitchFamily="18" charset="0"/>
                <a:cs typeface="Times New Roman" panose="02020603050405020304" pitchFamily="18" charset="0"/>
              </a:rPr>
              <a:t>observed.</a:t>
            </a:r>
            <a:endParaRPr lang="tr-TR" sz="2000" cap="all" dirty="0">
              <a:latin typeface="Times New Roman" panose="02020603050405020304" pitchFamily="18" charset="0"/>
              <a:cs typeface="Times New Roman" panose="02020603050405020304" pitchFamily="18" charset="0"/>
            </a:endParaRPr>
          </a:p>
          <a:p>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a:t>
            </a:r>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dogs and </a:t>
            </a:r>
            <a:r>
              <a:rPr lang="tr-TR" sz="20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cats</a:t>
            </a:r>
            <a:r>
              <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skin, otitis, intestinal candidiasis, genital candidiasis</a:t>
            </a: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222935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5" name="Picture 4"/>
          <p:cNvPicPr>
            <a:picLocks noChangeAspect="1" noChangeArrowheads="1"/>
          </p:cNvPicPr>
          <p:nvPr/>
        </p:nvPicPr>
        <p:blipFill>
          <a:blip r:embed="rId2" cstate="print"/>
          <a:srcRect/>
          <a:stretch>
            <a:fillRect/>
          </a:stretch>
        </p:blipFill>
        <p:spPr bwMode="auto">
          <a:xfrm>
            <a:off x="1524000" y="0"/>
            <a:ext cx="9144000" cy="6858000"/>
          </a:xfrm>
          <a:prstGeom prst="rect">
            <a:avLst/>
          </a:prstGeom>
          <a:noFill/>
          <a:ln w="9525">
            <a:noFill/>
            <a:miter lim="800000"/>
            <a:headEnd/>
            <a:tailEnd/>
          </a:ln>
        </p:spPr>
      </p:pic>
    </p:spTree>
    <p:extLst>
      <p:ext uri="{BB962C8B-B14F-4D97-AF65-F5344CB8AC3E}">
        <p14:creationId xmlns:p14="http://schemas.microsoft.com/office/powerpoint/2010/main" val="1482462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body" idx="1"/>
          </p:nvPr>
        </p:nvSpPr>
        <p:spPr>
          <a:xfrm>
            <a:off x="1775520" y="188640"/>
            <a:ext cx="8640960" cy="6288360"/>
          </a:xfrm>
        </p:spPr>
        <p:txBody>
          <a:bodyPr/>
          <a:lstStyle/>
          <a:p>
            <a:pPr marL="609600" indent="-609600">
              <a:buNone/>
            </a:pPr>
            <a:r>
              <a:rPr lang="tr-TR" sz="2000" b="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Laboratory</a:t>
            </a:r>
            <a:r>
              <a:rPr lang="tr-TR" sz="2000" b="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2000" b="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Diagnosis</a:t>
            </a:r>
            <a:endParaRPr lang="tr-TR" sz="2000" b="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tr-TR" sz="2000" b="1" i="1" dirty="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For the diagnosis of the disease, depending on the location of localization, mouth, esophagus, stomach, cow, milk, uterine flow, skin scraping etc. materials should be sent to the appropriate laboratory conditions.</a:t>
            </a:r>
          </a:p>
          <a:p>
            <a:endParaRPr lang="tr-TR" sz="2000" dirty="0">
              <a:latin typeface="Times New Roman" pitchFamily="18" charset="0"/>
              <a:ea typeface="ＭＳ Ｐゴシック" pitchFamily="34" charset="-128"/>
              <a:cs typeface="Times New Roman" pitchFamily="18" charset="0"/>
            </a:endParaRPr>
          </a:p>
          <a:p>
            <a:pPr marL="609600" indent="-609600"/>
            <a:r>
              <a:rPr lang="tr-TR" sz="20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Direct </a:t>
            </a:r>
            <a:r>
              <a:rPr lang="tr-TR" sz="20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Microscopy</a:t>
            </a:r>
            <a:endParaRPr lang="tr-TR" sz="20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360363" indent="-360363" algn="just"/>
            <a:r>
              <a:rPr lang="en-US" sz="2000" dirty="0">
                <a:latin typeface="Times New Roman" panose="02020603050405020304" pitchFamily="18" charset="0"/>
                <a:cs typeface="Times New Roman" panose="02020603050405020304" pitchFamily="18" charset="0"/>
              </a:rPr>
              <a:t>Skin and mucosa excavations are treated with 10% KOH and examined under a microscope. Oval-budding yeast-like cells and short mycelial structures are observed</a:t>
            </a:r>
            <a:r>
              <a:rPr lang="en-US"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pPr marL="360363" indent="-360363" algn="just"/>
            <a:r>
              <a:rPr lang="en-US" sz="2000" dirty="0" err="1">
                <a:latin typeface="Times New Roman" panose="02020603050405020304" pitchFamily="18" charset="0"/>
                <a:cs typeface="Times New Roman" panose="02020603050405020304" pitchFamily="18" charset="0"/>
              </a:rPr>
              <a:t>Lactophenol</a:t>
            </a:r>
            <a:r>
              <a:rPr lang="en-US" sz="2000" dirty="0">
                <a:latin typeface="Times New Roman" panose="02020603050405020304" pitchFamily="18" charset="0"/>
                <a:cs typeface="Times New Roman" panose="02020603050405020304" pitchFamily="18" charset="0"/>
              </a:rPr>
              <a:t> is examined by cotton bluish or Gram stain on the </a:t>
            </a:r>
            <a:r>
              <a:rPr lang="en-US" sz="2000" dirty="0" err="1">
                <a:latin typeface="Times New Roman" panose="02020603050405020304" pitchFamily="18" charset="0"/>
                <a:cs typeface="Times New Roman" panose="02020603050405020304" pitchFamily="18" charset="0"/>
              </a:rPr>
              <a:t>frother</a:t>
            </a:r>
            <a:r>
              <a:rPr lang="en-US" sz="2000" dirty="0">
                <a:latin typeface="Times New Roman" panose="02020603050405020304" pitchFamily="18" charset="0"/>
                <a:cs typeface="Times New Roman" panose="02020603050405020304" pitchFamily="18" charset="0"/>
              </a:rPr>
              <a:t> where it is prepared from uterine fluids and milk.</a:t>
            </a:r>
            <a:endParaRPr lang="tr-TR" sz="2000" dirty="0">
              <a:latin typeface="Times New Roman" pitchFamily="18" charset="0"/>
              <a:ea typeface="ＭＳ Ｐゴシック" pitchFamily="34" charset="-128"/>
              <a:cs typeface="Times New Roman" pitchFamily="18" charset="0"/>
            </a:endParaRPr>
          </a:p>
          <a:p>
            <a:pPr marL="609600" indent="-609600" algn="just"/>
            <a:r>
              <a:rPr lang="tr-TR" sz="20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Culture</a:t>
            </a:r>
            <a:endParaRPr lang="tr-TR" sz="20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r>
              <a:rPr lang="en-US" sz="2000" b="1" dirty="0" err="1">
                <a:latin typeface="Times New Roman" panose="02020603050405020304" pitchFamily="18" charset="0"/>
                <a:cs typeface="Times New Roman" panose="02020603050405020304" pitchFamily="18" charset="0"/>
              </a:rPr>
              <a:t>Sabouraud</a:t>
            </a:r>
            <a:r>
              <a:rPr lang="en-US" sz="2000" b="1" dirty="0">
                <a:latin typeface="Times New Roman" panose="02020603050405020304" pitchFamily="18" charset="0"/>
                <a:cs typeface="Times New Roman" panose="02020603050405020304" pitchFamily="18" charset="0"/>
              </a:rPr>
              <a:t> Dextrose Agar </a:t>
            </a:r>
            <a:r>
              <a:rPr lang="en-US" sz="2000" dirty="0">
                <a:latin typeface="Times New Roman" panose="02020603050405020304" pitchFamily="18" charset="0"/>
                <a:cs typeface="Times New Roman" panose="02020603050405020304" pitchFamily="18" charset="0"/>
              </a:rPr>
              <a:t>is planted with both antibiotics and antibiotics from the laboratory materials. The petri dishes are allowed to incubate at 25 ° C and 37 ° C for 3-5 </a:t>
            </a:r>
            <a:r>
              <a:rPr lang="en-US" sz="2000" dirty="0">
                <a:latin typeface="Times New Roman" panose="02020603050405020304" pitchFamily="18" charset="0"/>
                <a:cs typeface="Times New Roman" panose="02020603050405020304" pitchFamily="18" charset="0"/>
              </a:rPr>
              <a:t>days.</a:t>
            </a:r>
            <a:endParaRPr lang="tr-TR"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Some </a:t>
            </a:r>
            <a:r>
              <a:rPr lang="en-US" sz="2000" i="1" dirty="0">
                <a:latin typeface="Times New Roman" panose="02020603050405020304" pitchFamily="18" charset="0"/>
                <a:cs typeface="Times New Roman" panose="02020603050405020304" pitchFamily="18" charset="0"/>
              </a:rPr>
              <a:t>Candida</a:t>
            </a:r>
            <a:r>
              <a:rPr lang="en-US" sz="2000" dirty="0">
                <a:latin typeface="Times New Roman" panose="02020603050405020304" pitchFamily="18" charset="0"/>
                <a:cs typeface="Times New Roman" panose="02020603050405020304" pitchFamily="18" charset="0"/>
              </a:rPr>
              <a:t> species are inhibited by </a:t>
            </a:r>
            <a:r>
              <a:rPr lang="en-US" sz="2000" dirty="0" err="1">
                <a:latin typeface="Times New Roman" panose="02020603050405020304" pitchFamily="18" charset="0"/>
                <a:cs typeface="Times New Roman" panose="02020603050405020304" pitchFamily="18" charset="0"/>
              </a:rPr>
              <a:t>cycloheximide</a:t>
            </a:r>
            <a:r>
              <a:rPr lang="tr-TR" sz="2000" dirty="0">
                <a:latin typeface="Times New Roman" pitchFamily="18" charset="0"/>
                <a:ea typeface="ＭＳ Ｐゴシック" pitchFamily="34" charset="-128"/>
                <a:cs typeface="Times New Roman" pitchFamily="18" charset="0"/>
              </a:rPr>
              <a:t>.</a:t>
            </a:r>
            <a:endParaRPr lang="tr-TR" sz="2000" dirty="0">
              <a:latin typeface="Times New Roman" pitchFamily="18" charset="0"/>
              <a:ea typeface="ＭＳ Ｐゴシック" pitchFamily="34" charset="-128"/>
              <a:cs typeface="Times New Roman" pitchFamily="18" charset="0"/>
            </a:endParaRPr>
          </a:p>
          <a:p>
            <a:r>
              <a:rPr lang="en-US" sz="2000" dirty="0">
                <a:latin typeface="Times New Roman" panose="02020603050405020304" pitchFamily="18" charset="0"/>
                <a:cs typeface="Times New Roman" panose="02020603050405020304" pitchFamily="18" charset="0"/>
              </a:rPr>
              <a:t>Plates </a:t>
            </a:r>
            <a:r>
              <a:rPr lang="en-US" sz="2000" dirty="0">
                <a:latin typeface="Times New Roman" panose="02020603050405020304" pitchFamily="18" charset="0"/>
                <a:cs typeface="Times New Roman" panose="02020603050405020304" pitchFamily="18" charset="0"/>
              </a:rPr>
              <a:t>are cultivated with a small inoculum volume as in the same bacteria</a:t>
            </a:r>
            <a:r>
              <a:rPr lang="tr-TR" sz="2000" dirty="0">
                <a:latin typeface="Times New Roman" pitchFamily="18" charset="0"/>
                <a:ea typeface="ＭＳ Ｐゴシック" pitchFamily="34" charset="-128"/>
                <a:cs typeface="Times New Roman" pitchFamily="18" charset="0"/>
              </a:rPr>
              <a:t>.</a:t>
            </a:r>
          </a:p>
          <a:p>
            <a:pPr marL="609600" indent="-609600"/>
            <a:endParaRPr lang="tr-TR" sz="2000"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2396207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body" idx="1"/>
          </p:nvPr>
        </p:nvSpPr>
        <p:spPr>
          <a:xfrm>
            <a:off x="1693168" y="192360"/>
            <a:ext cx="8795320" cy="6477000"/>
          </a:xfrm>
        </p:spPr>
        <p:txBody>
          <a:bodyPr>
            <a:normAutofit lnSpcReduction="10000"/>
          </a:bodyPr>
          <a:lstStyle/>
          <a:p>
            <a:pPr marL="609600" indent="-609600">
              <a:buNone/>
            </a:pPr>
            <a:r>
              <a:rPr lang="tr-TR" sz="1800" b="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Identification</a:t>
            </a:r>
            <a:r>
              <a:rPr lang="tr-TR" sz="1800" b="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p>
          <a:p>
            <a:pPr marL="609600" indent="-609600">
              <a:buNone/>
            </a:pPr>
            <a:r>
              <a:rPr lang="tr-TR" sz="1800" b="1" i="1" dirty="0" err="1">
                <a:solidFill>
                  <a:srgbClr val="002060"/>
                </a:solidFill>
                <a:latin typeface="Times New Roman" pitchFamily="18" charset="0"/>
                <a:ea typeface="ＭＳ Ｐゴシック" pitchFamily="34" charset="-128"/>
                <a:cs typeface="Times New Roman" pitchFamily="18" charset="0"/>
              </a:rPr>
              <a:t>Colony</a:t>
            </a:r>
            <a:r>
              <a:rPr lang="tr-TR" sz="1800" b="1" i="1" dirty="0">
                <a:solidFill>
                  <a:srgbClr val="002060"/>
                </a:solidFill>
                <a:latin typeface="Times New Roman" pitchFamily="18" charset="0"/>
                <a:ea typeface="ＭＳ Ｐゴシック" pitchFamily="34" charset="-128"/>
                <a:cs typeface="Times New Roman" pitchFamily="18" charset="0"/>
              </a:rPr>
              <a:t> </a:t>
            </a:r>
            <a:r>
              <a:rPr lang="tr-TR" sz="1800" b="1" i="1" dirty="0" err="1">
                <a:solidFill>
                  <a:srgbClr val="002060"/>
                </a:solidFill>
                <a:latin typeface="Times New Roman" pitchFamily="18" charset="0"/>
                <a:ea typeface="ＭＳ Ｐゴシック" pitchFamily="34" charset="-128"/>
                <a:cs typeface="Times New Roman" pitchFamily="18" charset="0"/>
              </a:rPr>
              <a:t>morphology</a:t>
            </a:r>
            <a:endParaRPr lang="tr-TR" sz="1800" b="1" i="1" dirty="0">
              <a:solidFill>
                <a:srgbClr val="002060"/>
              </a:solidFill>
              <a:latin typeface="Times New Roman" pitchFamily="18" charset="0"/>
              <a:ea typeface="ＭＳ Ｐゴシック" pitchFamily="34" charset="-128"/>
              <a:cs typeface="Times New Roman" pitchFamily="18" charset="0"/>
            </a:endParaRPr>
          </a:p>
          <a:p>
            <a:pPr marL="609600" indent="-609600">
              <a:buNone/>
            </a:pPr>
            <a:endParaRPr lang="tr-TR" sz="1800" b="1" i="1" dirty="0">
              <a:solidFill>
                <a:srgbClr val="002060"/>
              </a:solidFill>
              <a:latin typeface="Times New Roman" pitchFamily="18" charset="0"/>
              <a:ea typeface="ＭＳ Ｐゴシック" pitchFamily="34" charset="-128"/>
              <a:cs typeface="Times New Roman" pitchFamily="18" charset="0"/>
            </a:endParaRPr>
          </a:p>
          <a:p>
            <a:pPr marL="609600" indent="-609600"/>
            <a:r>
              <a:rPr lang="tr-TR" sz="1800" i="1" dirty="0">
                <a:latin typeface="Times New Roman" pitchFamily="18" charset="0"/>
                <a:ea typeface="ＭＳ Ｐゴシック" pitchFamily="34" charset="-128"/>
                <a:cs typeface="Times New Roman" pitchFamily="18" charset="0"/>
              </a:rPr>
              <a:t>C. </a:t>
            </a:r>
            <a:r>
              <a:rPr lang="tr-TR" sz="1800" i="1" dirty="0" err="1">
                <a:latin typeface="Times New Roman" pitchFamily="18" charset="0"/>
                <a:ea typeface="ＭＳ Ｐゴシック" pitchFamily="34" charset="-128"/>
                <a:cs typeface="Times New Roman" pitchFamily="18" charset="0"/>
              </a:rPr>
              <a:t>albicans</a:t>
            </a:r>
            <a:r>
              <a:rPr lang="tr-TR" sz="1800" dirty="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colonies usually form within 3-5 days</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609600" indent="-609600"/>
            <a:r>
              <a:rPr lang="en-US" sz="1800" dirty="0">
                <a:latin typeface="Times New Roman" panose="02020603050405020304" pitchFamily="18" charset="0"/>
                <a:cs typeface="Times New Roman" panose="02020603050405020304" pitchFamily="18" charset="0"/>
              </a:rPr>
              <a:t>They form colonies of 4-5 mm in diameter, with a sweet, fruity smell that is bright, high-convex in white or creamy color</a:t>
            </a:r>
            <a:r>
              <a:rPr lang="en-US" sz="1800" dirty="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marL="0" indent="0">
              <a:buNone/>
            </a:pP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0" indent="0">
              <a:buNone/>
            </a:pPr>
            <a:r>
              <a:rPr lang="tr-TR" sz="18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Microscopic</a:t>
            </a:r>
            <a:r>
              <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18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morphology</a:t>
            </a: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buNone/>
            </a:pP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r>
              <a:rPr lang="en-US" sz="1800" dirty="0">
                <a:latin typeface="Times New Roman" panose="02020603050405020304" pitchFamily="18" charset="0"/>
                <a:cs typeface="Times New Roman" panose="02020603050405020304" pitchFamily="18" charset="0"/>
              </a:rPr>
              <a:t>A small piece of </a:t>
            </a:r>
            <a:r>
              <a:rPr lang="en-US" sz="1800" b="1" dirty="0" err="1">
                <a:latin typeface="Times New Roman" panose="02020603050405020304" pitchFamily="18" charset="0"/>
                <a:cs typeface="Times New Roman" panose="02020603050405020304" pitchFamily="18" charset="0"/>
              </a:rPr>
              <a:t>Lactophenol</a:t>
            </a:r>
            <a:r>
              <a:rPr lang="en-US" sz="1800" b="1" dirty="0">
                <a:latin typeface="Times New Roman" panose="02020603050405020304" pitchFamily="18" charset="0"/>
                <a:cs typeface="Times New Roman" panose="02020603050405020304" pitchFamily="18" charset="0"/>
              </a:rPr>
              <a:t> Cotton Blue </a:t>
            </a:r>
            <a:r>
              <a:rPr lang="en-US" sz="1800" dirty="0">
                <a:latin typeface="Times New Roman" panose="02020603050405020304" pitchFamily="18" charset="0"/>
                <a:cs typeface="Times New Roman" panose="02020603050405020304" pitchFamily="18" charset="0"/>
              </a:rPr>
              <a:t>can be prepared from a single colon, or pre-fixed colonies can be stained with </a:t>
            </a:r>
            <a:r>
              <a:rPr lang="en-US" sz="1800" b="1" dirty="0">
                <a:latin typeface="Times New Roman" panose="02020603050405020304" pitchFamily="18" charset="0"/>
                <a:cs typeface="Times New Roman" panose="02020603050405020304" pitchFamily="18" charset="0"/>
              </a:rPr>
              <a:t>Gram Stain </a:t>
            </a:r>
            <a:r>
              <a:rPr lang="en-US" sz="1800" dirty="0">
                <a:latin typeface="Times New Roman" panose="02020603050405020304" pitchFamily="18" charset="0"/>
                <a:cs typeface="Times New Roman" panose="02020603050405020304" pitchFamily="18" charset="0"/>
              </a:rPr>
              <a:t>or </a:t>
            </a:r>
            <a:r>
              <a:rPr lang="en-US" sz="1800" b="1" dirty="0">
                <a:latin typeface="Times New Roman" panose="02020603050405020304" pitchFamily="18" charset="0"/>
                <a:cs typeface="Times New Roman" panose="02020603050405020304" pitchFamily="18" charset="0"/>
              </a:rPr>
              <a:t>Methylene Blue</a:t>
            </a:r>
            <a:r>
              <a:rPr lang="en-US" sz="1800" b="1" dirty="0">
                <a:latin typeface="Times New Roman" panose="02020603050405020304" pitchFamily="18" charset="0"/>
                <a:cs typeface="Times New Roman" panose="02020603050405020304" pitchFamily="18" charset="0"/>
              </a:rPr>
              <a:t>.</a:t>
            </a:r>
            <a:endParaRPr lang="tr-TR" sz="1800" b="1" dirty="0">
              <a:latin typeface="Times New Roman" panose="02020603050405020304" pitchFamily="18" charset="0"/>
              <a:cs typeface="Times New Roman" panose="02020603050405020304" pitchFamily="18" charset="0"/>
            </a:endParaRPr>
          </a:p>
          <a:p>
            <a:pPr marL="609600" indent="-609600"/>
            <a:r>
              <a:rPr lang="tr-TR" sz="1800" i="1" dirty="0">
                <a:latin typeface="Times New Roman" pitchFamily="18" charset="0"/>
                <a:ea typeface="ＭＳ Ｐゴシック" pitchFamily="34" charset="-128"/>
                <a:cs typeface="Times New Roman" pitchFamily="18" charset="0"/>
              </a:rPr>
              <a:t>C. </a:t>
            </a:r>
            <a:r>
              <a:rPr lang="tr-TR" sz="1800" i="1" dirty="0" err="1">
                <a:latin typeface="Times New Roman" pitchFamily="18" charset="0"/>
                <a:ea typeface="ＭＳ Ｐゴシック" pitchFamily="34" charset="-128"/>
                <a:cs typeface="Times New Roman" pitchFamily="18" charset="0"/>
              </a:rPr>
              <a:t>albicans</a:t>
            </a:r>
            <a:r>
              <a:rPr lang="tr-TR" sz="1800" dirty="0">
                <a:latin typeface="Times New Roman" pitchFamily="18" charset="0"/>
                <a:ea typeface="ＭＳ Ｐゴシック" pitchFamily="34" charset="-128"/>
                <a:cs typeface="Times New Roman" pitchFamily="18" charset="0"/>
              </a:rPr>
              <a:t> </a:t>
            </a:r>
            <a:r>
              <a:rPr lang="en-US" sz="1800" dirty="0">
                <a:latin typeface="Times New Roman" panose="02020603050405020304" pitchFamily="18" charset="0"/>
                <a:cs typeface="Times New Roman" panose="02020603050405020304" pitchFamily="18" charset="0"/>
              </a:rPr>
              <a:t>bloody agar and </a:t>
            </a:r>
            <a:r>
              <a:rPr lang="en-US" sz="1800" dirty="0" err="1">
                <a:latin typeface="Times New Roman" panose="02020603050405020304" pitchFamily="18" charset="0"/>
                <a:cs typeface="Times New Roman" panose="02020603050405020304" pitchFamily="18" charset="0"/>
              </a:rPr>
              <a:t>Sabouraud</a:t>
            </a:r>
            <a:r>
              <a:rPr lang="en-US" sz="1800" dirty="0">
                <a:latin typeface="Times New Roman" panose="02020603050405020304" pitchFamily="18" charset="0"/>
                <a:cs typeface="Times New Roman" panose="02020603050405020304" pitchFamily="18" charset="0"/>
              </a:rPr>
              <a:t> Dextrose Agar to form thin-walled, budding cells</a:t>
            </a:r>
            <a:r>
              <a:rPr lang="tr-TR" sz="1800" dirty="0">
                <a:latin typeface="Times New Roman" pitchFamily="18" charset="0"/>
                <a:ea typeface="ＭＳ Ｐゴシック" pitchFamily="34" charset="-128"/>
                <a:cs typeface="Times New Roman" pitchFamily="18" charset="0"/>
              </a:rPr>
              <a:t>.</a:t>
            </a:r>
          </a:p>
          <a:p>
            <a:pPr marL="609600" indent="-609600">
              <a:buNone/>
            </a:pPr>
            <a:r>
              <a:rPr lang="tr-TR" sz="18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Demonstration</a:t>
            </a:r>
            <a:r>
              <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of </a:t>
            </a:r>
            <a:r>
              <a:rPr lang="tr-TR" sz="18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Germ</a:t>
            </a:r>
            <a:r>
              <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 </a:t>
            </a:r>
            <a:r>
              <a:rPr lang="tr-TR" sz="1800" b="1" i="1" dirty="0" err="1">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Tubes</a:t>
            </a: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buNone/>
            </a:pPr>
            <a:endParaRPr lang="tr-TR" sz="1800" b="1" i="1" dirty="0">
              <a:solidFill>
                <a:srgbClr val="00206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endParaRPr>
          </a:p>
          <a:p>
            <a:pPr marL="609600" indent="-609600"/>
            <a:r>
              <a:rPr lang="en-US" sz="1800" dirty="0">
                <a:latin typeface="Times New Roman" panose="02020603050405020304" pitchFamily="18" charset="0"/>
                <a:cs typeface="Times New Roman" panose="02020603050405020304" pitchFamily="18" charset="0"/>
              </a:rPr>
              <a:t>A small inoculum prepared from breeding colonies is inoculated into 0.5 ml of sheep, cattle, rabbit or human serum and incubated for 2-3 hours at 37 </a:t>
            </a:r>
            <a:r>
              <a:rPr lang="en-US" sz="1800" dirty="0">
                <a:latin typeface="Times New Roman" panose="02020603050405020304" pitchFamily="18" charset="0"/>
                <a:cs typeface="Times New Roman" panose="02020603050405020304" pitchFamily="18" charset="0"/>
              </a:rPr>
              <a:t>°C.</a:t>
            </a:r>
            <a:endParaRPr lang="tr-TR"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prepared mixture is examined in a drop phase contrast microscope or light microscope. The appearance of </a:t>
            </a:r>
            <a:r>
              <a:rPr lang="en-US" sz="1800" b="1" dirty="0">
                <a:latin typeface="Times New Roman" panose="02020603050405020304" pitchFamily="18" charset="0"/>
                <a:cs typeface="Times New Roman" panose="02020603050405020304" pitchFamily="18" charset="0"/>
              </a:rPr>
              <a:t>small tubers that protrude out of some yeast cells is characteristic</a:t>
            </a:r>
            <a:r>
              <a:rPr lang="en-US" sz="1800" dirty="0">
                <a:latin typeface="Times New Roman" panose="02020603050405020304" pitchFamily="18" charset="0"/>
                <a:cs typeface="Times New Roman" panose="02020603050405020304" pitchFamily="18" charset="0"/>
              </a:rPr>
              <a:t> of </a:t>
            </a:r>
            <a:r>
              <a:rPr lang="en-US" sz="1800" i="1" dirty="0">
                <a:latin typeface="Times New Roman" panose="02020603050405020304" pitchFamily="18" charset="0"/>
                <a:cs typeface="Times New Roman" panose="02020603050405020304" pitchFamily="18" charset="0"/>
              </a:rPr>
              <a:t>C. </a:t>
            </a:r>
            <a:r>
              <a:rPr lang="en-US" sz="1800" i="1" dirty="0" err="1">
                <a:latin typeface="Times New Roman" panose="02020603050405020304" pitchFamily="18" charset="0"/>
                <a:cs typeface="Times New Roman" panose="02020603050405020304" pitchFamily="18" charset="0"/>
              </a:rPr>
              <a:t>albicans</a:t>
            </a:r>
            <a:r>
              <a:rPr lang="en-US" sz="1800" dirty="0">
                <a:latin typeface="Times New Roman" panose="02020603050405020304" pitchFamily="18" charset="0"/>
                <a:cs typeface="Times New Roman" panose="02020603050405020304" pitchFamily="18" charset="0"/>
              </a:rPr>
              <a:t>.</a:t>
            </a:r>
            <a:r>
              <a:rPr lang="en-US" sz="1800" cap="all" dirty="0">
                <a:latin typeface="Times New Roman" panose="02020603050405020304" pitchFamily="18" charset="0"/>
                <a:cs typeface="Times New Roman" panose="02020603050405020304" pitchFamily="18" charset="0"/>
              </a:rPr>
              <a:t/>
            </a:r>
            <a:br>
              <a:rPr lang="en-US" sz="1800" cap="all" dirty="0">
                <a:latin typeface="Times New Roman" panose="02020603050405020304" pitchFamily="18" charset="0"/>
                <a:cs typeface="Times New Roman" panose="02020603050405020304" pitchFamily="18" charset="0"/>
              </a:rPr>
            </a:br>
            <a:endParaRPr lang="tr-TR" sz="1800" dirty="0">
              <a:latin typeface="Times New Roman" panose="02020603050405020304" pitchFamily="18" charset="0"/>
              <a:ea typeface="ＭＳ Ｐゴシック" pitchFamily="34" charset="-128"/>
              <a:cs typeface="Times New Roman" panose="02020603050405020304" pitchFamily="18" charset="0"/>
            </a:endParaRPr>
          </a:p>
        </p:txBody>
      </p:sp>
    </p:spTree>
    <p:extLst>
      <p:ext uri="{BB962C8B-B14F-4D97-AF65-F5344CB8AC3E}">
        <p14:creationId xmlns:p14="http://schemas.microsoft.com/office/powerpoint/2010/main" val="3532419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260649"/>
            <a:ext cx="8229600" cy="5865515"/>
          </a:xfrm>
        </p:spPr>
        <p:txBody>
          <a:bodyPr/>
          <a:lstStyle/>
          <a:p>
            <a:pPr>
              <a:buNone/>
            </a:pPr>
            <a:r>
              <a:rPr lang="tr-TR" sz="2000" b="1" dirty="0" err="1">
                <a:solidFill>
                  <a:srgbClr val="002060"/>
                </a:solidFill>
                <a:effectLst>
                  <a:glow rad="228600">
                    <a:schemeClr val="accent1">
                      <a:satMod val="175000"/>
                      <a:alpha val="40000"/>
                    </a:schemeClr>
                  </a:glow>
                </a:effectLst>
                <a:latin typeface="Times New Roman" pitchFamily="18" charset="0"/>
                <a:cs typeface="Times New Roman" pitchFamily="18" charset="0"/>
              </a:rPr>
              <a:t>Treatment</a:t>
            </a:r>
            <a:r>
              <a:rPr lang="tr-TR" sz="2000" b="1" dirty="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a:solidFill>
                  <a:srgbClr val="002060"/>
                </a:solidFill>
                <a:effectLst>
                  <a:glow rad="228600">
                    <a:schemeClr val="accent1">
                      <a:satMod val="175000"/>
                      <a:alpha val="40000"/>
                    </a:schemeClr>
                  </a:glow>
                </a:effectLst>
                <a:latin typeface="Times New Roman" pitchFamily="18" charset="0"/>
                <a:cs typeface="Times New Roman" pitchFamily="18" charset="0"/>
              </a:rPr>
              <a:t>and</a:t>
            </a:r>
            <a:r>
              <a:rPr lang="tr-TR" sz="2000" b="1" dirty="0">
                <a:solidFill>
                  <a:srgbClr val="002060"/>
                </a:solidFill>
                <a:effectLst>
                  <a:glow rad="228600">
                    <a:schemeClr val="accent1">
                      <a:satMod val="175000"/>
                      <a:alpha val="40000"/>
                    </a:schemeClr>
                  </a:glow>
                </a:effectLst>
                <a:latin typeface="Times New Roman" pitchFamily="18" charset="0"/>
                <a:cs typeface="Times New Roman" pitchFamily="18" charset="0"/>
              </a:rPr>
              <a:t> </a:t>
            </a:r>
            <a:r>
              <a:rPr lang="tr-TR" sz="2000" b="1" dirty="0" err="1">
                <a:solidFill>
                  <a:srgbClr val="002060"/>
                </a:solidFill>
                <a:effectLst>
                  <a:glow rad="228600">
                    <a:schemeClr val="accent1">
                      <a:satMod val="175000"/>
                      <a:alpha val="40000"/>
                    </a:schemeClr>
                  </a:glow>
                </a:effectLst>
                <a:latin typeface="Times New Roman" pitchFamily="18" charset="0"/>
                <a:cs typeface="Times New Roman" pitchFamily="18" charset="0"/>
              </a:rPr>
              <a:t>Protection</a:t>
            </a:r>
            <a:endParaRPr lang="tr-TR" sz="2000" b="1" dirty="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buNone/>
            </a:pPr>
            <a:endParaRPr lang="tr-TR" sz="2000" dirty="0">
              <a:solidFill>
                <a:srgbClr val="002060"/>
              </a:solidFill>
              <a:effectLst>
                <a:glow rad="228600">
                  <a:schemeClr val="accent1">
                    <a:satMod val="175000"/>
                    <a:alpha val="40000"/>
                  </a:schemeClr>
                </a:glow>
              </a:effectLst>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Candidiasis is largely due to predisposing factors. For this reason, predisposing factors must be removed first</a:t>
            </a:r>
            <a:r>
              <a:rPr lang="tr-TR" sz="2000" dirty="0">
                <a:solidFill>
                  <a:srgbClr val="002060"/>
                </a:solidFill>
                <a:latin typeface="Times New Roman" pitchFamily="18" charset="0"/>
                <a:cs typeface="Times New Roman" pitchFamily="18" charset="0"/>
              </a:rPr>
              <a:t>.</a:t>
            </a:r>
          </a:p>
          <a:p>
            <a:pPr algn="just"/>
            <a:endParaRPr lang="tr-TR" sz="2000" dirty="0">
              <a:solidFill>
                <a:srgbClr val="002060"/>
              </a:solidFill>
              <a:latin typeface="Times New Roman" pitchFamily="18" charset="0"/>
              <a:cs typeface="Times New Roman" pitchFamily="18" charset="0"/>
            </a:endParaRPr>
          </a:p>
          <a:p>
            <a:pPr algn="just"/>
            <a:r>
              <a:rPr lang="en-US" sz="2000" dirty="0">
                <a:latin typeface="Times New Roman" panose="02020603050405020304" pitchFamily="18" charset="0"/>
                <a:cs typeface="Times New Roman" panose="02020603050405020304" pitchFamily="18" charset="0"/>
              </a:rPr>
              <a:t>Nystatin can be added to copper </a:t>
            </a:r>
            <a:r>
              <a:rPr lang="en-US" sz="2000" dirty="0" err="1">
                <a:latin typeface="Times New Roman" panose="02020603050405020304" pitchFamily="18" charset="0"/>
                <a:cs typeface="Times New Roman" panose="02020603050405020304" pitchFamily="18" charset="0"/>
              </a:rPr>
              <a:t>sulphate</a:t>
            </a:r>
            <a:r>
              <a:rPr lang="en-US" sz="2000" dirty="0">
                <a:latin typeface="Times New Roman" panose="02020603050405020304" pitchFamily="18" charset="0"/>
                <a:cs typeface="Times New Roman" panose="02020603050405020304" pitchFamily="18" charset="0"/>
              </a:rPr>
              <a:t> and baits for preservative drinking water.</a:t>
            </a:r>
            <a:endParaRPr lang="tr-TR" sz="2000" dirty="0">
              <a:solidFill>
                <a:srgbClr val="002060"/>
              </a:solidFill>
              <a:latin typeface="Times New Roman" pitchFamily="18" charset="0"/>
              <a:cs typeface="Times New Roman" pitchFamily="18" charset="0"/>
            </a:endParaRPr>
          </a:p>
          <a:p>
            <a:pPr algn="just"/>
            <a:endParaRPr lang="tr-TR"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Some </a:t>
            </a:r>
            <a:r>
              <a:rPr lang="en-US" sz="2000" dirty="0">
                <a:latin typeface="Times New Roman" panose="02020603050405020304" pitchFamily="18" charset="0"/>
                <a:cs typeface="Times New Roman" panose="02020603050405020304" pitchFamily="18" charset="0"/>
              </a:rPr>
              <a:t>studies have shown that formic acid applications may be beneficial to feeds</a:t>
            </a:r>
            <a:r>
              <a:rPr lang="en-US"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Amphotericin </a:t>
            </a:r>
            <a:r>
              <a:rPr lang="en-US" sz="2000" dirty="0">
                <a:latin typeface="Times New Roman" panose="02020603050405020304" pitchFamily="18" charset="0"/>
                <a:cs typeface="Times New Roman" panose="02020603050405020304" pitchFamily="18" charset="0"/>
              </a:rPr>
              <a:t>is primarily used in animals to be treated. In addition, topical applications can be performed on lesioned areas</a:t>
            </a:r>
            <a:r>
              <a:rPr lang="tr-TR" sz="20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755249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2996952"/>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cs typeface="Times New Roman" pitchFamily="18" charset="0"/>
              </a:rPr>
              <a:t>Cryptococcosis</a:t>
            </a:r>
            <a:endParaRPr lang="tr-TR"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693917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3"/>
          <p:cNvSpPr>
            <a:spLocks noGrp="1" noChangeArrowheads="1"/>
          </p:cNvSpPr>
          <p:nvPr>
            <p:ph type="body" idx="1"/>
          </p:nvPr>
        </p:nvSpPr>
        <p:spPr>
          <a:xfrm>
            <a:off x="1775520" y="188640"/>
            <a:ext cx="8640960" cy="5688632"/>
          </a:xfrm>
        </p:spPr>
        <p:txBody>
          <a:bodyPr>
            <a:normAutofit lnSpcReduction="10000"/>
          </a:bodyPr>
          <a:lstStyle/>
          <a:p>
            <a:pPr marL="609600" indent="-609600" algn="just">
              <a:buNone/>
            </a:pPr>
            <a:r>
              <a:rPr lang="tr-TR" sz="2000" dirty="0">
                <a:latin typeface="Times New Roman" pitchFamily="18" charset="0"/>
                <a:ea typeface="ＭＳ Ｐゴシック" pitchFamily="34" charset="-128"/>
                <a:cs typeface="Times New Roman" pitchFamily="18" charset="0"/>
              </a:rPr>
              <a:t>	</a:t>
            </a:r>
            <a:r>
              <a:rPr lang="tr-TR" sz="2000" b="1" dirty="0" err="1">
                <a:solidFill>
                  <a:srgbClr val="0070C0"/>
                </a:solidFill>
                <a:effectLst>
                  <a:glow rad="228600">
                    <a:schemeClr val="accent1">
                      <a:satMod val="175000"/>
                      <a:alpha val="40000"/>
                    </a:schemeClr>
                  </a:glow>
                </a:effectLst>
                <a:latin typeface="Times New Roman" pitchFamily="18" charset="0"/>
                <a:ea typeface="ＭＳ Ｐゴシック" pitchFamily="34" charset="-128"/>
                <a:cs typeface="Times New Roman" pitchFamily="18" charset="0"/>
              </a:rPr>
              <a:t>Cryptococcosis</a:t>
            </a:r>
            <a:r>
              <a:rPr lang="tr-TR" sz="2000" dirty="0">
                <a:latin typeface="Times New Roman" pitchFamily="18" charset="0"/>
                <a:ea typeface="ＭＳ Ｐゴシック" pitchFamily="34" charset="-128"/>
                <a:cs typeface="Times New Roman" pitchFamily="18" charset="0"/>
              </a:rPr>
              <a:t>, i</a:t>
            </a:r>
            <a:r>
              <a:rPr lang="en-US" sz="2000" dirty="0">
                <a:latin typeface="Times New Roman" panose="02020603050405020304" pitchFamily="18" charset="0"/>
                <a:cs typeface="Times New Roman" panose="02020603050405020304" pitchFamily="18" charset="0"/>
              </a:rPr>
              <a:t>s </a:t>
            </a:r>
            <a:r>
              <a:rPr lang="en-US" sz="2000" dirty="0">
                <a:latin typeface="Times New Roman" panose="02020603050405020304" pitchFamily="18" charset="0"/>
                <a:cs typeface="Times New Roman" panose="02020603050405020304" pitchFamily="18" charset="0"/>
              </a:rPr>
              <a:t>a subacute and chronic disease characterized by </a:t>
            </a:r>
            <a:r>
              <a:rPr lang="en-US" sz="2000" b="1" i="1" dirty="0">
                <a:latin typeface="Times New Roman" panose="02020603050405020304" pitchFamily="18" charset="0"/>
                <a:cs typeface="Times New Roman" panose="02020603050405020304" pitchFamily="18" charset="0"/>
              </a:rPr>
              <a:t>Cryptococcus </a:t>
            </a:r>
            <a:r>
              <a:rPr lang="en-US" sz="2000" b="1" i="1" dirty="0" err="1">
                <a:latin typeface="Times New Roman" panose="02020603050405020304" pitchFamily="18" charset="0"/>
                <a:cs typeface="Times New Roman" panose="02020603050405020304" pitchFamily="18" charset="0"/>
              </a:rPr>
              <a:t>neoformans</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 humans and animals.</a:t>
            </a:r>
            <a:endParaRPr lang="tr-TR"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Within </a:t>
            </a:r>
            <a:r>
              <a:rPr lang="tr-TR" sz="2000" dirty="0">
                <a:latin typeface="Times New Roman" panose="02020603050405020304" pitchFamily="18" charset="0"/>
                <a:cs typeface="Times New Roman" panose="02020603050405020304" pitchFamily="18" charset="0"/>
              </a:rPr>
              <a:t>19 </a:t>
            </a:r>
            <a:r>
              <a:rPr lang="en-US" sz="2000" i="1" dirty="0">
                <a:latin typeface="Times New Roman" panose="02020603050405020304" pitchFamily="18" charset="0"/>
                <a:cs typeface="Times New Roman" panose="02020603050405020304" pitchFamily="18" charset="0"/>
              </a:rPr>
              <a:t>Cryptococcus</a:t>
            </a: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species only </a:t>
            </a:r>
            <a:r>
              <a:rPr lang="en-US" sz="2000" b="1" i="1" dirty="0">
                <a:latin typeface="Times New Roman" panose="02020603050405020304" pitchFamily="18" charset="0"/>
                <a:cs typeface="Times New Roman" panose="02020603050405020304" pitchFamily="18" charset="0"/>
              </a:rPr>
              <a:t>Cryptococcus </a:t>
            </a:r>
            <a:r>
              <a:rPr lang="en-US" sz="2000" b="1" i="1" dirty="0" err="1">
                <a:latin typeface="Times New Roman" panose="02020603050405020304" pitchFamily="18" charset="0"/>
                <a:cs typeface="Times New Roman" panose="02020603050405020304" pitchFamily="18" charset="0"/>
              </a:rPr>
              <a:t>neoformans</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are pathogenic for humans and animals.</a:t>
            </a:r>
            <a:endParaRPr lang="tr-TR" sz="2000" dirty="0">
              <a:latin typeface="Times New Roman" pitchFamily="18" charset="0"/>
              <a:ea typeface="ＭＳ Ｐゴシック" pitchFamily="34" charset="-128"/>
              <a:cs typeface="Times New Roman" pitchFamily="18" charset="0"/>
            </a:endParaRPr>
          </a:p>
          <a:p>
            <a:pPr marL="609600" indent="-609600" algn="just"/>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a:latin typeface="Times New Roman" panose="02020603050405020304" pitchFamily="18" charset="0"/>
                <a:cs typeface="Times New Roman" panose="02020603050405020304" pitchFamily="18" charset="0"/>
              </a:rPr>
              <a:t>Thin-walled </a:t>
            </a:r>
            <a:r>
              <a:rPr lang="en-US" sz="2000" dirty="0">
                <a:latin typeface="Times New Roman" panose="02020603050405020304" pitchFamily="18" charset="0"/>
                <a:cs typeface="Times New Roman" panose="02020603050405020304" pitchFamily="18" charset="0"/>
              </a:rPr>
              <a:t>budding yeast that varies from spherical to oval and varies in diameter from 2.5 to 20 </a:t>
            </a:r>
            <a:r>
              <a:rPr lang="en-US" sz="2000" dirty="0" err="1">
                <a:latin typeface="Times New Roman" panose="02020603050405020304" pitchFamily="18" charset="0"/>
                <a:cs typeface="Times New Roman" panose="02020603050405020304" pitchFamily="18" charset="0"/>
              </a:rPr>
              <a:t>μm</a:t>
            </a:r>
            <a:r>
              <a:rPr lang="tr-TR" sz="2000" dirty="0">
                <a:latin typeface="Times New Roman" pitchFamily="18" charset="0"/>
                <a:ea typeface="ＭＳ Ｐゴシック" pitchFamily="34" charset="-128"/>
                <a:cs typeface="Times New Roman" pitchFamily="18" charset="0"/>
              </a:rPr>
              <a:t>.</a:t>
            </a:r>
          </a:p>
          <a:p>
            <a:pPr marL="609600" indent="-609600" algn="just"/>
            <a:endParaRPr lang="tr-TR" sz="2000" dirty="0">
              <a:latin typeface="Times New Roman" pitchFamily="18" charset="0"/>
              <a:ea typeface="ＭＳ Ｐゴシック" pitchFamily="34" charset="-128"/>
              <a:cs typeface="Times New Roman" pitchFamily="18" charset="0"/>
            </a:endParaRPr>
          </a:p>
          <a:p>
            <a:pPr marL="609600" indent="-609600" algn="just"/>
            <a:r>
              <a:rPr lang="en-US" sz="2000" dirty="0">
                <a:latin typeface="Times New Roman" panose="02020603050405020304" pitchFamily="18" charset="0"/>
                <a:cs typeface="Times New Roman" panose="02020603050405020304" pitchFamily="18" charset="0"/>
              </a:rPr>
              <a:t>Cells are surrounded by a </a:t>
            </a:r>
            <a:r>
              <a:rPr lang="en-US" sz="2000" b="1" dirty="0">
                <a:latin typeface="Times New Roman" panose="02020603050405020304" pitchFamily="18" charset="0"/>
                <a:cs typeface="Times New Roman" panose="02020603050405020304" pitchFamily="18" charset="0"/>
              </a:rPr>
              <a:t>polysaccharide capsule in a </a:t>
            </a:r>
            <a:r>
              <a:rPr lang="en-US" sz="2000" b="1" dirty="0">
                <a:latin typeface="Times New Roman" panose="02020603050405020304" pitchFamily="18" charset="0"/>
                <a:cs typeface="Times New Roman" panose="02020603050405020304" pitchFamily="18" charset="0"/>
              </a:rPr>
              <a:t>mucoid structure</a:t>
            </a:r>
            <a:r>
              <a:rPr lang="en-US" sz="2000" dirty="0">
                <a:latin typeface="Times New Roman" panose="02020603050405020304" pitchFamily="18" charset="0"/>
                <a:cs typeface="Times New Roman" panose="02020603050405020304" pitchFamily="18" charset="0"/>
              </a:rPr>
              <a:t> with varying thickness, and this capsule is larger in animal tissues</a:t>
            </a:r>
            <a:r>
              <a:rPr lang="en-US"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a:latin typeface="Times New Roman" panose="02020603050405020304" pitchFamily="18" charset="0"/>
                <a:cs typeface="Times New Roman" panose="02020603050405020304" pitchFamily="18" charset="0"/>
              </a:rPr>
              <a:t>The young cells are single and bud with a thin neck from the main cell</a:t>
            </a:r>
            <a:r>
              <a:rPr lang="tr-TR" sz="2000" dirty="0">
                <a:latin typeface="Times New Roman" pitchFamily="18" charset="0"/>
                <a:ea typeface="ＭＳ Ｐゴシック" pitchFamily="34" charset="-128"/>
                <a:cs typeface="Times New Roman" pitchFamily="18" charset="0"/>
              </a:rPr>
              <a:t>.</a:t>
            </a:r>
          </a:p>
          <a:p>
            <a:pPr marL="609600" indent="-609600" algn="just"/>
            <a:endParaRPr lang="tr-TR" sz="2000" dirty="0">
              <a:latin typeface="Times New Roman" pitchFamily="18" charset="0"/>
              <a:ea typeface="ＭＳ Ｐゴシック" pitchFamily="34" charset="-128"/>
              <a:cs typeface="Times New Roman" pitchFamily="18" charset="0"/>
            </a:endParaRPr>
          </a:p>
          <a:p>
            <a:pPr marL="609600" indent="-609600" algn="just"/>
            <a:r>
              <a:rPr lang="tr-TR" sz="2000" i="1" dirty="0" err="1">
                <a:latin typeface="Times New Roman" pitchFamily="18" charset="0"/>
                <a:ea typeface="ＭＳ Ｐゴシック" pitchFamily="34" charset="-128"/>
                <a:cs typeface="Times New Roman" pitchFamily="18" charset="0"/>
              </a:rPr>
              <a:t>Cryptococcus</a:t>
            </a:r>
            <a:r>
              <a:rPr lang="tr-TR" sz="2000" i="1" dirty="0">
                <a:latin typeface="Times New Roman" pitchFamily="18" charset="0"/>
                <a:ea typeface="ＭＳ Ｐゴシック" pitchFamily="34" charset="-128"/>
                <a:cs typeface="Times New Roman" pitchFamily="18" charset="0"/>
              </a:rPr>
              <a:t> </a:t>
            </a:r>
            <a:r>
              <a:rPr lang="tr-TR" sz="2000" i="1" dirty="0" err="1">
                <a:latin typeface="Times New Roman" pitchFamily="18" charset="0"/>
                <a:ea typeface="ＭＳ Ｐゴシック" pitchFamily="34" charset="-128"/>
                <a:cs typeface="Times New Roman" pitchFamily="18" charset="0"/>
              </a:rPr>
              <a:t>neoformans</a:t>
            </a:r>
            <a:r>
              <a:rPr lang="tr-TR" sz="2000" i="1" dirty="0">
                <a:latin typeface="Times New Roman" pitchFamily="18" charset="0"/>
                <a:ea typeface="ＭＳ Ｐゴシック" pitchFamily="34" charset="-128"/>
                <a:cs typeface="Times New Roman" pitchFamily="18" charset="0"/>
              </a:rPr>
              <a:t> </a:t>
            </a:r>
            <a:r>
              <a:rPr lang="en-US" sz="2000" dirty="0">
                <a:latin typeface="Times New Roman" panose="02020603050405020304" pitchFamily="18" charset="0"/>
                <a:cs typeface="Times New Roman" panose="02020603050405020304" pitchFamily="18" charset="0"/>
              </a:rPr>
              <a:t>is a member of the </a:t>
            </a:r>
            <a:r>
              <a:rPr lang="en-US" sz="2000" b="1" dirty="0">
                <a:latin typeface="Times New Roman" panose="02020603050405020304" pitchFamily="18" charset="0"/>
                <a:cs typeface="Times New Roman" panose="02020603050405020304" pitchFamily="18" charset="0"/>
              </a:rPr>
              <a:t>Fungi </a:t>
            </a:r>
            <a:r>
              <a:rPr lang="en-US" sz="2000" b="1" dirty="0" err="1">
                <a:latin typeface="Times New Roman" panose="02020603050405020304" pitchFamily="18" charset="0"/>
                <a:cs typeface="Times New Roman" panose="02020603050405020304" pitchFamily="18" charset="0"/>
              </a:rPr>
              <a:t>Imperfecti</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class.</a:t>
            </a:r>
            <a:endParaRPr lang="tr-TR" sz="2000" dirty="0">
              <a:latin typeface="Times New Roman" pitchFamily="18" charset="0"/>
              <a:ea typeface="ＭＳ Ｐゴシック" pitchFamily="34" charset="-128"/>
              <a:cs typeface="Times New Roman" pitchFamily="18" charset="0"/>
            </a:endParaRPr>
          </a:p>
          <a:p>
            <a:pPr marL="609600" indent="-609600" algn="just"/>
            <a:endParaRPr lang="tr-TR" sz="2000" dirty="0">
              <a:latin typeface="Times New Roman" panose="02020603050405020304" pitchFamily="18" charset="0"/>
              <a:cs typeface="Times New Roman" panose="02020603050405020304" pitchFamily="18" charset="0"/>
            </a:endParaRPr>
          </a:p>
          <a:p>
            <a:pPr marL="609600" indent="-609600" algn="just"/>
            <a:r>
              <a:rPr lang="en-US" sz="2000" dirty="0" err="1">
                <a:latin typeface="Times New Roman" panose="02020603050405020304" pitchFamily="18" charset="0"/>
                <a:cs typeface="Times New Roman" panose="02020603050405020304" pitchFamily="18" charset="0"/>
              </a:rPr>
              <a:t>Cryptococcosis</a:t>
            </a: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(European </a:t>
            </a:r>
            <a:r>
              <a:rPr lang="en-US" sz="2000" dirty="0" err="1">
                <a:latin typeface="Times New Roman" panose="02020603050405020304" pitchFamily="18" charset="0"/>
                <a:cs typeface="Times New Roman" panose="02020603050405020304" pitchFamily="18" charset="0"/>
              </a:rPr>
              <a:t>blastomycosis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torulosis</a:t>
            </a:r>
            <a:r>
              <a:rPr lang="en-US" sz="2000" dirty="0">
                <a:latin typeface="Times New Roman" panose="02020603050405020304" pitchFamily="18" charset="0"/>
                <a:cs typeface="Times New Roman" panose="02020603050405020304" pitchFamily="18" charset="0"/>
              </a:rPr>
              <a:t>) is a subacute or chronic infection involving the central nervous system, respiratory system and eye</a:t>
            </a:r>
            <a:r>
              <a:rPr lang="tr-TR" sz="2000" dirty="0">
                <a:latin typeface="Times New Roman" pitchFamily="18" charset="0"/>
                <a:ea typeface="ＭＳ Ｐゴシック" pitchFamily="34" charset="-128"/>
                <a:cs typeface="Times New Roman" pitchFamily="18" charset="0"/>
              </a:rPr>
              <a:t>.</a:t>
            </a:r>
          </a:p>
          <a:p>
            <a:pPr marL="609600" indent="-609600"/>
            <a:endParaRPr lang="tr-TR" sz="2000"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36472826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Geniş ekran</PresentationFormat>
  <Paragraphs>111</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ＭＳ Ｐゴシック</vt:lpstr>
      <vt:lpstr>Arial</vt:lpstr>
      <vt:lpstr>Calibri</vt:lpstr>
      <vt:lpstr>Calibri Light</vt:lpstr>
      <vt:lpstr>Times New Roman</vt:lpstr>
      <vt:lpstr>Office Teması</vt:lpstr>
      <vt:lpstr>Candidiasis</vt:lpstr>
      <vt:lpstr>PowerPoint Sunusu</vt:lpstr>
      <vt:lpstr>PowerPoint Sunusu</vt:lpstr>
      <vt:lpstr>PowerPoint Sunusu</vt:lpstr>
      <vt:lpstr>PowerPoint Sunusu</vt:lpstr>
      <vt:lpstr>PowerPoint Sunusu</vt:lpstr>
      <vt:lpstr>PowerPoint Sunusu</vt:lpstr>
      <vt:lpstr>Cryptococcosis</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Candidiasis</dc:title>
  <dc:creator>Inci Basak Kaya</dc:creator>
  <cp:lastModifiedBy>Inci Basak Kaya</cp:lastModifiedBy>
  <cp:revision>1</cp:revision>
  <dcterms:created xsi:type="dcterms:W3CDTF">2017-12-28T08:56:06Z</dcterms:created>
  <dcterms:modified xsi:type="dcterms:W3CDTF">2017-12-28T08:56:15Z</dcterms:modified>
</cp:coreProperties>
</file>