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59"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t>Kwadryga</a:t>
            </a:r>
            <a:endParaRPr lang="tr-TR" b="1" dirty="0"/>
          </a:p>
        </p:txBody>
      </p:sp>
      <p:sp>
        <p:nvSpPr>
          <p:cNvPr id="3" name="İçerik Yer Tutucusu 2"/>
          <p:cNvSpPr>
            <a:spLocks noGrp="1"/>
          </p:cNvSpPr>
          <p:nvPr>
            <p:ph idx="1"/>
          </p:nvPr>
        </p:nvSpPr>
        <p:spPr/>
        <p:txBody>
          <a:bodyPr>
            <a:normAutofit fontScale="70000" lnSpcReduction="20000"/>
          </a:bodyPr>
          <a:lstStyle/>
          <a:p>
            <a:r>
              <a:rPr lang="tr-TR" dirty="0"/>
              <a:t>İkinci avangarda dahil şairlerden söz ederken </a:t>
            </a:r>
            <a:r>
              <a:rPr lang="tr-TR" b="1" i="1" dirty="0" err="1"/>
              <a:t>Kwadryga</a:t>
            </a:r>
            <a:r>
              <a:rPr lang="tr-TR" b="1" dirty="0"/>
              <a:t> </a:t>
            </a:r>
            <a:r>
              <a:rPr lang="tr-TR" dirty="0"/>
              <a:t>grubunu atlamak olmaz. S.R. </a:t>
            </a:r>
            <a:r>
              <a:rPr lang="tr-TR" dirty="0" err="1"/>
              <a:t>Dobrowolski</a:t>
            </a:r>
            <a:r>
              <a:rPr lang="tr-TR" dirty="0"/>
              <a:t>, M. </a:t>
            </a:r>
            <a:r>
              <a:rPr lang="tr-TR" dirty="0" err="1"/>
              <a:t>Bibrowski</a:t>
            </a:r>
            <a:r>
              <a:rPr lang="tr-TR" dirty="0"/>
              <a:t>, W. </a:t>
            </a:r>
            <a:r>
              <a:rPr lang="tr-TR" dirty="0" err="1"/>
              <a:t>Wernic</a:t>
            </a:r>
            <a:r>
              <a:rPr lang="tr-TR" dirty="0"/>
              <a:t>, W. </a:t>
            </a:r>
            <a:r>
              <a:rPr lang="tr-TR" dirty="0" err="1"/>
              <a:t>Sebyła</a:t>
            </a:r>
            <a:r>
              <a:rPr lang="tr-TR" dirty="0"/>
              <a:t>, S. </a:t>
            </a:r>
            <a:r>
              <a:rPr lang="tr-TR" dirty="0" err="1"/>
              <a:t>Flukowski</a:t>
            </a:r>
            <a:r>
              <a:rPr lang="tr-TR" dirty="0"/>
              <a:t>, A. </a:t>
            </a:r>
            <a:r>
              <a:rPr lang="tr-TR" dirty="0" err="1"/>
              <a:t>Maliszewski</a:t>
            </a:r>
            <a:r>
              <a:rPr lang="tr-TR" dirty="0"/>
              <a:t>, L. </a:t>
            </a:r>
            <a:r>
              <a:rPr lang="tr-TR" dirty="0" err="1"/>
              <a:t>Szenwald</a:t>
            </a:r>
            <a:r>
              <a:rPr lang="tr-TR" dirty="0"/>
              <a:t>, K.I. </a:t>
            </a:r>
            <a:r>
              <a:rPr lang="tr-TR" dirty="0" err="1"/>
              <a:t>Gałczyński</a:t>
            </a:r>
            <a:r>
              <a:rPr lang="tr-TR" dirty="0"/>
              <a:t>, W. </a:t>
            </a:r>
            <a:r>
              <a:rPr lang="tr-TR" dirty="0" err="1"/>
              <a:t>Słobonik</a:t>
            </a:r>
            <a:r>
              <a:rPr lang="tr-TR" dirty="0"/>
              <a:t> ve S. </a:t>
            </a:r>
            <a:r>
              <a:rPr lang="tr-TR" dirty="0" err="1"/>
              <a:t>Ciesielczuk’un</a:t>
            </a:r>
            <a:r>
              <a:rPr lang="tr-TR" dirty="0"/>
              <a:t> dahil olduğu, 1926 yılında kurulan şiir grubu </a:t>
            </a:r>
            <a:r>
              <a:rPr lang="tr-TR" i="1" dirty="0" err="1"/>
              <a:t>Kwadryga</a:t>
            </a:r>
            <a:r>
              <a:rPr lang="tr-TR" dirty="0"/>
              <a:t> tarafından Varşova’da 1927-1931 yılları arasında yayımlanan aynı adlı bir şiir dergisi çıkartılıyordu. </a:t>
            </a:r>
            <a:r>
              <a:rPr lang="tr-TR" dirty="0" err="1"/>
              <a:t>Aleksander</a:t>
            </a:r>
            <a:r>
              <a:rPr lang="tr-TR" dirty="0"/>
              <a:t> </a:t>
            </a:r>
            <a:r>
              <a:rPr lang="tr-TR" dirty="0" err="1"/>
              <a:t>Maliszewski</a:t>
            </a:r>
            <a:r>
              <a:rPr lang="tr-TR" dirty="0"/>
              <a:t> bu grubu şöyle anlatıyordu: “</a:t>
            </a:r>
            <a:r>
              <a:rPr lang="tr-TR" i="1" dirty="0" err="1"/>
              <a:t>Kwadryga</a:t>
            </a:r>
            <a:r>
              <a:rPr lang="tr-TR" dirty="0"/>
              <a:t> adını alıyoruz. Edebiyat </a:t>
            </a:r>
            <a:r>
              <a:rPr lang="tr-TR" dirty="0" err="1"/>
              <a:t>Ortamı’nın</a:t>
            </a:r>
            <a:r>
              <a:rPr lang="tr-TR" dirty="0"/>
              <a:t> belki de en çok tartışılan, ama en aktif ve dostluk bağlarıyla birbirine bağlı on bir üyesi: </a:t>
            </a:r>
            <a:r>
              <a:rPr lang="tr-TR" dirty="0" err="1"/>
              <a:t>Bibrowski</a:t>
            </a:r>
            <a:r>
              <a:rPr lang="tr-TR" dirty="0"/>
              <a:t>, </a:t>
            </a:r>
            <a:r>
              <a:rPr lang="tr-TR" dirty="0" err="1"/>
              <a:t>Ciesielczuk</a:t>
            </a:r>
            <a:r>
              <a:rPr lang="tr-TR" dirty="0"/>
              <a:t>, </a:t>
            </a:r>
            <a:r>
              <a:rPr lang="tr-TR" dirty="0" err="1"/>
              <a:t>Dobrowolski</a:t>
            </a:r>
            <a:r>
              <a:rPr lang="tr-TR" dirty="0"/>
              <a:t>, </a:t>
            </a:r>
            <a:r>
              <a:rPr lang="tr-TR" dirty="0" err="1"/>
              <a:t>Flukowski</a:t>
            </a:r>
            <a:r>
              <a:rPr lang="tr-TR" dirty="0"/>
              <a:t>, </a:t>
            </a:r>
            <a:r>
              <a:rPr lang="tr-TR" dirty="0" err="1"/>
              <a:t>Gałczyński</a:t>
            </a:r>
            <a:r>
              <a:rPr lang="tr-TR" dirty="0"/>
              <a:t>, </a:t>
            </a:r>
            <a:r>
              <a:rPr lang="tr-TR" dirty="0" err="1"/>
              <a:t>Maliszewski</a:t>
            </a:r>
            <a:r>
              <a:rPr lang="tr-TR" dirty="0"/>
              <a:t>, </a:t>
            </a:r>
            <a:r>
              <a:rPr lang="tr-TR" dirty="0" err="1"/>
              <a:t>Markowski</a:t>
            </a:r>
            <a:r>
              <a:rPr lang="tr-TR" dirty="0"/>
              <a:t>, </a:t>
            </a:r>
            <a:r>
              <a:rPr lang="tr-TR" dirty="0" err="1"/>
              <a:t>Saliński</a:t>
            </a:r>
            <a:r>
              <a:rPr lang="tr-TR" dirty="0"/>
              <a:t>, </a:t>
            </a:r>
            <a:r>
              <a:rPr lang="tr-TR" dirty="0" err="1"/>
              <a:t>Sebyła</a:t>
            </a:r>
            <a:r>
              <a:rPr lang="tr-TR" dirty="0"/>
              <a:t>, </a:t>
            </a:r>
            <a:r>
              <a:rPr lang="tr-TR" dirty="0" err="1"/>
              <a:t>Słobodnik</a:t>
            </a:r>
            <a:r>
              <a:rPr lang="tr-TR" dirty="0"/>
              <a:t>, </a:t>
            </a:r>
            <a:r>
              <a:rPr lang="tr-TR" dirty="0" err="1"/>
              <a:t>Szenwald</a:t>
            </a:r>
            <a:r>
              <a:rPr lang="tr-TR" dirty="0"/>
              <a:t> gruba dahil oluyor. Şimdi yazar akşamları üniversite sınırlarını aşıp sadece Varşova’yı değil, </a:t>
            </a:r>
            <a:r>
              <a:rPr lang="tr-TR" dirty="0" err="1"/>
              <a:t>Łódź</a:t>
            </a:r>
            <a:r>
              <a:rPr lang="tr-TR" dirty="0"/>
              <a:t>, </a:t>
            </a:r>
            <a:r>
              <a:rPr lang="tr-TR" dirty="0" err="1"/>
              <a:t>Kraków</a:t>
            </a:r>
            <a:r>
              <a:rPr lang="tr-TR" dirty="0"/>
              <a:t>, </a:t>
            </a:r>
            <a:r>
              <a:rPr lang="tr-TR" dirty="0" err="1"/>
              <a:t>Wilno</a:t>
            </a:r>
            <a:r>
              <a:rPr lang="tr-TR" dirty="0"/>
              <a:t>, </a:t>
            </a:r>
            <a:r>
              <a:rPr lang="tr-TR" dirty="0" err="1"/>
              <a:t>Grodno</a:t>
            </a:r>
            <a:r>
              <a:rPr lang="tr-TR" dirty="0"/>
              <a:t> ve </a:t>
            </a:r>
            <a:r>
              <a:rPr lang="tr-TR" dirty="0" err="1"/>
              <a:t>Lwów’u</a:t>
            </a:r>
            <a:r>
              <a:rPr lang="tr-TR" dirty="0"/>
              <a:t> da sarmaktadır. Adlarımız basında gün geçtikçe daha sık yer almaktadır</a:t>
            </a:r>
            <a:r>
              <a:rPr lang="tr-TR" dirty="0"/>
              <a:t> </a:t>
            </a:r>
            <a:r>
              <a:rPr lang="tr-TR" dirty="0"/>
              <a:t>  </a:t>
            </a:r>
            <a:r>
              <a:rPr lang="tr-TR" dirty="0" err="1"/>
              <a:t>Kwadryga</a:t>
            </a:r>
            <a:r>
              <a:rPr lang="tr-TR" dirty="0"/>
              <a:t>: Antik Yunan ve Roma’da, atların çektiği, oturma yeri olmayıp ayakta sürülen iki tekerlekli araba.</a:t>
            </a:r>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i="1" dirty="0" err="1"/>
              <a:t>Kwadryga</a:t>
            </a:r>
            <a:r>
              <a:rPr lang="tr-TR" dirty="0"/>
              <a:t> grubu, dönemin edebi gruplarının çoğu gibi yine öğrencilerden oluşuyordu. </a:t>
            </a:r>
            <a:r>
              <a:rPr lang="tr-TR" dirty="0" err="1"/>
              <a:t>Maliszewski’nin</a:t>
            </a:r>
            <a:r>
              <a:rPr lang="tr-TR" dirty="0"/>
              <a:t> yazdığı gibi, belki ‘en çok </a:t>
            </a:r>
            <a:r>
              <a:rPr lang="tr-TR" dirty="0" err="1"/>
              <a:t>tartışılanlar’dı</a:t>
            </a:r>
            <a:r>
              <a:rPr lang="tr-TR" dirty="0"/>
              <a:t>, ancak grup üyelerinin hemen hemen hepsi ilk kuşak aydınlardı, bu bağlamda edebiyatta tek tek sivrilmeleri oldukça zordu. Süreklilik arz eden finans sorunları nedeniyle gelir kaynağı arayışı içinde olmaları, sürekli ev ve mekân değiştirmeleri, grup üyelerine özgür ve genel bir bohem yaşam havası vermiştir. Bu gençler çoğu zaman kiralarını ödemiyorlar, yaşadıkları çevreye gürültüleriyle rahatsızlık veriyorlar, ama nedense hep iyi niyetli kimselerle karşılaştıkları için başları çok da belaya girmiyordu. Bu yaşantılara ve sabırlı, hoşgörülü aile üyelerine ve komşulara ilişkin destanlar, eski </a:t>
            </a:r>
            <a:r>
              <a:rPr lang="tr-TR" i="1" dirty="0" err="1"/>
              <a:t>Kwadryga</a:t>
            </a:r>
            <a:r>
              <a:rPr lang="tr-TR" dirty="0" err="1"/>
              <a:t>cıların</a:t>
            </a:r>
            <a:r>
              <a:rPr lang="tr-TR" dirty="0"/>
              <a:t> anılarında sürekli olarak ortaya çıkmaktadır</a:t>
            </a:r>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i="1" dirty="0" err="1"/>
              <a:t>Kwadryga</a:t>
            </a:r>
            <a:r>
              <a:rPr lang="tr-TR" dirty="0"/>
              <a:t> dergisinde yazan genç şairlerin biraz puslu olan programı, toplumsal yönden yükümlü bir şiir talep etmekteydi ve kendinden aşırı hoşnut olma ve toplumsal sorunları üstlenmeye hatta onlarla ilgilenmeye kalkışmama konusunda </a:t>
            </a:r>
            <a:r>
              <a:rPr lang="tr-TR" i="1" dirty="0" err="1"/>
              <a:t>Skamander</a:t>
            </a:r>
            <a:r>
              <a:rPr lang="tr-TR" dirty="0" err="1"/>
              <a:t>’i</a:t>
            </a:r>
            <a:r>
              <a:rPr lang="tr-TR" dirty="0"/>
              <a:t> eleştirmekteydi. </a:t>
            </a:r>
            <a:r>
              <a:rPr lang="tr-TR" dirty="0" err="1"/>
              <a:t>Pasifizm</a:t>
            </a:r>
            <a:r>
              <a:rPr lang="tr-TR" dirty="0"/>
              <a:t>, baskı görenlere sempati, </a:t>
            </a:r>
            <a:r>
              <a:rPr lang="tr-TR" dirty="0" err="1"/>
              <a:t>Norwid’i</a:t>
            </a:r>
            <a:r>
              <a:rPr lang="tr-TR" dirty="0"/>
              <a:t> ruhsal patron gibi kabul etme durumları ile tam olarak belirlenmemiş ciddi bir amaca yönelme eğilimi göstermekteydi. Aslında içlerinde en radikal olan </a:t>
            </a:r>
            <a:r>
              <a:rPr lang="tr-TR" b="1" dirty="0"/>
              <a:t>Stefan </a:t>
            </a:r>
            <a:r>
              <a:rPr lang="tr-TR" b="1" dirty="0" err="1"/>
              <a:t>Flukowski</a:t>
            </a:r>
            <a:r>
              <a:rPr lang="tr-TR" dirty="0"/>
              <a:t> (1902-1972) pek çoğu tarafından yegâne deneyimci olarak kabul edilmiştir. Grubun en tanınmış sanatçıları, yolları daha sonradan ayrılacak olan </a:t>
            </a:r>
            <a:r>
              <a:rPr lang="tr-TR" b="1" dirty="0" err="1"/>
              <a:t>Władysław</a:t>
            </a:r>
            <a:r>
              <a:rPr lang="tr-TR" b="1" dirty="0"/>
              <a:t> </a:t>
            </a:r>
            <a:r>
              <a:rPr lang="tr-TR" b="1" dirty="0" err="1"/>
              <a:t>Sebyła</a:t>
            </a:r>
            <a:r>
              <a:rPr lang="tr-TR" dirty="0"/>
              <a:t> (1902-1940) ve </a:t>
            </a:r>
            <a:r>
              <a:rPr lang="tr-TR" b="1" dirty="0" err="1"/>
              <a:t>Lucjan</a:t>
            </a:r>
            <a:r>
              <a:rPr lang="tr-TR" b="1" dirty="0"/>
              <a:t> </a:t>
            </a:r>
            <a:r>
              <a:rPr lang="tr-TR" b="1" dirty="0" err="1"/>
              <a:t>Szenwald</a:t>
            </a:r>
            <a:r>
              <a:rPr lang="tr-TR" dirty="0"/>
              <a:t> (1909-1944) idi. </a:t>
            </a:r>
          </a:p>
          <a:p>
            <a:endParaRPr lang="tr-TR" dirty="0"/>
          </a:p>
        </p:txBody>
      </p:sp>
    </p:spTree>
    <p:extLst>
      <p:ext uri="{BB962C8B-B14F-4D97-AF65-F5344CB8AC3E}">
        <p14:creationId xmlns:p14="http://schemas.microsoft.com/office/powerpoint/2010/main" val="3828389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Sebyła</a:t>
            </a:r>
            <a:r>
              <a:rPr lang="tr-TR" dirty="0"/>
              <a:t> ilk pasifist şiirleri “</a:t>
            </a:r>
            <a:r>
              <a:rPr lang="tr-TR" dirty="0" err="1"/>
              <a:t>Pieśni</a:t>
            </a:r>
            <a:r>
              <a:rPr lang="tr-TR" dirty="0"/>
              <a:t> </a:t>
            </a:r>
            <a:r>
              <a:rPr lang="tr-TR" dirty="0" err="1"/>
              <a:t>szczurołapa</a:t>
            </a:r>
            <a:r>
              <a:rPr lang="tr-TR" dirty="0"/>
              <a:t>” (1930) (Fare Kapanı Şarkıları)</a:t>
            </a:r>
            <a:r>
              <a:rPr lang="tr-TR" dirty="0" err="1"/>
              <a:t>ndan</a:t>
            </a:r>
            <a:r>
              <a:rPr lang="tr-TR" i="1" dirty="0"/>
              <a:t> </a:t>
            </a:r>
            <a:r>
              <a:rPr lang="tr-TR" dirty="0"/>
              <a:t>sonra, Genç Polonya döneminin mirasını devralarak, metafiziksel bir diyalog formundaki şiirle daha fazla ilgilenmiştir. “</a:t>
            </a:r>
            <a:r>
              <a:rPr lang="tr-TR" dirty="0" err="1"/>
              <a:t>Koncert</a:t>
            </a:r>
            <a:r>
              <a:rPr lang="tr-TR" dirty="0"/>
              <a:t> </a:t>
            </a:r>
            <a:r>
              <a:rPr lang="tr-TR" dirty="0" err="1"/>
              <a:t>egotyczny</a:t>
            </a:r>
            <a:r>
              <a:rPr lang="tr-TR" dirty="0"/>
              <a:t>” (1934) (</a:t>
            </a:r>
            <a:r>
              <a:rPr lang="tr-TR" dirty="0" err="1"/>
              <a:t>Egotik</a:t>
            </a:r>
            <a:r>
              <a:rPr lang="tr-TR" dirty="0"/>
              <a:t> Konser) ve “</a:t>
            </a:r>
            <a:r>
              <a:rPr lang="tr-TR" dirty="0" err="1"/>
              <a:t>Obrazy</a:t>
            </a:r>
            <a:r>
              <a:rPr lang="tr-TR" dirty="0"/>
              <a:t> </a:t>
            </a:r>
            <a:r>
              <a:rPr lang="tr-TR" dirty="0" err="1"/>
              <a:t>myśli</a:t>
            </a:r>
            <a:r>
              <a:rPr lang="tr-TR" dirty="0"/>
              <a:t>” (1938) (Düşünce Betimleri) adlı yapıtları otuzlu yılların felsefi huzursuzluğu açısından karakteristik yapıtlardır.   </a:t>
            </a:r>
          </a:p>
          <a:p>
            <a:r>
              <a:rPr lang="tr-TR" dirty="0"/>
              <a:t> </a:t>
            </a:r>
          </a:p>
          <a:p>
            <a:r>
              <a:rPr lang="tr-TR" dirty="0"/>
              <a:t>Buna karşın, </a:t>
            </a:r>
            <a:r>
              <a:rPr lang="tr-TR" dirty="0" err="1"/>
              <a:t>Szenwald</a:t>
            </a:r>
            <a:r>
              <a:rPr lang="tr-TR" dirty="0"/>
              <a:t>, </a:t>
            </a:r>
            <a:r>
              <a:rPr lang="tr-TR" dirty="0" err="1"/>
              <a:t>Marksizme</a:t>
            </a:r>
            <a:r>
              <a:rPr lang="tr-TR" dirty="0"/>
              <a:t> yönelmiş ve ender görülen bir derinliğe sahip olan “</a:t>
            </a:r>
            <a:r>
              <a:rPr lang="tr-TR" dirty="0" err="1"/>
              <a:t>Kuchnia</a:t>
            </a:r>
            <a:r>
              <a:rPr lang="tr-TR" dirty="0"/>
              <a:t> </a:t>
            </a:r>
            <a:r>
              <a:rPr lang="tr-TR" dirty="0" err="1"/>
              <a:t>mojej</a:t>
            </a:r>
            <a:r>
              <a:rPr lang="tr-TR" dirty="0"/>
              <a:t> </a:t>
            </a:r>
            <a:r>
              <a:rPr lang="tr-TR" dirty="0" err="1"/>
              <a:t>matki</a:t>
            </a:r>
            <a:r>
              <a:rPr lang="tr-TR" dirty="0"/>
              <a:t>” (Annemin Mutfağı) adlı uzun manzumesini ve diğer yapıtlarını bir kenara atarak politik şiirler yazmaya başlamıştır. Ne yazık ki, bu şiirlerin pek azı gerçekten iyidir. </a:t>
            </a:r>
          </a:p>
          <a:p>
            <a:endParaRPr lang="tr-TR" dirty="0"/>
          </a:p>
        </p:txBody>
      </p:sp>
    </p:spTree>
    <p:extLst>
      <p:ext uri="{BB962C8B-B14F-4D97-AF65-F5344CB8AC3E}">
        <p14:creationId xmlns:p14="http://schemas.microsoft.com/office/powerpoint/2010/main" val="1773381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 </a:t>
            </a:r>
            <a:r>
              <a:rPr lang="tr-TR" i="1" dirty="0" err="1"/>
              <a:t>Kwadryga</a:t>
            </a:r>
            <a:r>
              <a:rPr lang="tr-TR" dirty="0" err="1"/>
              <a:t>’nın</a:t>
            </a:r>
            <a:r>
              <a:rPr lang="tr-TR" dirty="0"/>
              <a:t> program tasarılarında edebiyata yeni bir soluk getirmek, toplumsal düşünceyi önemsemek gibi düşünceler olmasına karşın, şiir kuramı</a:t>
            </a:r>
            <a:r>
              <a:rPr lang="tr-TR" b="1" dirty="0"/>
              <a:t> </a:t>
            </a:r>
            <a:r>
              <a:rPr lang="tr-TR" i="1" dirty="0" err="1"/>
              <a:t>Skamander</a:t>
            </a:r>
            <a:r>
              <a:rPr lang="tr-TR" dirty="0" err="1"/>
              <a:t>’i</a:t>
            </a:r>
            <a:r>
              <a:rPr lang="tr-TR" dirty="0"/>
              <a:t> çok andırır. Nitekim </a:t>
            </a:r>
            <a:r>
              <a:rPr lang="tr-TR" i="1" dirty="0" err="1"/>
              <a:t>Kwadryga</a:t>
            </a:r>
            <a:r>
              <a:rPr lang="tr-TR" dirty="0" err="1"/>
              <a:t>’nın</a:t>
            </a:r>
            <a:r>
              <a:rPr lang="tr-TR" dirty="0"/>
              <a:t> yazarlarının genelde </a:t>
            </a:r>
            <a:r>
              <a:rPr lang="tr-TR" i="1" dirty="0" err="1"/>
              <a:t>Skamander</a:t>
            </a:r>
            <a:r>
              <a:rPr lang="tr-TR" dirty="0" err="1"/>
              <a:t>’in</a:t>
            </a:r>
            <a:r>
              <a:rPr lang="tr-TR" dirty="0"/>
              <a:t> takipçileri</a:t>
            </a:r>
            <a:r>
              <a:rPr lang="tr-TR" b="1" dirty="0"/>
              <a:t> </a:t>
            </a:r>
            <a:r>
              <a:rPr lang="tr-TR" dirty="0"/>
              <a:t>olarak kabul edilmeleri şaşılacak bir durum değildir. </a:t>
            </a:r>
            <a:r>
              <a:rPr lang="tr-TR" dirty="0" err="1"/>
              <a:t>Gałczyński</a:t>
            </a:r>
            <a:r>
              <a:rPr lang="tr-TR" dirty="0"/>
              <a:t> dışında, gruba dahil ünlü sanat bireyleri olmasa da ilginç şairler vardı; ne var ki, </a:t>
            </a:r>
            <a:r>
              <a:rPr lang="tr-TR" i="1" dirty="0" err="1"/>
              <a:t>Kwadryga</a:t>
            </a:r>
            <a:r>
              <a:rPr lang="tr-TR" dirty="0" err="1"/>
              <a:t>cıların</a:t>
            </a:r>
            <a:r>
              <a:rPr lang="tr-TR" dirty="0"/>
              <a:t> düşünsel yolları birbirinden çok çabuk ve tamamen ayrılmıştır.</a:t>
            </a:r>
          </a:p>
          <a:p>
            <a:r>
              <a:rPr lang="tr-TR" dirty="0"/>
              <a:t> </a:t>
            </a:r>
          </a:p>
          <a:p>
            <a:endParaRPr lang="tr-TR" dirty="0"/>
          </a:p>
        </p:txBody>
      </p:sp>
    </p:spTree>
    <p:extLst>
      <p:ext uri="{BB962C8B-B14F-4D97-AF65-F5344CB8AC3E}">
        <p14:creationId xmlns:p14="http://schemas.microsoft.com/office/powerpoint/2010/main" val="806160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92500"/>
          </a:bodyPr>
          <a:lstStyle/>
          <a:p>
            <a:r>
              <a:rPr lang="tr-TR" dirty="0"/>
              <a:t>İki savaş arası dönem yirmi yıllık kısa bir süre olmasına rağmen içinde birçok farklı şiir grubu barındırmaktadır. Gruplar her ne kadar farklı olsalar da aynı dönem içerisinde etkinlik göstermelerinden ötürü, mutlaka birbirlerinden beslenmişlerdir.  Coşku, heyecan, korku ve endişe gibi birbirinden zıt birçok duyguyu barındıran bu dönem Polonya edebiyat tarihinde birçok yenilikçi girişimi içinde barındıran bir dönem olarak yer almaktadır. </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649</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Kwadryga</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16</cp:revision>
  <dcterms:created xsi:type="dcterms:W3CDTF">2020-05-10T17:38:32Z</dcterms:created>
  <dcterms:modified xsi:type="dcterms:W3CDTF">2020-05-18T07:12:51Z</dcterms:modified>
</cp:coreProperties>
</file>