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37A031-CD64-4BE8-9541-8E163FB8D62C}" type="datetimeFigureOut">
              <a:rPr lang="tr-TR" smtClean="0"/>
              <a:t>12.2.2018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EF389-CFE2-4617-A1A3-1904C175009B}"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74C2BFE-044F-4B29-9537-C38BC46C327E}" type="slidenum">
              <a:rPr lang="en-US"/>
              <a:pPr/>
              <a:t>1</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222744" indent="-222744"/>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913805" y="4343704"/>
            <a:ext cx="5030391" cy="4113892"/>
          </a:xfrm>
          <a:noFill/>
          <a:ln/>
        </p:spPr>
        <p:txBody>
          <a:bodyPr/>
          <a:lstStyle/>
          <a:p>
            <a:r>
              <a:rPr lang="en-US" b="1" smtClean="0">
                <a:latin typeface="Arial" charset="0"/>
              </a:rPr>
              <a:t>FIGURE 1–13 Versatility of carbon bonding.</a:t>
            </a:r>
            <a:r>
              <a:rPr lang="en-US" smtClean="0">
                <a:latin typeface="Arial" charset="0"/>
              </a:rPr>
              <a:t> Carbon can form covalent single, double, and triple bonds (all bonds in red), particularly with other carbon atoms. Triple bonds are rare in biomolecules.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ea typeface="ＭＳ Ｐゴシック" charset="-128"/>
                <a:sym typeface="Symbol" charset="2"/>
              </a:rPr>
              <a:t>G</a:t>
            </a:r>
            <a:r>
              <a:rPr lang="tr-TR" sz="1100" dirty="0">
                <a:ea typeface="ＭＳ Ｐゴシック" charset="-128"/>
                <a:sym typeface="Symbol" charset="2"/>
              </a:rPr>
              <a:t>: serbest enerji</a:t>
            </a:r>
          </a:p>
          <a:p>
            <a:r>
              <a:rPr lang="en-US" sz="1100" dirty="0">
                <a:ea typeface="ＭＳ Ｐゴシック" charset="-128"/>
                <a:sym typeface="Symbol" charset="2"/>
              </a:rPr>
              <a:t>G</a:t>
            </a:r>
            <a:r>
              <a:rPr lang="tr-TR" sz="1100" dirty="0">
                <a:ea typeface="ＭＳ Ｐゴシック" charset="-128"/>
                <a:sym typeface="Symbol" charset="2"/>
              </a:rPr>
              <a:t>: serbest enerji değişimi, iş yapabilmek için gerekli enerji miktarı</a:t>
            </a:r>
            <a:endParaRPr lang="en-GB" dirty="0"/>
          </a:p>
        </p:txBody>
      </p:sp>
      <p:sp>
        <p:nvSpPr>
          <p:cNvPr id="4" name="Slide Number Placeholder 3"/>
          <p:cNvSpPr>
            <a:spLocks noGrp="1"/>
          </p:cNvSpPr>
          <p:nvPr>
            <p:ph type="sldNum" sz="quarter" idx="10"/>
          </p:nvPr>
        </p:nvSpPr>
        <p:spPr/>
        <p:txBody>
          <a:bodyPr/>
          <a:lstStyle/>
          <a:p>
            <a:fld id="{4745B680-421E-462F-A3AA-EBE0E47AB047}"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6D0C2-686D-40E7-B0E7-BDB72D20585E}" type="slidenum">
              <a:rPr lang="en-US"/>
              <a:pPr/>
              <a:t>16</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b="1" dirty="0"/>
              <a:t>FIGURE 1–27 Energy changes during a chemical reaction.</a:t>
            </a:r>
            <a:r>
              <a:rPr lang="en-US" dirty="0"/>
              <a:t> An activation barrier, representing the transition state (see Chapter 6), must be overcome in the conversion of reactants (A) into products (B), even though the products are more stable than the reactants, as indicated by a large, negative free-energy change (</a:t>
            </a:r>
            <a:r>
              <a:rPr lang="en-US" dirty="0">
                <a:latin typeface="Symbol" pitchFamily="1" charset="2"/>
                <a:sym typeface="Symbol" pitchFamily="1" charset="2"/>
              </a:rPr>
              <a:t></a:t>
            </a:r>
            <a:r>
              <a:rPr lang="en-US" i="1" dirty="0"/>
              <a:t>G</a:t>
            </a:r>
            <a:r>
              <a:rPr lang="en-US" dirty="0"/>
              <a:t>). The energy required to overcome the activation barrier is the activation energy (</a:t>
            </a:r>
            <a:r>
              <a:rPr lang="en-US" dirty="0">
                <a:latin typeface="Symbol" pitchFamily="1" charset="2"/>
                <a:sym typeface="Symbol" pitchFamily="1" charset="2"/>
              </a:rPr>
              <a:t></a:t>
            </a:r>
            <a:r>
              <a:rPr lang="en-US" i="1" dirty="0"/>
              <a:t>G</a:t>
            </a:r>
            <a:r>
              <a:rPr lang="en-US" baseline="30000" dirty="0"/>
              <a:t>‡</a:t>
            </a:r>
            <a:r>
              <a:rPr lang="en-US" dirty="0"/>
              <a:t>). Enzymes catalyze reactions by lowering the activation barrier. They bind the transition-state intermediates tightly, and the binding energy of this interaction effectively reduces the activation energy from </a:t>
            </a:r>
            <a:r>
              <a:rPr lang="en-US" dirty="0">
                <a:latin typeface="Symbol" pitchFamily="1" charset="2"/>
                <a:sym typeface="Symbol" pitchFamily="1" charset="2"/>
              </a:rPr>
              <a:t></a:t>
            </a:r>
            <a:r>
              <a:rPr lang="en-US" i="1" dirty="0" err="1"/>
              <a:t>G</a:t>
            </a:r>
            <a:r>
              <a:rPr lang="en-US" baseline="30000" dirty="0" err="1"/>
              <a:t>‡</a:t>
            </a:r>
            <a:r>
              <a:rPr lang="en-US" baseline="-25000" dirty="0" err="1"/>
              <a:t>uncat</a:t>
            </a:r>
            <a:r>
              <a:rPr lang="en-US" dirty="0"/>
              <a:t> (blue curve) to </a:t>
            </a:r>
            <a:r>
              <a:rPr lang="en-US" dirty="0">
                <a:latin typeface="Symbol" pitchFamily="1" charset="2"/>
                <a:sym typeface="Symbol" pitchFamily="1" charset="2"/>
              </a:rPr>
              <a:t></a:t>
            </a:r>
            <a:r>
              <a:rPr lang="en-US" i="1" dirty="0" err="1"/>
              <a:t>G</a:t>
            </a:r>
            <a:r>
              <a:rPr lang="en-US" baseline="30000" dirty="0" err="1"/>
              <a:t>‡</a:t>
            </a:r>
            <a:r>
              <a:rPr lang="en-US" baseline="-25000" dirty="0" err="1"/>
              <a:t>cat</a:t>
            </a:r>
            <a:r>
              <a:rPr lang="en-US" dirty="0"/>
              <a:t> (red curve). (Note that activation energy is not related to free-energy change, </a:t>
            </a:r>
            <a:r>
              <a:rPr lang="en-US" dirty="0">
                <a:latin typeface="Symbol" pitchFamily="1" charset="2"/>
                <a:sym typeface="Symbol" pitchFamily="1" charset="2"/>
              </a:rPr>
              <a:t></a:t>
            </a:r>
            <a:r>
              <a:rPr lang="en-US" i="1" dirty="0"/>
              <a:t>G</a:t>
            </a:r>
            <a:r>
              <a:rPr lang="en-US"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94DC95B-1328-4683-ADB3-FC37FA745D1E}" type="slidenum">
              <a:rPr lang="en-US"/>
              <a:pPr/>
              <a:t>17</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3805" y="4343704"/>
            <a:ext cx="5030391" cy="4113892"/>
          </a:xfrm>
          <a:noFill/>
          <a:ln/>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4FC6899-923E-487B-AD38-E62BE75CB09A}" type="slidenum">
              <a:rPr lang="en-US"/>
              <a:pPr/>
              <a:t>18</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3805" y="4343704"/>
            <a:ext cx="5030391" cy="4113892"/>
          </a:xfrm>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D7394E1-2D41-41E4-9815-36691ADC27D3}" type="datetimeFigureOut">
              <a:rPr lang="tr-TR" smtClean="0"/>
              <a:t>12.2.2018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7115CA8-990B-4FF2-A0B7-C268B284E059}"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D7394E1-2D41-41E4-9815-36691ADC27D3}" type="datetimeFigureOut">
              <a:rPr lang="tr-TR" smtClean="0"/>
              <a:t>12.2.2018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7115CA8-990B-4FF2-A0B7-C268B284E05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D7394E1-2D41-41E4-9815-36691ADC27D3}" type="datetimeFigureOut">
              <a:rPr lang="tr-TR" smtClean="0"/>
              <a:t>12.2.2018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7115CA8-990B-4FF2-A0B7-C268B284E059}"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ga-IE"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FEF5987-946A-49F3-B7EF-EBF04613DD9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ga-IE"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DED4FB5F-E726-44E5-BA00-73F44450A0A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D7394E1-2D41-41E4-9815-36691ADC27D3}" type="datetimeFigureOut">
              <a:rPr lang="tr-TR" smtClean="0"/>
              <a:t>12.2.2018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7115CA8-990B-4FF2-A0B7-C268B284E059}"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D7394E1-2D41-41E4-9815-36691ADC27D3}" type="datetimeFigureOut">
              <a:rPr lang="tr-TR" smtClean="0"/>
              <a:t>12.2.2018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7115CA8-990B-4FF2-A0B7-C268B284E059}"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D7394E1-2D41-41E4-9815-36691ADC27D3}" type="datetimeFigureOut">
              <a:rPr lang="tr-TR" smtClean="0"/>
              <a:t>12.2.2018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7115CA8-990B-4FF2-A0B7-C268B284E05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D7394E1-2D41-41E4-9815-36691ADC27D3}" type="datetimeFigureOut">
              <a:rPr lang="tr-TR" smtClean="0"/>
              <a:t>12.2.2018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7115CA8-990B-4FF2-A0B7-C268B284E05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D7394E1-2D41-41E4-9815-36691ADC27D3}" type="datetimeFigureOut">
              <a:rPr lang="tr-TR" smtClean="0"/>
              <a:t>12.2.2018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7115CA8-990B-4FF2-A0B7-C268B284E059}"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D7394E1-2D41-41E4-9815-36691ADC27D3}" type="datetimeFigureOut">
              <a:rPr lang="tr-TR" smtClean="0"/>
              <a:t>12.2.2018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7115CA8-990B-4FF2-A0B7-C268B284E05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D7394E1-2D41-41E4-9815-36691ADC27D3}" type="datetimeFigureOut">
              <a:rPr lang="tr-TR" smtClean="0"/>
              <a:t>12.2.2018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7115CA8-990B-4FF2-A0B7-C268B284E05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D7394E1-2D41-41E4-9815-36691ADC27D3}" type="datetimeFigureOut">
              <a:rPr lang="tr-TR" smtClean="0"/>
              <a:t>12.2.2018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7115CA8-990B-4FF2-A0B7-C268B284E05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394E1-2D41-41E4-9815-36691ADC27D3}" type="datetimeFigureOut">
              <a:rPr lang="tr-TR" smtClean="0"/>
              <a:t>12.2.2018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15CA8-990B-4FF2-A0B7-C268B284E059}"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Untitled6.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7411" name="Rectangle 2"/>
          <p:cNvSpPr>
            <a:spLocks noGrp="1" noChangeArrowheads="1"/>
          </p:cNvSpPr>
          <p:nvPr>
            <p:ph type="subTitle" idx="1"/>
          </p:nvPr>
        </p:nvSpPr>
        <p:spPr>
          <a:xfrm>
            <a:off x="0" y="1676400"/>
            <a:ext cx="9144000" cy="1143000"/>
          </a:xfrm>
        </p:spPr>
        <p:txBody>
          <a:bodyPr>
            <a:normAutofit lnSpcReduction="10000"/>
          </a:bodyPr>
          <a:lstStyle/>
          <a:p>
            <a:pPr eaLnBrk="1" hangingPunct="1">
              <a:lnSpc>
                <a:spcPct val="90000"/>
              </a:lnSpc>
            </a:pPr>
            <a:r>
              <a:rPr lang="tr-TR" sz="4000" dirty="0" smtClean="0">
                <a:solidFill>
                  <a:srgbClr val="5E5FB8"/>
                </a:solidFill>
              </a:rPr>
              <a:t>BİYOKİMYANIN TEMELLERİ</a:t>
            </a:r>
          </a:p>
          <a:p>
            <a:pPr eaLnBrk="1" hangingPunct="1">
              <a:lnSpc>
                <a:spcPct val="90000"/>
              </a:lnSpc>
            </a:pPr>
            <a:r>
              <a:rPr lang="tr-TR" dirty="0" smtClean="0">
                <a:solidFill>
                  <a:srgbClr val="5E5FB8"/>
                </a:solidFill>
              </a:rPr>
              <a:t>111504 Biyoteknoloji ve Biyokimya Ders Notları</a:t>
            </a:r>
            <a:endParaRPr lang="tr-TR" sz="4000" dirty="0" smtClean="0">
              <a:solidFill>
                <a:srgbClr val="5E5FB8"/>
              </a:solidFill>
            </a:endParaRPr>
          </a:p>
          <a:p>
            <a:pPr eaLnBrk="1" hangingPunct="1">
              <a:lnSpc>
                <a:spcPct val="90000"/>
              </a:lnSpc>
            </a:pPr>
            <a:endParaRPr lang="tr-TR" sz="4000" dirty="0" smtClean="0">
              <a:solidFill>
                <a:srgbClr val="5E5FB8"/>
              </a:solidFill>
            </a:endParaRPr>
          </a:p>
          <a:p>
            <a:pPr eaLnBrk="1" hangingPunct="1">
              <a:lnSpc>
                <a:spcPct val="90000"/>
              </a:lnSpc>
            </a:pPr>
            <a:endParaRPr lang="en-US" sz="4000" dirty="0" smtClean="0">
              <a:solidFill>
                <a:srgbClr val="5E5FB8"/>
              </a:solidFill>
            </a:endParaRPr>
          </a:p>
        </p:txBody>
      </p:sp>
      <p:sp>
        <p:nvSpPr>
          <p:cNvPr id="17412" name="Rectangle 4"/>
          <p:cNvSpPr>
            <a:spLocks noChangeArrowheads="1"/>
          </p:cNvSpPr>
          <p:nvPr/>
        </p:nvSpPr>
        <p:spPr bwMode="auto">
          <a:xfrm>
            <a:off x="0" y="2971800"/>
            <a:ext cx="9144000" cy="1066800"/>
          </a:xfrm>
          <a:prstGeom prst="rect">
            <a:avLst/>
          </a:prstGeom>
          <a:noFill/>
          <a:ln w="9525">
            <a:noFill/>
            <a:miter lim="800000"/>
            <a:headEnd/>
            <a:tailEnd/>
          </a:ln>
        </p:spPr>
        <p:txBody>
          <a:bodyPr/>
          <a:lstStyle/>
          <a:p>
            <a:pPr algn="ctr">
              <a:spcBef>
                <a:spcPct val="20000"/>
              </a:spcBef>
            </a:pPr>
            <a:r>
              <a:rPr lang="tr-TR" sz="3200" smtClean="0">
                <a:solidFill>
                  <a:srgbClr val="BABEBF"/>
                </a:solidFill>
                <a:latin typeface="Times New Roman" charset="0"/>
              </a:rPr>
              <a:t>Ders1</a:t>
            </a:r>
            <a:endParaRPr lang="tr-TR" sz="3200" dirty="0" smtClean="0">
              <a:solidFill>
                <a:srgbClr val="BABEBF"/>
              </a:solidFill>
              <a:latin typeface="Times New Roman" charset="0"/>
            </a:endParaRPr>
          </a:p>
          <a:p>
            <a:pPr algn="ctr">
              <a:spcBef>
                <a:spcPct val="20000"/>
              </a:spcBef>
            </a:pPr>
            <a:r>
              <a:rPr lang="tr-TR" dirty="0" smtClean="0">
                <a:solidFill>
                  <a:srgbClr val="BABEBF"/>
                </a:solidFill>
                <a:latin typeface="Times New Roman" charset="0"/>
              </a:rPr>
              <a:t>Dr. Açelya Yılmazer Aktuna</a:t>
            </a:r>
            <a:endParaRPr lang="en-US" dirty="0">
              <a:solidFill>
                <a:srgbClr val="BABEBF"/>
              </a:solidFill>
            </a:endParaRPr>
          </a:p>
        </p:txBody>
      </p:sp>
      <p:sp>
        <p:nvSpPr>
          <p:cNvPr id="17413" name="Rectangle 8"/>
          <p:cNvSpPr>
            <a:spLocks noChangeArrowheads="1"/>
          </p:cNvSpPr>
          <p:nvPr/>
        </p:nvSpPr>
        <p:spPr bwMode="auto">
          <a:xfrm>
            <a:off x="3538538" y="601663"/>
            <a:ext cx="184150" cy="457200"/>
          </a:xfrm>
          <a:prstGeom prst="rect">
            <a:avLst/>
          </a:prstGeom>
          <a:noFill/>
          <a:ln w="9525">
            <a:noFill/>
            <a:miter lim="800000"/>
            <a:headEnd/>
            <a:tailEnd/>
          </a:ln>
        </p:spPr>
        <p:txBody>
          <a:bodyPr wrap="none">
            <a:spAutoFit/>
          </a:bodyPr>
          <a:lstStyle/>
          <a:p>
            <a:endParaRPr lang="en-US" sz="2400" dirty="0"/>
          </a:p>
        </p:txBody>
      </p:sp>
      <p:sp>
        <p:nvSpPr>
          <p:cNvPr id="17414" name="Text Box 15"/>
          <p:cNvSpPr txBox="1">
            <a:spLocks noChangeArrowheads="1"/>
          </p:cNvSpPr>
          <p:nvPr/>
        </p:nvSpPr>
        <p:spPr bwMode="auto">
          <a:xfrm>
            <a:off x="1066800" y="5105400"/>
            <a:ext cx="9144000" cy="304800"/>
          </a:xfrm>
          <a:prstGeom prst="rect">
            <a:avLst/>
          </a:prstGeom>
          <a:noFill/>
          <a:ln w="9525">
            <a:noFill/>
            <a:miter lim="800000"/>
            <a:headEnd/>
            <a:tailEnd/>
          </a:ln>
        </p:spPr>
        <p:txBody>
          <a:bodyPr>
            <a:spAutoFit/>
          </a:bodyPr>
          <a:lstStyle/>
          <a:p>
            <a:pPr algn="ctr"/>
            <a:r>
              <a:rPr lang="en-US" sz="1400" dirty="0">
                <a:solidFill>
                  <a:srgbClr val="78C5E1"/>
                </a:solidFill>
              </a:rPr>
              <a:t>                                                                   © 2009 W. H. Freeman and Company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00B0F0"/>
                </a:solidFill>
              </a:rPr>
              <a:t>Kİmyasal temeller</a:t>
            </a:r>
            <a:endParaRPr lang="en-GB" dirty="0">
              <a:solidFill>
                <a:srgbClr val="00B0F0"/>
              </a:solidFill>
            </a:endParaRPr>
          </a:p>
        </p:txBody>
      </p:sp>
      <p:sp>
        <p:nvSpPr>
          <p:cNvPr id="3" name="Text Placeholder 2"/>
          <p:cNvSpPr>
            <a:spLocks noGrp="1"/>
          </p:cNvSpPr>
          <p:nvPr>
            <p:ph type="body" idx="1"/>
          </p:nvPr>
        </p:nvSpPr>
        <p:spPr/>
        <p:txBody>
          <a:bodyPr/>
          <a:lstStyle/>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2400" y="228600"/>
            <a:ext cx="8763000" cy="1143000"/>
          </a:xfrm>
        </p:spPr>
        <p:txBody>
          <a:bodyPr/>
          <a:lstStyle/>
          <a:p>
            <a:pPr eaLnBrk="1" hangingPunct="1"/>
            <a:r>
              <a:rPr lang="tr-TR" dirty="0" smtClean="0">
                <a:solidFill>
                  <a:srgbClr val="2FB0DC"/>
                </a:solidFill>
              </a:rPr>
              <a:t>Biyomoleküller çeşitli işlevsel gruplar içeren karbon bileşikleridir.</a:t>
            </a:r>
            <a:endParaRPr lang="en-US" dirty="0" smtClean="0">
              <a:solidFill>
                <a:srgbClr val="2FB0DC"/>
              </a:solidFill>
            </a:endParaRPr>
          </a:p>
        </p:txBody>
      </p:sp>
      <p:sp>
        <p:nvSpPr>
          <p:cNvPr id="73731" name="Rectangle 3"/>
          <p:cNvSpPr>
            <a:spLocks noGrp="1" noChangeArrowheads="1"/>
          </p:cNvSpPr>
          <p:nvPr>
            <p:ph type="body" sz="half" idx="1"/>
          </p:nvPr>
        </p:nvSpPr>
        <p:spPr>
          <a:xfrm>
            <a:off x="457200" y="1676400"/>
            <a:ext cx="8153400" cy="4449763"/>
          </a:xfrm>
        </p:spPr>
        <p:txBody>
          <a:bodyPr/>
          <a:lstStyle/>
          <a:p>
            <a:pPr eaLnBrk="1" hangingPunct="1"/>
            <a:endParaRPr lang="tr-TR" sz="2800" dirty="0" smtClean="0"/>
          </a:p>
          <a:p>
            <a:pPr eaLnBrk="1" hangingPunct="1"/>
            <a:r>
              <a:rPr lang="tr-TR" sz="2800" dirty="0" smtClean="0"/>
              <a:t>Biyomoleküller karbon bileşikleridir.</a:t>
            </a:r>
          </a:p>
          <a:p>
            <a:pPr eaLnBrk="1" hangingPunct="1"/>
            <a:r>
              <a:rPr lang="tr-TR" sz="2800" dirty="0" smtClean="0"/>
              <a:t>Diğer önemli elementler: </a:t>
            </a:r>
            <a:r>
              <a:rPr lang="en-US" sz="2800" dirty="0" smtClean="0"/>
              <a:t>H, O, N, P, S</a:t>
            </a:r>
          </a:p>
          <a:p>
            <a:pPr eaLnBrk="1" hangingPunct="1"/>
            <a:r>
              <a:rPr lang="en-US" sz="2800" dirty="0" smtClean="0"/>
              <a:t>K</a:t>
            </a:r>
            <a:r>
              <a:rPr lang="en-US" sz="2800" baseline="30000" dirty="0" smtClean="0"/>
              <a:t>+</a:t>
            </a:r>
            <a:r>
              <a:rPr lang="en-US" sz="2800" dirty="0" smtClean="0"/>
              <a:t>, Na</a:t>
            </a:r>
            <a:r>
              <a:rPr lang="en-US" sz="2800" baseline="30000" dirty="0" smtClean="0"/>
              <a:t>+</a:t>
            </a:r>
            <a:r>
              <a:rPr lang="en-US" sz="2800" dirty="0" smtClean="0"/>
              <a:t>, Ca</a:t>
            </a:r>
            <a:r>
              <a:rPr lang="en-US" sz="2800" baseline="30000" dirty="0" smtClean="0"/>
              <a:t>++</a:t>
            </a:r>
            <a:r>
              <a:rPr lang="en-US" sz="2800" dirty="0" smtClean="0"/>
              <a:t>, Mg</a:t>
            </a:r>
            <a:r>
              <a:rPr lang="en-US" sz="2800" baseline="30000" dirty="0" smtClean="0"/>
              <a:t>++</a:t>
            </a:r>
            <a:r>
              <a:rPr lang="en-US" sz="2800" dirty="0" smtClean="0"/>
              <a:t>, Zn</a:t>
            </a:r>
            <a:r>
              <a:rPr lang="en-US" sz="2800" baseline="30000" dirty="0" smtClean="0"/>
              <a:t>++</a:t>
            </a:r>
            <a:r>
              <a:rPr lang="en-US" sz="2800" dirty="0" smtClean="0"/>
              <a:t>, Fe</a:t>
            </a:r>
            <a:r>
              <a:rPr lang="en-US" sz="2800" baseline="30000" dirty="0" smtClean="0"/>
              <a:t>++</a:t>
            </a:r>
            <a:r>
              <a:rPr lang="tr-TR" sz="2800" dirty="0" smtClean="0"/>
              <a:t> gibi metal iyonları metabolizmada önemli rol oynar</a:t>
            </a:r>
          </a:p>
          <a:p>
            <a:pPr eaLnBrk="1" hangingPunct="1"/>
            <a:r>
              <a:rPr lang="tr-TR" sz="2800" dirty="0" smtClean="0"/>
              <a:t>Yaklaşık 30 element canlılık için çok önemlidir. </a:t>
            </a:r>
            <a:endParaRPr lang="en-US" sz="2800" dirty="0" smtClean="0"/>
          </a:p>
        </p:txBody>
      </p:sp>
      <p:sp>
        <p:nvSpPr>
          <p:cNvPr id="73732" name="Line 4"/>
          <p:cNvSpPr>
            <a:spLocks noChangeShapeType="1"/>
          </p:cNvSpPr>
          <p:nvPr/>
        </p:nvSpPr>
        <p:spPr bwMode="auto">
          <a:xfrm>
            <a:off x="762000" y="15240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blinds(horizontal)">
                                      <p:cBhvr>
                                        <p:cTn id="7" dur="500"/>
                                        <p:tgtEl>
                                          <p:spTgt spid="737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blinds(horizontal)">
                                      <p:cBhvr>
                                        <p:cTn id="12" dur="500"/>
                                        <p:tgtEl>
                                          <p:spTgt spid="737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blinds(horizontal)">
                                      <p:cBhvr>
                                        <p:cTn id="17" dur="500"/>
                                        <p:tgtEl>
                                          <p:spTgt spid="737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731">
                                            <p:txEl>
                                              <p:pRg st="4" end="4"/>
                                            </p:txEl>
                                          </p:spTgt>
                                        </p:tgtEl>
                                        <p:attrNameLst>
                                          <p:attrName>style.visibility</p:attrName>
                                        </p:attrNameLst>
                                      </p:cBhvr>
                                      <p:to>
                                        <p:strVal val="visible"/>
                                      </p:to>
                                    </p:set>
                                    <p:animEffect transition="in" filter="blinds(horizontal)">
                                      <p:cBhvr>
                                        <p:cTn id="22" dur="5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igure 1-13"/>
          <p:cNvPicPr>
            <a:picLocks noChangeAspect="1" noChangeArrowheads="1"/>
          </p:cNvPicPr>
          <p:nvPr/>
        </p:nvPicPr>
        <p:blipFill>
          <a:blip r:embed="rId3" cstate="print"/>
          <a:srcRect/>
          <a:stretch>
            <a:fillRect/>
          </a:stretch>
        </p:blipFill>
        <p:spPr bwMode="auto">
          <a:xfrm>
            <a:off x="304800" y="1498600"/>
            <a:ext cx="8531225" cy="3870325"/>
          </a:xfrm>
          <a:prstGeom prst="rect">
            <a:avLst/>
          </a:prstGeom>
          <a:noFill/>
          <a:ln w="9525">
            <a:noFill/>
            <a:miter lim="800000"/>
            <a:headEnd/>
            <a:tailEnd/>
          </a:ln>
        </p:spPr>
      </p:pic>
      <p:sp>
        <p:nvSpPr>
          <p:cNvPr id="3" name="TextBox 2"/>
          <p:cNvSpPr txBox="1"/>
          <p:nvPr/>
        </p:nvSpPr>
        <p:spPr>
          <a:xfrm>
            <a:off x="152400" y="492204"/>
            <a:ext cx="9296400" cy="1107996"/>
          </a:xfrm>
          <a:prstGeom prst="rect">
            <a:avLst/>
          </a:prstGeom>
          <a:noFill/>
        </p:spPr>
        <p:txBody>
          <a:bodyPr wrap="square" rtlCol="0">
            <a:spAutoFit/>
          </a:bodyPr>
          <a:lstStyle/>
          <a:p>
            <a:pPr eaLnBrk="1" hangingPunct="1">
              <a:buFont typeface="Arial" pitchFamily="34" charset="0"/>
              <a:buChar char="•"/>
            </a:pPr>
            <a:r>
              <a:rPr lang="tr-TR" sz="2200" dirty="0" smtClean="0"/>
              <a:t> Kuru hücre kütlesinin yarısından fazlasını C atomu oluşturur. </a:t>
            </a:r>
          </a:p>
          <a:p>
            <a:pPr eaLnBrk="1" hangingPunct="1">
              <a:buFont typeface="Arial" pitchFamily="34" charset="0"/>
              <a:buChar char="•"/>
            </a:pPr>
            <a:r>
              <a:rPr lang="tr-TR" sz="2200" dirty="0" smtClean="0">
                <a:solidFill>
                  <a:srgbClr val="C00000"/>
                </a:solidFill>
              </a:rPr>
              <a:t>Tek, çift, üç kovalent  bağ yapabilme kapasitesi</a:t>
            </a:r>
          </a:p>
          <a:p>
            <a:pPr>
              <a:buFont typeface="Arial" pitchFamily="34" charset="0"/>
              <a:buChar char="•"/>
            </a:pPr>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6802"/>
                                        </p:tgtEl>
                                        <p:attrNameLst>
                                          <p:attrName>style.visibility</p:attrName>
                                        </p:attrNameLst>
                                      </p:cBhvr>
                                      <p:to>
                                        <p:strVal val="visible"/>
                                      </p:to>
                                    </p:set>
                                    <p:animEffect transition="in" filter="blinds(horizontal)">
                                      <p:cBhvr>
                                        <p:cTn id="12"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00B0F0"/>
                </a:solidFill>
              </a:rPr>
              <a:t>FİZİKSEL temeller</a:t>
            </a:r>
            <a:endParaRPr lang="en-GB" dirty="0">
              <a:solidFill>
                <a:srgbClr val="00B0F0"/>
              </a:solidFill>
            </a:endParaRPr>
          </a:p>
        </p:txBody>
      </p:sp>
      <p:sp>
        <p:nvSpPr>
          <p:cNvPr id="3" name="Text Placeholder 2"/>
          <p:cNvSpPr>
            <a:spLocks noGrp="1"/>
          </p:cNvSpPr>
          <p:nvPr>
            <p:ph type="body" idx="1"/>
          </p:nvPr>
        </p:nvSpPr>
        <p:spPr/>
        <p:txBody>
          <a:bodyPr/>
          <a:lstStyle/>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0"/>
            <a:ext cx="8229600" cy="1143000"/>
          </a:xfrm>
        </p:spPr>
        <p:txBody>
          <a:bodyPr/>
          <a:lstStyle/>
          <a:p>
            <a:pPr eaLnBrk="1" hangingPunct="1"/>
            <a:r>
              <a:rPr lang="tr-TR" dirty="0" smtClean="0">
                <a:solidFill>
                  <a:srgbClr val="2FB0DC"/>
                </a:solidFill>
              </a:rPr>
              <a:t>Biyolojik Tepkimeler</a:t>
            </a:r>
            <a:endParaRPr lang="en-US" dirty="0" smtClean="0">
              <a:solidFill>
                <a:srgbClr val="2FB0DC"/>
              </a:solidFill>
            </a:endParaRPr>
          </a:p>
        </p:txBody>
      </p:sp>
      <p:sp>
        <p:nvSpPr>
          <p:cNvPr id="97283" name="Rectangle 3"/>
          <p:cNvSpPr>
            <a:spLocks noGrp="1" noChangeArrowheads="1"/>
          </p:cNvSpPr>
          <p:nvPr>
            <p:ph type="body" sz="half" idx="1"/>
          </p:nvPr>
        </p:nvSpPr>
        <p:spPr>
          <a:xfrm>
            <a:off x="228600" y="1477962"/>
            <a:ext cx="8686800" cy="5105400"/>
          </a:xfrm>
        </p:spPr>
        <p:txBody>
          <a:bodyPr/>
          <a:lstStyle/>
          <a:p>
            <a:pPr eaLnBrk="1" hangingPunct="1"/>
            <a:r>
              <a:rPr lang="tr-TR" sz="2800" dirty="0" smtClean="0"/>
              <a:t>Canlı organizmaların makromoleküllerin oluşturulması ya da yıkılmasında enerjinin önemi büyüktür.</a:t>
            </a:r>
          </a:p>
          <a:p>
            <a:pPr eaLnBrk="1" hangingPunct="1"/>
            <a:r>
              <a:rPr lang="tr-TR" sz="2800" dirty="0" smtClean="0"/>
              <a:t>Karmaşık moleküllerin sentezi ve bir çok metabolik tepkime enerji gerektirir (endergonik; </a:t>
            </a:r>
            <a:r>
              <a:rPr lang="en-US" sz="2800" dirty="0" smtClean="0">
                <a:sym typeface="Symbol" charset="2"/>
              </a:rPr>
              <a:t>G</a:t>
            </a:r>
            <a:r>
              <a:rPr lang="en-US" sz="2800" dirty="0" smtClean="0">
                <a:cs typeface="Arial" charset="0"/>
                <a:sym typeface="Symbol" charset="2"/>
              </a:rPr>
              <a:t> &gt; 0</a:t>
            </a:r>
            <a:r>
              <a:rPr lang="tr-TR" sz="2800" dirty="0" smtClean="0"/>
              <a:t>)</a:t>
            </a:r>
          </a:p>
          <a:p>
            <a:pPr eaLnBrk="1" hangingPunct="1"/>
            <a:r>
              <a:rPr lang="tr-TR" sz="2800" dirty="0" smtClean="0"/>
              <a:t>Metabolitlerin yıkılması enerji açığa çıkartır (ekzergonik; </a:t>
            </a:r>
            <a:r>
              <a:rPr lang="en-US" sz="2800" dirty="0" smtClean="0"/>
              <a:t>(</a:t>
            </a:r>
            <a:r>
              <a:rPr lang="en-US" sz="2800" dirty="0" smtClean="0">
                <a:sym typeface="Symbol" charset="2"/>
              </a:rPr>
              <a:t>G</a:t>
            </a:r>
            <a:r>
              <a:rPr lang="tr-TR" sz="2800" dirty="0" smtClean="0">
                <a:cs typeface="Arial" charset="0"/>
                <a:sym typeface="Symbol" charset="2"/>
              </a:rPr>
              <a:t> &lt;</a:t>
            </a:r>
            <a:r>
              <a:rPr lang="en-US" sz="2800" dirty="0" smtClean="0">
                <a:cs typeface="Arial" charset="0"/>
                <a:sym typeface="Symbol" charset="2"/>
              </a:rPr>
              <a:t> 0</a:t>
            </a:r>
            <a:r>
              <a:rPr lang="tr-TR" sz="2800" dirty="0" smtClean="0">
                <a:cs typeface="Arial" charset="0"/>
                <a:sym typeface="Symbol" charset="2"/>
              </a:rPr>
              <a:t>)</a:t>
            </a:r>
            <a:endParaRPr lang="en-US" sz="2800" dirty="0" smtClean="0"/>
          </a:p>
          <a:p>
            <a:pPr lvl="1" eaLnBrk="1" hangingPunct="1"/>
            <a:r>
              <a:rPr lang="en-US" sz="2400" dirty="0" smtClean="0">
                <a:ea typeface="ＭＳ Ｐゴシック" charset="-128"/>
              </a:rPr>
              <a:t>ATP,</a:t>
            </a:r>
            <a:r>
              <a:rPr lang="tr-TR" sz="2400" dirty="0" smtClean="0">
                <a:ea typeface="ＭＳ Ｐゴシック" charset="-128"/>
              </a:rPr>
              <a:t> GTP</a:t>
            </a:r>
            <a:r>
              <a:rPr lang="en-US" sz="2400" dirty="0" smtClean="0">
                <a:ea typeface="ＭＳ Ｐゴシック" charset="-128"/>
              </a:rPr>
              <a:t>, NADPH</a:t>
            </a:r>
            <a:r>
              <a:rPr lang="tr-TR" sz="2400" dirty="0" smtClean="0">
                <a:ea typeface="ＭＳ Ｐゴシック" charset="-128"/>
              </a:rPr>
              <a:t> gibi metabolitler yakıt metabolizması ya da ışığın soğurulması ile sentezlenebilir. Fosfoanhidrit bağlarının parçalanması sonucunda enerji açığa çıkar.</a:t>
            </a:r>
          </a:p>
          <a:p>
            <a:pPr lvl="1" eaLnBrk="1" hangingPunct="1"/>
            <a:r>
              <a:rPr lang="tr-TR" sz="2400" dirty="0" smtClean="0">
                <a:ea typeface="ＭＳ Ｐゴシック" charset="-128"/>
              </a:rPr>
              <a:t>Tüm canlı hücreler ATP derişimini, denge derişiminin çok üstünde tutarlar</a:t>
            </a:r>
            <a:endParaRPr lang="en-US" sz="2400" dirty="0" smtClean="0">
              <a:ea typeface="ＭＳ Ｐゴシック" charset="-128"/>
            </a:endParaRPr>
          </a:p>
        </p:txBody>
      </p:sp>
      <p:sp>
        <p:nvSpPr>
          <p:cNvPr id="97284" name="Line 4"/>
          <p:cNvSpPr>
            <a:spLocks noChangeShapeType="1"/>
          </p:cNvSpPr>
          <p:nvPr/>
        </p:nvSpPr>
        <p:spPr bwMode="auto">
          <a:xfrm>
            <a:off x="609600" y="1249362"/>
            <a:ext cx="80772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linds(horizontal)">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blinds(horizontal)">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blinds(horizontal)">
                                      <p:cBhvr>
                                        <p:cTn id="17" dur="500"/>
                                        <p:tgtEl>
                                          <p:spTgt spid="9728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7283">
                                            <p:txEl>
                                              <p:pRg st="3" end="3"/>
                                            </p:txEl>
                                          </p:spTgt>
                                        </p:tgtEl>
                                        <p:attrNameLst>
                                          <p:attrName>style.visibility</p:attrName>
                                        </p:attrNameLst>
                                      </p:cBhvr>
                                      <p:to>
                                        <p:strVal val="visible"/>
                                      </p:to>
                                    </p:set>
                                    <p:animEffect transition="in" filter="blinds(horizontal)">
                                      <p:cBhvr>
                                        <p:cTn id="20" dur="500"/>
                                        <p:tgtEl>
                                          <p:spTgt spid="9728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7283">
                                            <p:txEl>
                                              <p:pRg st="4" end="4"/>
                                            </p:txEl>
                                          </p:spTgt>
                                        </p:tgtEl>
                                        <p:attrNameLst>
                                          <p:attrName>style.visibility</p:attrName>
                                        </p:attrNameLst>
                                      </p:cBhvr>
                                      <p:to>
                                        <p:strVal val="visible"/>
                                      </p:to>
                                    </p:set>
                                    <p:animEffect transition="in" filter="blinds(horizontal)">
                                      <p:cBhvr>
                                        <p:cTn id="23"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tr-TR" dirty="0" smtClean="0">
                <a:solidFill>
                  <a:srgbClr val="2FB0DC"/>
                </a:solidFill>
              </a:rPr>
              <a:t>Enerji Eşleştirilmesi</a:t>
            </a:r>
            <a:endParaRPr lang="en-US" dirty="0" smtClean="0">
              <a:solidFill>
                <a:srgbClr val="2FB0DC"/>
              </a:solidFill>
            </a:endParaRPr>
          </a:p>
        </p:txBody>
      </p:sp>
      <p:sp>
        <p:nvSpPr>
          <p:cNvPr id="102403" name="Rectangle 3"/>
          <p:cNvSpPr>
            <a:spLocks noGrp="1" noChangeArrowheads="1"/>
          </p:cNvSpPr>
          <p:nvPr>
            <p:ph type="body" sz="half" idx="1"/>
          </p:nvPr>
        </p:nvSpPr>
        <p:spPr>
          <a:xfrm>
            <a:off x="228600" y="1524000"/>
            <a:ext cx="8686800" cy="4525963"/>
          </a:xfrm>
        </p:spPr>
        <p:txBody>
          <a:bodyPr/>
          <a:lstStyle/>
          <a:p>
            <a:pPr eaLnBrk="1" hangingPunct="1"/>
            <a:r>
              <a:rPr lang="tr-TR" sz="2800" dirty="0" smtClean="0"/>
              <a:t>Ekzergonik ve endergonik tepkimelerin kimyasal eşleştirilmesi ile canlı sistemlerde istemsiz tepkimeler gerçekleştirilebilir. </a:t>
            </a:r>
            <a:endParaRPr lang="en-US" sz="2800" dirty="0" smtClean="0"/>
          </a:p>
          <a:p>
            <a:pPr eaLnBrk="1" hangingPunct="1"/>
            <a:r>
              <a:rPr lang="tr-TR" sz="2800" dirty="0" smtClean="0"/>
              <a:t>ATP direk olarak aktivasyon gerektiren metabolit ile tepkimeye girer. </a:t>
            </a:r>
            <a:endParaRPr lang="en-US" sz="2800" dirty="0" smtClean="0"/>
          </a:p>
        </p:txBody>
      </p:sp>
      <p:sp>
        <p:nvSpPr>
          <p:cNvPr id="102404" name="Line 4"/>
          <p:cNvSpPr>
            <a:spLocks noChangeShapeType="1"/>
          </p:cNvSpPr>
          <p:nvPr/>
        </p:nvSpPr>
        <p:spPr bwMode="auto">
          <a:xfrm>
            <a:off x="762000" y="14478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0" cap="none" spc="0" normalizeH="0" baseline="0" noProof="0" smtClean="0">
                <a:ln>
                  <a:noFill/>
                </a:ln>
                <a:solidFill>
                  <a:srgbClr val="2FB0DC"/>
                </a:solidFill>
                <a:effectLst/>
                <a:uLnTx/>
                <a:uFillTx/>
                <a:latin typeface="+mj-lt"/>
                <a:ea typeface="ＭＳ Ｐゴシック" charset="-128"/>
                <a:cs typeface="ＭＳ Ｐゴシック" charset="-128"/>
              </a:rPr>
              <a:t>Enzimler</a:t>
            </a:r>
            <a:endParaRPr kumimoji="0" lang="en-US" sz="4400" b="0" i="0" u="none"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endParaRPr>
          </a:p>
        </p:txBody>
      </p:sp>
      <p:sp>
        <p:nvSpPr>
          <p:cNvPr id="4" name="Rectangle 3"/>
          <p:cNvSpPr txBox="1">
            <a:spLocks noChangeArrowheads="1"/>
          </p:cNvSpPr>
          <p:nvPr/>
        </p:nvSpPr>
        <p:spPr>
          <a:xfrm>
            <a:off x="0" y="1325562"/>
            <a:ext cx="4343400" cy="5029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00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Kimyasal tepkimelerin hızlarını arttırırlar.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00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Aktfileşme enerjisini</a:t>
            </a:r>
            <a:r>
              <a:rPr kumimoji="0" lang="en-US" sz="200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 </a:t>
            </a:r>
            <a:r>
              <a:rPr kumimoji="0" lang="tr-TR" sz="200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a:t>
            </a:r>
            <a:r>
              <a:rPr kumimoji="0" lang="en-US" sz="200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sym typeface="Symbol" charset="2"/>
              </a:rPr>
              <a:t>G</a:t>
            </a:r>
            <a:r>
              <a:rPr kumimoji="0" lang="en-US" sz="2000" i="0" u="none" strike="noStrike" kern="0" cap="none" spc="0" normalizeH="0" baseline="60000" noProof="0" dirty="0" smtClean="0">
                <a:ln>
                  <a:noFill/>
                </a:ln>
                <a:solidFill>
                  <a:schemeClr val="tx1"/>
                </a:solidFill>
                <a:effectLst/>
                <a:uLnTx/>
                <a:uFillTx/>
                <a:latin typeface="+mn-lt"/>
                <a:ea typeface="ＭＳ Ｐゴシック" charset="-128"/>
                <a:cs typeface="Arial" charset="0"/>
                <a:sym typeface="Symbol" charset="2"/>
              </a:rPr>
              <a:t>‡</a:t>
            </a:r>
            <a:r>
              <a:rPr kumimoji="0" lang="tr-TR" sz="2000" i="0" u="none" strike="noStrike" kern="0" cap="none" spc="0" normalizeH="0" baseline="60000" noProof="0" dirty="0" smtClean="0">
                <a:ln>
                  <a:noFill/>
                </a:ln>
                <a:solidFill>
                  <a:schemeClr val="tx1"/>
                </a:solidFill>
                <a:effectLst/>
                <a:uLnTx/>
                <a:uFillTx/>
                <a:latin typeface="+mn-lt"/>
                <a:ea typeface="ＭＳ Ｐゴシック" charset="-128"/>
                <a:cs typeface="Arial" charset="0"/>
                <a:sym typeface="Symbol" charset="2"/>
              </a:rPr>
              <a:t>  </a:t>
            </a:r>
            <a:r>
              <a:rPr kumimoji="0" lang="tr-TR" sz="2000" i="0" u="none" strike="noStrike" kern="0" cap="none" spc="0" normalizeH="0" baseline="0" noProof="0" dirty="0" smtClean="0">
                <a:ln>
                  <a:noFill/>
                </a:ln>
                <a:solidFill>
                  <a:schemeClr val="tx1"/>
                </a:solidFill>
                <a:effectLst/>
                <a:uLnTx/>
                <a:uFillTx/>
                <a:latin typeface="+mn-lt"/>
                <a:ea typeface="ＭＳ Ｐゴシック" charset="-128"/>
                <a:cs typeface="Arial" charset="0"/>
                <a:sym typeface="Symbol" charset="2"/>
              </a:rPr>
              <a:t>) düşürür. </a:t>
            </a:r>
            <a:r>
              <a:rPr lang="tr-TR" sz="2000" kern="0" noProof="0" dirty="0" smtClean="0">
                <a:latin typeface="+mn-lt"/>
                <a:cs typeface="Arial" charset="0"/>
                <a:sym typeface="Symbol" charset="2"/>
              </a:rPr>
              <a:t>Enzimler geçiş hali için daha uygun ortam sağlayarak tepkimeyi katalizler.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00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Serbest enerjiyi (</a:t>
            </a:r>
            <a:r>
              <a:rPr kumimoji="0" lang="en-US" sz="200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sym typeface="Symbol" charset="2"/>
              </a:rPr>
              <a:t>G°</a:t>
            </a:r>
            <a:r>
              <a:rPr kumimoji="0" lang="tr-TR" sz="2000" i="0" u="none" strike="noStrike" kern="0" cap="none" spc="0" normalizeH="0" baseline="0" noProof="0" dirty="0" smtClean="0">
                <a:ln>
                  <a:noFill/>
                </a:ln>
                <a:solidFill>
                  <a:schemeClr val="tx1"/>
                </a:solidFill>
                <a:effectLst/>
                <a:uLnTx/>
                <a:uFillTx/>
                <a:latin typeface="+mn-lt"/>
                <a:ea typeface="ＭＳ Ｐゴシック" charset="-128"/>
                <a:cs typeface="Arial" charset="0"/>
                <a:sym typeface="Symbol" charset="2"/>
              </a:rPr>
              <a:t>) değiştirmez.</a:t>
            </a:r>
            <a:endParaRPr kumimoji="0" lang="en-US" sz="200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
        <p:nvSpPr>
          <p:cNvPr id="5" name="Line 4"/>
          <p:cNvSpPr>
            <a:spLocks noChangeShapeType="1"/>
          </p:cNvSpPr>
          <p:nvPr/>
        </p:nvSpPr>
        <p:spPr bwMode="auto">
          <a:xfrm>
            <a:off x="762000" y="1173162"/>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srcRect/>
          <a:stretch>
            <a:fillRect/>
          </a:stretch>
        </p:blipFill>
        <p:spPr bwMode="auto">
          <a:xfrm>
            <a:off x="304800" y="2286000"/>
            <a:ext cx="8535988" cy="493713"/>
          </a:xfrm>
          <a:prstGeom prst="rect">
            <a:avLst/>
          </a:prstGeom>
          <a:noFill/>
          <a:ln w="9525">
            <a:noFill/>
            <a:miter lim="800000"/>
            <a:headEnd/>
            <a:tailEnd/>
          </a:ln>
        </p:spPr>
      </p:pic>
      <p:sp>
        <p:nvSpPr>
          <p:cNvPr id="108547" name="Text Box 4"/>
          <p:cNvSpPr txBox="1">
            <a:spLocks noChangeArrowheads="1"/>
          </p:cNvSpPr>
          <p:nvPr/>
        </p:nvSpPr>
        <p:spPr bwMode="auto">
          <a:xfrm>
            <a:off x="914400" y="3276600"/>
            <a:ext cx="7315200" cy="2227263"/>
          </a:xfrm>
          <a:prstGeom prst="rect">
            <a:avLst/>
          </a:prstGeom>
          <a:noFill/>
          <a:ln w="9525">
            <a:noFill/>
            <a:miter lim="800000"/>
            <a:headEnd/>
            <a:tailEnd/>
          </a:ln>
        </p:spPr>
        <p:txBody>
          <a:bodyPr>
            <a:spAutoFit/>
          </a:bodyPr>
          <a:lstStyle/>
          <a:p>
            <a:pPr eaLnBrk="0" hangingPunct="0">
              <a:buFont typeface="Arial" pitchFamily="34" charset="0"/>
              <a:buChar char="•"/>
            </a:pPr>
            <a:r>
              <a:rPr lang="tr-TR" sz="2800" b="0" dirty="0" smtClean="0"/>
              <a:t> </a:t>
            </a:r>
            <a:r>
              <a:rPr lang="en-US" sz="2800" b="0" dirty="0" smtClean="0"/>
              <a:t>Me</a:t>
            </a:r>
            <a:r>
              <a:rPr lang="tr-TR" sz="2800" b="0" dirty="0" smtClean="0"/>
              <a:t>tabolik yolaklar</a:t>
            </a:r>
            <a:endParaRPr lang="en-US" sz="2800" b="0" dirty="0"/>
          </a:p>
          <a:p>
            <a:pPr eaLnBrk="0" hangingPunct="0"/>
            <a:r>
              <a:rPr lang="en-US" sz="2800" b="0" dirty="0"/>
              <a:t>	</a:t>
            </a:r>
            <a:r>
              <a:rPr lang="tr-TR" sz="2800" b="0" dirty="0" smtClean="0"/>
              <a:t>enerji ya da moleküllerin oluşması</a:t>
            </a:r>
            <a:endParaRPr lang="en-US" sz="2800" b="0" dirty="0"/>
          </a:p>
          <a:p>
            <a:pPr eaLnBrk="0" hangingPunct="0">
              <a:buFont typeface="Arial" pitchFamily="34" charset="0"/>
              <a:buChar char="•"/>
            </a:pPr>
            <a:endParaRPr lang="en-US" sz="2800" b="0" dirty="0"/>
          </a:p>
          <a:p>
            <a:pPr eaLnBrk="0" hangingPunct="0">
              <a:buFont typeface="Arial" pitchFamily="34" charset="0"/>
              <a:buChar char="•"/>
            </a:pPr>
            <a:r>
              <a:rPr lang="tr-TR" sz="2800" b="0" dirty="0" smtClean="0"/>
              <a:t> Sinyal iletimi</a:t>
            </a:r>
            <a:endParaRPr lang="en-US" sz="2800" b="0" dirty="0"/>
          </a:p>
          <a:p>
            <a:pPr eaLnBrk="0" hangingPunct="0"/>
            <a:r>
              <a:rPr lang="en-US" sz="2800" b="0" dirty="0"/>
              <a:t>	</a:t>
            </a:r>
            <a:r>
              <a:rPr lang="tr-TR" sz="2800" b="0" dirty="0" smtClean="0"/>
              <a:t>bilgi transferi sağlar</a:t>
            </a:r>
            <a:r>
              <a:rPr lang="en-US" sz="2400" b="0" dirty="0"/>
              <a:t>	</a:t>
            </a:r>
          </a:p>
        </p:txBody>
      </p:sp>
      <p:sp>
        <p:nvSpPr>
          <p:cNvPr id="108548" name="Rectangle 7"/>
          <p:cNvSpPr>
            <a:spLocks noGrp="1" noChangeArrowheads="1"/>
          </p:cNvSpPr>
          <p:nvPr>
            <p:ph type="title" idx="4294967295"/>
          </p:nvPr>
        </p:nvSpPr>
        <p:spPr>
          <a:xfrm>
            <a:off x="228600" y="533400"/>
            <a:ext cx="8686800" cy="1143000"/>
          </a:xfrm>
        </p:spPr>
        <p:txBody>
          <a:bodyPr/>
          <a:lstStyle/>
          <a:p>
            <a:pPr eaLnBrk="1" hangingPunct="1"/>
            <a:r>
              <a:rPr lang="tr-TR" sz="3200" dirty="0" smtClean="0">
                <a:solidFill>
                  <a:srgbClr val="2FB0DC"/>
                </a:solidFill>
              </a:rPr>
              <a:t>Enzim katalizli yolakların oluşturduğu ağın tamamı hücresel metabolizmayı oluşturur.</a:t>
            </a:r>
            <a:r>
              <a:rPr lang="en-US" sz="3200" dirty="0" smtClean="0">
                <a:solidFill>
                  <a:srgbClr val="0000FF"/>
                </a:solidFill>
              </a:rPr>
              <a:t/>
            </a:r>
            <a:br>
              <a:rPr lang="en-US" sz="3200" dirty="0" smtClean="0">
                <a:solidFill>
                  <a:srgbClr val="0000FF"/>
                </a:solidFill>
              </a:rPr>
            </a:br>
            <a:endParaRPr lang="en-US" sz="3200" dirty="0" smtClean="0"/>
          </a:p>
        </p:txBody>
      </p:sp>
      <p:sp>
        <p:nvSpPr>
          <p:cNvPr id="108549" name="Line 4"/>
          <p:cNvSpPr>
            <a:spLocks noChangeShapeType="1"/>
          </p:cNvSpPr>
          <p:nvPr/>
        </p:nvSpPr>
        <p:spPr bwMode="auto">
          <a:xfrm>
            <a:off x="609600" y="16002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blinds(horizontal)">
                                      <p:cBhvr>
                                        <p:cTn id="7"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cstate="print"/>
          <a:srcRect/>
          <a:stretch>
            <a:fillRect/>
          </a:stretch>
        </p:blipFill>
        <p:spPr bwMode="auto">
          <a:xfrm>
            <a:off x="303213" y="2328863"/>
            <a:ext cx="8535987" cy="2200275"/>
          </a:xfrm>
          <a:prstGeom prst="rect">
            <a:avLst/>
          </a:prstGeom>
          <a:noFill/>
          <a:ln w="9525">
            <a:noFill/>
            <a:miter lim="800000"/>
            <a:headEnd/>
            <a:tailEnd/>
          </a:ln>
        </p:spPr>
      </p:pic>
      <p:sp>
        <p:nvSpPr>
          <p:cNvPr id="110595" name="Text Box 4"/>
          <p:cNvSpPr txBox="1">
            <a:spLocks noChangeArrowheads="1"/>
          </p:cNvSpPr>
          <p:nvPr/>
        </p:nvSpPr>
        <p:spPr bwMode="auto">
          <a:xfrm>
            <a:off x="4038600" y="1934305"/>
            <a:ext cx="3058851" cy="830997"/>
          </a:xfrm>
          <a:prstGeom prst="rect">
            <a:avLst/>
          </a:prstGeom>
          <a:noFill/>
          <a:ln w="9525">
            <a:noFill/>
            <a:miter lim="800000"/>
            <a:headEnd/>
            <a:tailEnd/>
          </a:ln>
        </p:spPr>
        <p:txBody>
          <a:bodyPr wrap="none">
            <a:spAutoFit/>
          </a:bodyPr>
          <a:lstStyle/>
          <a:p>
            <a:pPr algn="ctr" eaLnBrk="0" hangingPunct="0"/>
            <a:r>
              <a:rPr lang="tr-TR" sz="2400" dirty="0" smtClean="0"/>
              <a:t>Geri besleme</a:t>
            </a:r>
          </a:p>
          <a:p>
            <a:pPr algn="ctr" eaLnBrk="0" hangingPunct="0"/>
            <a:r>
              <a:rPr lang="tr-TR" sz="2400" dirty="0" smtClean="0"/>
              <a:t>(negative feedback)</a:t>
            </a:r>
            <a:endParaRPr lang="en-US" sz="2400" dirty="0"/>
          </a:p>
        </p:txBody>
      </p:sp>
      <p:sp>
        <p:nvSpPr>
          <p:cNvPr id="110596" name="Rectangle 5"/>
          <p:cNvSpPr>
            <a:spLocks noGrp="1" noChangeArrowheads="1"/>
          </p:cNvSpPr>
          <p:nvPr>
            <p:ph type="title" idx="4294967295"/>
          </p:nvPr>
        </p:nvSpPr>
        <p:spPr>
          <a:xfrm>
            <a:off x="152400" y="274638"/>
            <a:ext cx="8686800" cy="1143000"/>
          </a:xfrm>
        </p:spPr>
        <p:txBody>
          <a:bodyPr/>
          <a:lstStyle/>
          <a:p>
            <a:pPr eaLnBrk="1" hangingPunct="1"/>
            <a:r>
              <a:rPr lang="tr-TR" sz="3600" b="1" dirty="0" smtClean="0">
                <a:solidFill>
                  <a:srgbClr val="2FB0DC"/>
                </a:solidFill>
              </a:rPr>
              <a:t>Metabolit seviyelerinin düzenlenmesi</a:t>
            </a:r>
            <a:endParaRPr lang="en-US" dirty="0" smtClean="0">
              <a:solidFill>
                <a:srgbClr val="2FB0DC"/>
              </a:solidFill>
            </a:endParaRPr>
          </a:p>
        </p:txBody>
      </p:sp>
      <p:sp>
        <p:nvSpPr>
          <p:cNvPr id="110597" name="Line 4"/>
          <p:cNvSpPr>
            <a:spLocks noChangeShapeType="1"/>
          </p:cNvSpPr>
          <p:nvPr/>
        </p:nvSpPr>
        <p:spPr bwMode="auto">
          <a:xfrm>
            <a:off x="381000" y="1600200"/>
            <a:ext cx="8305800" cy="0"/>
          </a:xfrm>
          <a:prstGeom prst="line">
            <a:avLst/>
          </a:prstGeom>
          <a:noFill/>
          <a:ln w="57150" cmpd="thinThick">
            <a:solidFill>
              <a:srgbClr val="2FB0DC"/>
            </a:solidFill>
            <a:round/>
            <a:headEnd/>
            <a:tailEnd/>
          </a:ln>
        </p:spPr>
        <p:txBody>
          <a:bodyPr/>
          <a:lstStyle/>
          <a:p>
            <a:endParaRPr lang="en-GB"/>
          </a:p>
        </p:txBody>
      </p:sp>
      <p:sp>
        <p:nvSpPr>
          <p:cNvPr id="6" name="TextBox 5"/>
          <p:cNvSpPr txBox="1"/>
          <p:nvPr/>
        </p:nvSpPr>
        <p:spPr>
          <a:xfrm>
            <a:off x="2057400" y="5334000"/>
            <a:ext cx="5257800" cy="369332"/>
          </a:xfrm>
          <a:prstGeom prst="rect">
            <a:avLst/>
          </a:prstGeom>
          <a:noFill/>
        </p:spPr>
        <p:txBody>
          <a:bodyPr wrap="square" rtlCol="0">
            <a:spAutoFit/>
          </a:bodyPr>
          <a:lstStyle/>
          <a:p>
            <a:r>
              <a:rPr lang="tr-TR" i="1" dirty="0" smtClean="0"/>
              <a:t>E.coli</a:t>
            </a:r>
            <a:r>
              <a:rPr lang="tr-TR" dirty="0" smtClean="0"/>
              <a:t> Isoleucine (izolösin) aa sentez yollağı</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00B0F0"/>
                </a:solidFill>
              </a:rPr>
              <a:t>GENETİK ve EVRİMSEL temeller</a:t>
            </a:r>
            <a:endParaRPr lang="en-GB" dirty="0">
              <a:solidFill>
                <a:srgbClr val="00B0F0"/>
              </a:solidFill>
            </a:endParaRPr>
          </a:p>
        </p:txBody>
      </p:sp>
      <p:sp>
        <p:nvSpPr>
          <p:cNvPr id="3" name="Text Placeholder 2"/>
          <p:cNvSpPr>
            <a:spLocks noGrp="1"/>
          </p:cNvSpPr>
          <p:nvPr>
            <p:ph type="body" idx="1"/>
          </p:nvPr>
        </p:nvSpPr>
        <p:spPr/>
        <p:txBody>
          <a:bodyPr/>
          <a:lstStyle/>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1143000"/>
          </a:xfrm>
        </p:spPr>
        <p:txBody>
          <a:bodyPr/>
          <a:lstStyle/>
          <a:p>
            <a:pPr eaLnBrk="1" hangingPunct="1"/>
            <a:r>
              <a:rPr lang="en-US" b="1" dirty="0" smtClean="0">
                <a:solidFill>
                  <a:srgbClr val="2FB0DC"/>
                </a:solidFill>
              </a:rPr>
              <a:t>Albert </a:t>
            </a:r>
            <a:r>
              <a:rPr lang="en-US" b="1" dirty="0" err="1" smtClean="0">
                <a:solidFill>
                  <a:srgbClr val="2FB0DC"/>
                </a:solidFill>
              </a:rPr>
              <a:t>Lehninger</a:t>
            </a:r>
            <a:r>
              <a:rPr lang="en-US" b="1" dirty="0" smtClean="0">
                <a:solidFill>
                  <a:srgbClr val="2FB0DC"/>
                </a:solidFill>
              </a:rPr>
              <a:t> (1917-1986)</a:t>
            </a:r>
          </a:p>
        </p:txBody>
      </p:sp>
      <p:sp>
        <p:nvSpPr>
          <p:cNvPr id="20483" name="Text Box 8"/>
          <p:cNvSpPr txBox="1">
            <a:spLocks noChangeArrowheads="1"/>
          </p:cNvSpPr>
          <p:nvPr/>
        </p:nvSpPr>
        <p:spPr bwMode="auto">
          <a:xfrm>
            <a:off x="304800" y="1219200"/>
            <a:ext cx="6781800" cy="4745915"/>
          </a:xfrm>
          <a:prstGeom prst="rect">
            <a:avLst/>
          </a:prstGeom>
          <a:noFill/>
          <a:ln w="9525">
            <a:noFill/>
            <a:miter lim="800000"/>
            <a:headEnd/>
            <a:tailEnd/>
          </a:ln>
        </p:spPr>
        <p:txBody>
          <a:bodyPr wrap="square">
            <a:spAutoFit/>
          </a:bodyPr>
          <a:lstStyle/>
          <a:p>
            <a:pPr>
              <a:lnSpc>
                <a:spcPct val="140000"/>
              </a:lnSpc>
              <a:buFontTx/>
              <a:buChar char="•"/>
            </a:pPr>
            <a:r>
              <a:rPr lang="en-US" dirty="0"/>
              <a:t>  </a:t>
            </a:r>
            <a:r>
              <a:rPr lang="en-US" sz="2400" dirty="0"/>
              <a:t>Citric acid cycle occurs in mitochondria</a:t>
            </a:r>
          </a:p>
          <a:p>
            <a:pPr>
              <a:lnSpc>
                <a:spcPct val="140000"/>
              </a:lnSpc>
              <a:buFontTx/>
              <a:buChar char="•"/>
            </a:pPr>
            <a:r>
              <a:rPr lang="en-US" sz="2400" dirty="0"/>
              <a:t> Mechanism of oxidative </a:t>
            </a:r>
            <a:r>
              <a:rPr lang="en-US" sz="2400" dirty="0" err="1"/>
              <a:t>phosphorylation</a:t>
            </a:r>
            <a:endParaRPr lang="en-US" sz="2400" dirty="0"/>
          </a:p>
          <a:p>
            <a:pPr>
              <a:lnSpc>
                <a:spcPct val="140000"/>
              </a:lnSpc>
              <a:buFontTx/>
              <a:buChar char="•"/>
            </a:pPr>
            <a:r>
              <a:rPr lang="en-US" sz="2400" dirty="0"/>
              <a:t> Mitochondrial structure and function</a:t>
            </a:r>
          </a:p>
          <a:p>
            <a:pPr>
              <a:lnSpc>
                <a:spcPct val="140000"/>
              </a:lnSpc>
              <a:buFontTx/>
              <a:buChar char="•"/>
            </a:pPr>
            <a:r>
              <a:rPr lang="en-US" sz="2400" dirty="0"/>
              <a:t> Bioenergetics</a:t>
            </a:r>
          </a:p>
          <a:p>
            <a:pPr>
              <a:lnSpc>
                <a:spcPct val="140000"/>
              </a:lnSpc>
              <a:buFontTx/>
              <a:buChar char="•"/>
            </a:pPr>
            <a:endParaRPr lang="en-US" sz="2400" dirty="0"/>
          </a:p>
          <a:p>
            <a:pPr>
              <a:lnSpc>
                <a:spcPct val="140000"/>
              </a:lnSpc>
              <a:buFontTx/>
              <a:buChar char="•"/>
            </a:pPr>
            <a:r>
              <a:rPr lang="en-US" sz="2400" dirty="0"/>
              <a:t> Author of classic textbooks: </a:t>
            </a:r>
          </a:p>
          <a:p>
            <a:pPr lvl="1">
              <a:lnSpc>
                <a:spcPct val="140000"/>
              </a:lnSpc>
              <a:buFontTx/>
              <a:buChar char="•"/>
            </a:pPr>
            <a:r>
              <a:rPr lang="en-US" sz="2400" i="1" dirty="0"/>
              <a:t> Biochemistry (1970-1983)</a:t>
            </a:r>
            <a:endParaRPr lang="en-US" sz="2400" dirty="0"/>
          </a:p>
          <a:p>
            <a:pPr lvl="1">
              <a:lnSpc>
                <a:spcPct val="140000"/>
              </a:lnSpc>
              <a:buFontTx/>
              <a:buChar char="•"/>
            </a:pPr>
            <a:r>
              <a:rPr lang="en-US" sz="2400" i="1" dirty="0"/>
              <a:t> The Mitochondrion (1964)</a:t>
            </a:r>
            <a:endParaRPr lang="en-US" sz="2400" dirty="0"/>
          </a:p>
          <a:p>
            <a:pPr lvl="1">
              <a:lnSpc>
                <a:spcPct val="140000"/>
              </a:lnSpc>
              <a:buFontTx/>
              <a:buChar char="•"/>
            </a:pPr>
            <a:r>
              <a:rPr lang="en-US" sz="2400" dirty="0"/>
              <a:t> </a:t>
            </a:r>
            <a:r>
              <a:rPr lang="en-US" sz="2400" i="1" dirty="0"/>
              <a:t>Bioenergetics</a:t>
            </a:r>
            <a:r>
              <a:rPr lang="en-US" sz="2400" dirty="0"/>
              <a:t> (1965-1974)</a:t>
            </a:r>
          </a:p>
        </p:txBody>
      </p:sp>
      <p:sp>
        <p:nvSpPr>
          <p:cNvPr id="20484" name="Line 4"/>
          <p:cNvSpPr>
            <a:spLocks noChangeShapeType="1"/>
          </p:cNvSpPr>
          <p:nvPr/>
        </p:nvSpPr>
        <p:spPr bwMode="auto">
          <a:xfrm>
            <a:off x="533400" y="944562"/>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dirty="0" smtClean="0">
                <a:solidFill>
                  <a:srgbClr val="2FB0DC"/>
                </a:solidFill>
              </a:rPr>
              <a:t>Evolution of Eukaryotes through </a:t>
            </a:r>
            <a:r>
              <a:rPr lang="en-US" dirty="0" err="1" smtClean="0">
                <a:solidFill>
                  <a:srgbClr val="2FB0DC"/>
                </a:solidFill>
              </a:rPr>
              <a:t>Endosymbiosis</a:t>
            </a:r>
            <a:endParaRPr lang="en-US" dirty="0" smtClean="0">
              <a:solidFill>
                <a:srgbClr val="2FB0DC"/>
              </a:solidFill>
            </a:endParaRPr>
          </a:p>
        </p:txBody>
      </p:sp>
      <p:sp>
        <p:nvSpPr>
          <p:cNvPr id="118787" name="Line 4"/>
          <p:cNvSpPr>
            <a:spLocks noChangeShapeType="1"/>
          </p:cNvSpPr>
          <p:nvPr/>
        </p:nvSpPr>
        <p:spPr bwMode="auto">
          <a:xfrm>
            <a:off x="762000" y="16764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304800"/>
            <a:ext cx="7772400" cy="1143000"/>
          </a:xfrm>
        </p:spPr>
        <p:txBody>
          <a:bodyPr/>
          <a:lstStyle/>
          <a:p>
            <a:pPr eaLnBrk="1" hangingPunct="1"/>
            <a:r>
              <a:rPr lang="en-US" sz="4000" smtClean="0">
                <a:solidFill>
                  <a:srgbClr val="2FB0DC"/>
                </a:solidFill>
              </a:rPr>
              <a:t>Natural Selection</a:t>
            </a:r>
            <a:br>
              <a:rPr lang="en-US" sz="4000" smtClean="0">
                <a:solidFill>
                  <a:srgbClr val="2FB0DC"/>
                </a:solidFill>
              </a:rPr>
            </a:br>
            <a:r>
              <a:rPr lang="en-US" sz="4000" smtClean="0">
                <a:solidFill>
                  <a:srgbClr val="2FB0DC"/>
                </a:solidFill>
              </a:rPr>
              <a:t>Favors Some Mutations</a:t>
            </a:r>
          </a:p>
        </p:txBody>
      </p:sp>
      <p:sp>
        <p:nvSpPr>
          <p:cNvPr id="125955" name="Rectangle 3"/>
          <p:cNvSpPr>
            <a:spLocks noGrp="1" noChangeArrowheads="1"/>
          </p:cNvSpPr>
          <p:nvPr>
            <p:ph type="body" sz="half" idx="1"/>
          </p:nvPr>
        </p:nvSpPr>
        <p:spPr>
          <a:xfrm>
            <a:off x="457200" y="1752600"/>
            <a:ext cx="7907338" cy="4525963"/>
          </a:xfrm>
        </p:spPr>
        <p:txBody>
          <a:bodyPr/>
          <a:lstStyle/>
          <a:p>
            <a:pPr eaLnBrk="1" hangingPunct="1"/>
            <a:r>
              <a:rPr lang="en-US" sz="2800" smtClean="0"/>
              <a:t>Mutations occur more or less randomly</a:t>
            </a:r>
          </a:p>
          <a:p>
            <a:pPr eaLnBrk="1" hangingPunct="1"/>
            <a:r>
              <a:rPr lang="en-US" sz="2800" smtClean="0"/>
              <a:t>Mutations that give organism an advantage in a given environment are more likely to be propagated </a:t>
            </a:r>
          </a:p>
        </p:txBody>
      </p:sp>
      <p:sp>
        <p:nvSpPr>
          <p:cNvPr id="125956" name="Line 4"/>
          <p:cNvSpPr>
            <a:spLocks noChangeShapeType="1"/>
          </p:cNvSpPr>
          <p:nvPr/>
        </p:nvSpPr>
        <p:spPr bwMode="auto">
          <a:xfrm>
            <a:off x="762000" y="16002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 y="228600"/>
            <a:ext cx="8991600" cy="1143000"/>
          </a:xfrm>
        </p:spPr>
        <p:txBody>
          <a:bodyPr/>
          <a:lstStyle/>
          <a:p>
            <a:pPr eaLnBrk="1" hangingPunct="1"/>
            <a:r>
              <a:rPr lang="tr-TR" sz="3200" b="1" u="sng" dirty="0" smtClean="0">
                <a:solidFill>
                  <a:srgbClr val="2FB0DC"/>
                </a:solidFill>
              </a:rPr>
              <a:t>Biyokimya:</a:t>
            </a:r>
            <a:r>
              <a:rPr lang="tr-TR" sz="3200" b="1" dirty="0" smtClean="0">
                <a:solidFill>
                  <a:srgbClr val="2FB0DC"/>
                </a:solidFill>
              </a:rPr>
              <a:t> biyolojik süreçlerin anlaşılmasını kimya mantığıyla açıklayan bilim dalıdır</a:t>
            </a:r>
            <a:endParaRPr lang="en-US" sz="3200" b="1" dirty="0" smtClean="0">
              <a:solidFill>
                <a:srgbClr val="2FB0DC"/>
              </a:solidFill>
            </a:endParaRPr>
          </a:p>
        </p:txBody>
      </p:sp>
      <p:sp>
        <p:nvSpPr>
          <p:cNvPr id="23555" name="Rectangle 3"/>
          <p:cNvSpPr>
            <a:spLocks noGrp="1" noChangeArrowheads="1"/>
          </p:cNvSpPr>
          <p:nvPr>
            <p:ph type="body" sz="half" idx="1"/>
          </p:nvPr>
        </p:nvSpPr>
        <p:spPr>
          <a:xfrm>
            <a:off x="304800" y="1676400"/>
            <a:ext cx="8610600" cy="4525963"/>
          </a:xfrm>
        </p:spPr>
        <p:txBody>
          <a:bodyPr>
            <a:normAutofit lnSpcReduction="10000"/>
          </a:bodyPr>
          <a:lstStyle/>
          <a:p>
            <a:pPr marL="609600" indent="-609600" eaLnBrk="1" hangingPunct="1">
              <a:lnSpc>
                <a:spcPct val="80000"/>
              </a:lnSpc>
            </a:pPr>
            <a:r>
              <a:rPr lang="tr-TR" sz="2400" dirty="0" smtClean="0"/>
              <a:t>Kimya temelleri bilinmektedir</a:t>
            </a:r>
            <a:endParaRPr lang="en-US" sz="2400" dirty="0" smtClean="0"/>
          </a:p>
          <a:p>
            <a:pPr marL="609600" indent="-609600" eaLnBrk="1" hangingPunct="1">
              <a:lnSpc>
                <a:spcPct val="80000"/>
              </a:lnSpc>
            </a:pPr>
            <a:r>
              <a:rPr lang="tr-TR" sz="2400" dirty="0" smtClean="0"/>
              <a:t>O halde canlı organizmaların özellikleri nelerdir, kimyasal ve fiziksel temellerle nasıl açıklanır</a:t>
            </a:r>
            <a:r>
              <a:rPr lang="en-US" sz="2400" dirty="0" smtClean="0"/>
              <a:t>?</a:t>
            </a:r>
          </a:p>
          <a:p>
            <a:pPr marL="609600" indent="-609600" eaLnBrk="1" hangingPunct="1">
              <a:lnSpc>
                <a:spcPct val="80000"/>
              </a:lnSpc>
              <a:buFontTx/>
              <a:buNone/>
            </a:pPr>
            <a:endParaRPr lang="en-US" sz="2400" dirty="0" smtClean="0"/>
          </a:p>
          <a:p>
            <a:pPr marL="609600" indent="-609600" eaLnBrk="1" hangingPunct="1">
              <a:lnSpc>
                <a:spcPct val="80000"/>
              </a:lnSpc>
              <a:buFontTx/>
              <a:buNone/>
            </a:pPr>
            <a:r>
              <a:rPr lang="tr-TR" sz="2400" b="1" dirty="0" smtClean="0"/>
              <a:t>Canlı organizmaların ayırt edici özellikleri:</a:t>
            </a:r>
            <a:endParaRPr lang="en-US" sz="2400" b="1" dirty="0" smtClean="0"/>
          </a:p>
          <a:p>
            <a:pPr marL="609600" indent="-609600" eaLnBrk="1" hangingPunct="1">
              <a:lnSpc>
                <a:spcPct val="80000"/>
              </a:lnSpc>
            </a:pPr>
            <a:r>
              <a:rPr lang="tr-TR" sz="2400" dirty="0" smtClean="0"/>
              <a:t>Yüksek düzeyde kimyasal karmaşıklık ve mikroskopik düzenleme</a:t>
            </a:r>
            <a:endParaRPr lang="en-US" sz="2400" dirty="0" smtClean="0"/>
          </a:p>
          <a:p>
            <a:pPr marL="609600" indent="-609600" eaLnBrk="1" hangingPunct="1">
              <a:lnSpc>
                <a:spcPct val="80000"/>
              </a:lnSpc>
            </a:pPr>
            <a:r>
              <a:rPr lang="tr-TR" sz="2400" dirty="0" smtClean="0"/>
              <a:t>Enerjinin çevreden elde edilmesi, dönüştürülmesi ve kullanılması için var olan sistemler</a:t>
            </a:r>
            <a:endParaRPr lang="en-US" sz="2400" dirty="0" smtClean="0"/>
          </a:p>
          <a:p>
            <a:pPr marL="609600" indent="-609600" eaLnBrk="1" hangingPunct="1">
              <a:lnSpc>
                <a:spcPct val="80000"/>
              </a:lnSpc>
            </a:pPr>
            <a:r>
              <a:rPr lang="tr-TR" sz="2400" dirty="0" smtClean="0"/>
              <a:t>Çevresel değişikliklerin algılanması ve bu değişikliklere cevap verilmesinde görevli mekanizmalar</a:t>
            </a:r>
            <a:endParaRPr lang="en-US" sz="2400" dirty="0" smtClean="0"/>
          </a:p>
          <a:p>
            <a:pPr marL="609600" indent="-609600" eaLnBrk="1" hangingPunct="1">
              <a:lnSpc>
                <a:spcPct val="80000"/>
              </a:lnSpc>
            </a:pPr>
            <a:r>
              <a:rPr lang="tr-TR" sz="2400" dirty="0" smtClean="0"/>
              <a:t>Kendini çoğaltma ve kendiliğinden bir araya gelme yeteneği.</a:t>
            </a:r>
          </a:p>
          <a:p>
            <a:pPr marL="609600" indent="-609600" eaLnBrk="1" hangingPunct="1">
              <a:lnSpc>
                <a:spcPct val="80000"/>
              </a:lnSpc>
            </a:pPr>
            <a:r>
              <a:rPr lang="tr-TR" sz="2400" dirty="0" smtClean="0"/>
              <a:t>Evrimleşme yoluyla zaman içinde yavaş yavaş değişme yeteneği.</a:t>
            </a:r>
            <a:endParaRPr lang="en-US" sz="1800" dirty="0" smtClean="0"/>
          </a:p>
        </p:txBody>
      </p:sp>
      <p:sp>
        <p:nvSpPr>
          <p:cNvPr id="23556" name="Line 4"/>
          <p:cNvSpPr>
            <a:spLocks noChangeShapeType="1"/>
          </p:cNvSpPr>
          <p:nvPr/>
        </p:nvSpPr>
        <p:spPr bwMode="auto">
          <a:xfrm>
            <a:off x="381000" y="1447800"/>
            <a:ext cx="85344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17" dur="500"/>
                                        <p:tgtEl>
                                          <p:spTgt spid="235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2" dur="500"/>
                                        <p:tgtEl>
                                          <p:spTgt spid="2355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Effect transition="in" filter="blinds(horizontal)">
                                      <p:cBhvr>
                                        <p:cTn id="27" dur="500"/>
                                        <p:tgtEl>
                                          <p:spTgt spid="2355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555">
                                            <p:txEl>
                                              <p:pRg st="6" end="6"/>
                                            </p:txEl>
                                          </p:spTgt>
                                        </p:tgtEl>
                                        <p:attrNameLst>
                                          <p:attrName>style.visibility</p:attrName>
                                        </p:attrNameLst>
                                      </p:cBhvr>
                                      <p:to>
                                        <p:strVal val="visible"/>
                                      </p:to>
                                    </p:set>
                                    <p:animEffect transition="in" filter="blinds(horizontal)">
                                      <p:cBhvr>
                                        <p:cTn id="32" dur="500"/>
                                        <p:tgtEl>
                                          <p:spTgt spid="2355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555">
                                            <p:txEl>
                                              <p:pRg st="7" end="7"/>
                                            </p:txEl>
                                          </p:spTgt>
                                        </p:tgtEl>
                                        <p:attrNameLst>
                                          <p:attrName>style.visibility</p:attrName>
                                        </p:attrNameLst>
                                      </p:cBhvr>
                                      <p:to>
                                        <p:strVal val="visible"/>
                                      </p:to>
                                    </p:set>
                                    <p:animEffect transition="in" filter="blinds(horizontal)">
                                      <p:cBhvr>
                                        <p:cTn id="37" dur="500"/>
                                        <p:tgtEl>
                                          <p:spTgt spid="2355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555">
                                            <p:txEl>
                                              <p:pRg st="8" end="8"/>
                                            </p:txEl>
                                          </p:spTgt>
                                        </p:tgtEl>
                                        <p:attrNameLst>
                                          <p:attrName>style.visibility</p:attrName>
                                        </p:attrNameLst>
                                      </p:cBhvr>
                                      <p:to>
                                        <p:strVal val="visible"/>
                                      </p:to>
                                    </p:set>
                                    <p:animEffect transition="in" filter="blinds(horizontal)">
                                      <p:cBhvr>
                                        <p:cTn id="42" dur="500"/>
                                        <p:tgtEl>
                                          <p:spTgt spid="235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152400"/>
            <a:ext cx="7315200" cy="1143000"/>
          </a:xfrm>
        </p:spPr>
        <p:txBody>
          <a:bodyPr/>
          <a:lstStyle/>
          <a:p>
            <a:pPr eaLnBrk="1" hangingPunct="1"/>
            <a:r>
              <a:rPr lang="tr-TR" dirty="0" smtClean="0">
                <a:solidFill>
                  <a:srgbClr val="2FB0DC"/>
                </a:solidFill>
              </a:rPr>
              <a:t>Canlı sistemler karmaşıktır</a:t>
            </a:r>
            <a:endParaRPr lang="en-US" dirty="0" smtClean="0">
              <a:solidFill>
                <a:srgbClr val="2FB0DC"/>
              </a:solidFill>
            </a:endParaRPr>
          </a:p>
        </p:txBody>
      </p:sp>
      <p:sp>
        <p:nvSpPr>
          <p:cNvPr id="24579" name="Rectangle 3"/>
          <p:cNvSpPr>
            <a:spLocks noGrp="1" noChangeArrowheads="1"/>
          </p:cNvSpPr>
          <p:nvPr>
            <p:ph type="body" sz="half" idx="1"/>
          </p:nvPr>
        </p:nvSpPr>
        <p:spPr>
          <a:xfrm>
            <a:off x="381000" y="1524000"/>
            <a:ext cx="8229600" cy="4525963"/>
          </a:xfrm>
        </p:spPr>
        <p:txBody>
          <a:bodyPr/>
          <a:lstStyle/>
          <a:p>
            <a:pPr eaLnBrk="1" hangingPunct="1"/>
            <a:r>
              <a:rPr lang="tr-TR" sz="2800" dirty="0" smtClean="0"/>
              <a:t>Canlı organizmalar:</a:t>
            </a:r>
            <a:endParaRPr lang="en-US" sz="2800" dirty="0" smtClean="0"/>
          </a:p>
          <a:p>
            <a:pPr lvl="1" eaLnBrk="1" hangingPunct="1"/>
            <a:r>
              <a:rPr lang="tr-TR" dirty="0" smtClean="0">
                <a:ea typeface="ＭＳ Ｐゴシック" charset="-128"/>
              </a:rPr>
              <a:t>Belirli görevelere sahip hücre içi yapılara sahiptir. </a:t>
            </a:r>
            <a:endParaRPr lang="en-US" dirty="0" smtClean="0">
              <a:ea typeface="ＭＳ Ｐゴシック" charset="-128"/>
            </a:endParaRPr>
          </a:p>
          <a:p>
            <a:pPr lvl="1" eaLnBrk="1" hangingPunct="1"/>
            <a:r>
              <a:rPr lang="tr-TR" dirty="0" smtClean="0">
                <a:ea typeface="ＭＳ Ｐゴシック" charset="-128"/>
              </a:rPr>
              <a:t>Bir çok farklı bileşenden oluşurlar.</a:t>
            </a:r>
            <a:endParaRPr lang="en-US" dirty="0" smtClean="0">
              <a:ea typeface="ＭＳ Ｐゴシック" charset="-128"/>
            </a:endParaRPr>
          </a:p>
          <a:p>
            <a:pPr lvl="1" eaLnBrk="1" hangingPunct="1"/>
            <a:r>
              <a:rPr lang="tr-TR" dirty="0" smtClean="0">
                <a:ea typeface="ＭＳ Ｐゴシック" charset="-128"/>
              </a:rPr>
              <a:t>Makroskopik ve mikroskopik yapılar belirli bir düzen içerisindedir.</a:t>
            </a:r>
            <a:endParaRPr lang="en-US" dirty="0" smtClean="0">
              <a:ea typeface="ＭＳ Ｐゴシック" charset="-128"/>
            </a:endParaRPr>
          </a:p>
          <a:p>
            <a:pPr eaLnBrk="1" hangingPunct="1"/>
            <a:endParaRPr lang="en-US" sz="2800" dirty="0" smtClean="0"/>
          </a:p>
        </p:txBody>
      </p:sp>
      <p:sp>
        <p:nvSpPr>
          <p:cNvPr id="24580" name="Line 4"/>
          <p:cNvSpPr>
            <a:spLocks noChangeShapeType="1"/>
          </p:cNvSpPr>
          <p:nvPr/>
        </p:nvSpPr>
        <p:spPr bwMode="auto">
          <a:xfrm>
            <a:off x="457200" y="1295400"/>
            <a:ext cx="82296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274638"/>
            <a:ext cx="8763000" cy="1143000"/>
          </a:xfrm>
        </p:spPr>
        <p:txBody>
          <a:bodyPr/>
          <a:lstStyle/>
          <a:p>
            <a:pPr eaLnBrk="1" hangingPunct="1"/>
            <a:r>
              <a:rPr lang="tr-TR" dirty="0" smtClean="0">
                <a:solidFill>
                  <a:srgbClr val="2FB0DC"/>
                </a:solidFill>
              </a:rPr>
              <a:t>Biyokimyanın Temelleri</a:t>
            </a:r>
            <a:endParaRPr lang="en-US" dirty="0" smtClean="0"/>
          </a:p>
        </p:txBody>
      </p:sp>
      <p:sp>
        <p:nvSpPr>
          <p:cNvPr id="33795" name="Rectangle 3"/>
          <p:cNvSpPr>
            <a:spLocks noGrp="1" noChangeArrowheads="1"/>
          </p:cNvSpPr>
          <p:nvPr>
            <p:ph type="body" sz="half" idx="1"/>
          </p:nvPr>
        </p:nvSpPr>
        <p:spPr>
          <a:xfrm>
            <a:off x="457200" y="1752600"/>
            <a:ext cx="8229600" cy="5105400"/>
          </a:xfrm>
        </p:spPr>
        <p:txBody>
          <a:bodyPr/>
          <a:lstStyle/>
          <a:p>
            <a:pPr marL="514350" indent="-514350" eaLnBrk="1" hangingPunct="1">
              <a:buFont typeface="+mj-lt"/>
              <a:buAutoNum type="arabicParenR"/>
            </a:pPr>
            <a:r>
              <a:rPr lang="tr-TR" dirty="0" smtClean="0"/>
              <a:t>Hücresel Temeller</a:t>
            </a:r>
          </a:p>
          <a:p>
            <a:pPr marL="514350" indent="-514350" eaLnBrk="1" hangingPunct="1">
              <a:buFont typeface="+mj-lt"/>
              <a:buAutoNum type="arabicParenR"/>
            </a:pPr>
            <a:r>
              <a:rPr lang="tr-TR" dirty="0" smtClean="0"/>
              <a:t>Kimyasal Temeller</a:t>
            </a:r>
          </a:p>
          <a:p>
            <a:pPr marL="514350" indent="-514350" eaLnBrk="1" hangingPunct="1">
              <a:buFont typeface="+mj-lt"/>
              <a:buAutoNum type="arabicParenR"/>
            </a:pPr>
            <a:r>
              <a:rPr lang="tr-TR" dirty="0" smtClean="0"/>
              <a:t>Fiziksel Temeller</a:t>
            </a:r>
          </a:p>
          <a:p>
            <a:pPr marL="514350" indent="-514350" eaLnBrk="1" hangingPunct="1">
              <a:buFont typeface="+mj-lt"/>
              <a:buAutoNum type="arabicParenR"/>
            </a:pPr>
            <a:r>
              <a:rPr lang="tr-TR" dirty="0" smtClean="0"/>
              <a:t>Genetik ve Evrimsel Temeller</a:t>
            </a:r>
            <a:r>
              <a:rPr lang="en-US" dirty="0" smtClean="0"/>
              <a:t> </a:t>
            </a:r>
          </a:p>
        </p:txBody>
      </p:sp>
      <p:sp>
        <p:nvSpPr>
          <p:cNvPr id="33796" name="Line 4"/>
          <p:cNvSpPr>
            <a:spLocks noChangeShapeType="1"/>
          </p:cNvSpPr>
          <p:nvPr/>
        </p:nvSpPr>
        <p:spPr bwMode="auto">
          <a:xfrm>
            <a:off x="304800" y="1295400"/>
            <a:ext cx="84582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00B0F0"/>
                </a:solidFill>
              </a:rPr>
              <a:t>Hücresel temeller</a:t>
            </a:r>
            <a:endParaRPr lang="en-GB" dirty="0">
              <a:solidFill>
                <a:srgbClr val="00B0F0"/>
              </a:solidFill>
            </a:endParaRPr>
          </a:p>
        </p:txBody>
      </p:sp>
      <p:sp>
        <p:nvSpPr>
          <p:cNvPr id="3" name="Text Placeholder 2"/>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274638"/>
            <a:ext cx="8763000" cy="1143000"/>
          </a:xfrm>
        </p:spPr>
        <p:txBody>
          <a:bodyPr/>
          <a:lstStyle/>
          <a:p>
            <a:pPr eaLnBrk="1" hangingPunct="1"/>
            <a:r>
              <a:rPr lang="tr-TR" dirty="0" smtClean="0">
                <a:solidFill>
                  <a:srgbClr val="2FB0DC"/>
                </a:solidFill>
              </a:rPr>
              <a:t>Hücre</a:t>
            </a:r>
            <a:r>
              <a:rPr lang="en-US" dirty="0" smtClean="0">
                <a:solidFill>
                  <a:srgbClr val="2FB0DC"/>
                </a:solidFill>
              </a:rPr>
              <a:t>: </a:t>
            </a:r>
            <a:r>
              <a:rPr lang="tr-TR" dirty="0" smtClean="0">
                <a:solidFill>
                  <a:srgbClr val="2FB0DC"/>
                </a:solidFill>
              </a:rPr>
              <a:t>Evrensel Yapı Taşı</a:t>
            </a:r>
            <a:endParaRPr lang="en-US" dirty="0" smtClean="0"/>
          </a:p>
        </p:txBody>
      </p:sp>
      <p:sp>
        <p:nvSpPr>
          <p:cNvPr id="33795" name="Rectangle 3"/>
          <p:cNvSpPr>
            <a:spLocks noGrp="1" noChangeArrowheads="1"/>
          </p:cNvSpPr>
          <p:nvPr>
            <p:ph type="body" sz="half" idx="1"/>
          </p:nvPr>
        </p:nvSpPr>
        <p:spPr>
          <a:xfrm>
            <a:off x="457200" y="1447800"/>
            <a:ext cx="8229600" cy="5105400"/>
          </a:xfrm>
        </p:spPr>
        <p:txBody>
          <a:bodyPr/>
          <a:lstStyle/>
          <a:p>
            <a:pPr eaLnBrk="1" hangingPunct="1"/>
            <a:r>
              <a:rPr lang="tr-TR" sz="2800" dirty="0" smtClean="0"/>
              <a:t>Tüm canlı organizmaların yapısal ve işlevsel birimidir.</a:t>
            </a:r>
          </a:p>
          <a:p>
            <a:pPr eaLnBrk="1" hangingPunct="1"/>
            <a:endParaRPr lang="tr-TR" sz="2800" dirty="0" smtClean="0"/>
          </a:p>
          <a:p>
            <a:pPr eaLnBrk="1" hangingPunct="1"/>
            <a:r>
              <a:rPr lang="tr-TR" sz="2800" dirty="0" smtClean="0"/>
              <a:t>Tek hücreli organizmalar (Bakteriler ve Arkeler)</a:t>
            </a:r>
          </a:p>
          <a:p>
            <a:pPr eaLnBrk="1" hangingPunct="1"/>
            <a:r>
              <a:rPr lang="tr-TR" sz="2800" dirty="0" smtClean="0"/>
              <a:t>Ökaryotik organizmalar (Eukarya)</a:t>
            </a:r>
            <a:endParaRPr lang="en-US" sz="2800" dirty="0" smtClean="0"/>
          </a:p>
        </p:txBody>
      </p:sp>
      <p:sp>
        <p:nvSpPr>
          <p:cNvPr id="33796" name="Line 4"/>
          <p:cNvSpPr>
            <a:spLocks noChangeShapeType="1"/>
          </p:cNvSpPr>
          <p:nvPr/>
        </p:nvSpPr>
        <p:spPr bwMode="auto">
          <a:xfrm>
            <a:off x="304800" y="1295400"/>
            <a:ext cx="84582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17" dur="5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dirty="0" smtClean="0">
                <a:solidFill>
                  <a:srgbClr val="2FB0DC"/>
                </a:solidFill>
              </a:rPr>
              <a:t>Hücre Tipleri</a:t>
            </a:r>
            <a:endParaRPr lang="en-US" dirty="0" smtClean="0"/>
          </a:p>
        </p:txBody>
      </p:sp>
      <p:sp>
        <p:nvSpPr>
          <p:cNvPr id="45059" name="Rectangle 3"/>
          <p:cNvSpPr>
            <a:spLocks noGrp="1" noChangeArrowheads="1"/>
          </p:cNvSpPr>
          <p:nvPr>
            <p:ph type="body" sz="half" idx="1"/>
          </p:nvPr>
        </p:nvSpPr>
        <p:spPr>
          <a:xfrm>
            <a:off x="457200" y="1828800"/>
            <a:ext cx="8153400" cy="4572000"/>
          </a:xfrm>
        </p:spPr>
        <p:txBody>
          <a:bodyPr/>
          <a:lstStyle/>
          <a:p>
            <a:pPr eaLnBrk="1" hangingPunct="1"/>
            <a:r>
              <a:rPr lang="tr-TR" sz="2800" dirty="0" smtClean="0"/>
              <a:t>Bakteri, hayvan ve bitki hücre yapıları ve özellikleri farklılık gösterir.</a:t>
            </a:r>
          </a:p>
        </p:txBody>
      </p:sp>
      <p:sp>
        <p:nvSpPr>
          <p:cNvPr id="45060" name="Line 4"/>
          <p:cNvSpPr>
            <a:spLocks noChangeShapeType="1"/>
          </p:cNvSpPr>
          <p:nvPr/>
        </p:nvSpPr>
        <p:spPr bwMode="auto">
          <a:xfrm>
            <a:off x="533400" y="1600200"/>
            <a:ext cx="81534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04800" y="274638"/>
            <a:ext cx="9677400" cy="1143000"/>
          </a:xfrm>
        </p:spPr>
        <p:txBody>
          <a:bodyPr/>
          <a:lstStyle/>
          <a:p>
            <a:pPr eaLnBrk="1" hangingPunct="1"/>
            <a:r>
              <a:rPr lang="tr-TR" sz="4000" dirty="0" smtClean="0">
                <a:solidFill>
                  <a:srgbClr val="2FB0DC"/>
                </a:solidFill>
              </a:rPr>
              <a:t>Canlı Organizmalar – Enerji Kaynakları</a:t>
            </a:r>
            <a:endParaRPr lang="en-US" sz="4000" dirty="0" smtClean="0">
              <a:solidFill>
                <a:srgbClr val="2FB0DC"/>
              </a:solidFill>
            </a:endParaRPr>
          </a:p>
        </p:txBody>
      </p:sp>
      <p:sp>
        <p:nvSpPr>
          <p:cNvPr id="67587" name="Rectangle 3"/>
          <p:cNvSpPr>
            <a:spLocks noGrp="1" noChangeArrowheads="1"/>
          </p:cNvSpPr>
          <p:nvPr>
            <p:ph type="body" sz="half" idx="1"/>
          </p:nvPr>
        </p:nvSpPr>
        <p:spPr>
          <a:xfrm>
            <a:off x="457200" y="1600200"/>
            <a:ext cx="7848600" cy="3200400"/>
          </a:xfrm>
        </p:spPr>
        <p:txBody>
          <a:bodyPr/>
          <a:lstStyle/>
          <a:p>
            <a:pPr eaLnBrk="1" hangingPunct="1">
              <a:lnSpc>
                <a:spcPct val="90000"/>
              </a:lnSpc>
            </a:pPr>
            <a:r>
              <a:rPr lang="tr-TR" sz="2800" dirty="0" smtClean="0"/>
              <a:t>Güneş ışığından</a:t>
            </a:r>
            <a:endParaRPr lang="en-US" sz="2800" dirty="0" smtClean="0"/>
          </a:p>
          <a:p>
            <a:pPr lvl="1" eaLnBrk="1" hangingPunct="1">
              <a:lnSpc>
                <a:spcPct val="90000"/>
              </a:lnSpc>
            </a:pPr>
            <a:r>
              <a:rPr lang="tr-TR" sz="2400" dirty="0" smtClean="0">
                <a:ea typeface="ＭＳ Ｐゴシック" charset="-128"/>
              </a:rPr>
              <a:t>bitkiler</a:t>
            </a:r>
            <a:endParaRPr lang="en-US" sz="2400" dirty="0" smtClean="0">
              <a:ea typeface="ＭＳ Ｐゴシック" charset="-128"/>
            </a:endParaRPr>
          </a:p>
          <a:p>
            <a:pPr lvl="1" eaLnBrk="1" hangingPunct="1">
              <a:lnSpc>
                <a:spcPct val="90000"/>
              </a:lnSpc>
            </a:pPr>
            <a:r>
              <a:rPr lang="tr-TR" sz="2400" dirty="0" smtClean="0">
                <a:ea typeface="ＭＳ Ｐゴシック" charset="-128"/>
              </a:rPr>
              <a:t>Yeşil/mor bakteriler</a:t>
            </a:r>
            <a:endParaRPr lang="en-US" sz="2400" dirty="0" smtClean="0">
              <a:ea typeface="ＭＳ Ｐゴシック" charset="-128"/>
            </a:endParaRPr>
          </a:p>
          <a:p>
            <a:pPr lvl="1" eaLnBrk="1" hangingPunct="1">
              <a:lnSpc>
                <a:spcPct val="90000"/>
              </a:lnSpc>
            </a:pPr>
            <a:r>
              <a:rPr lang="tr-TR" sz="2400" dirty="0" smtClean="0">
                <a:ea typeface="ＭＳ Ｐゴシック" charset="-128"/>
              </a:rPr>
              <a:t>siyanobakteriler</a:t>
            </a:r>
            <a:endParaRPr lang="en-US" sz="2400" dirty="0" smtClean="0">
              <a:ea typeface="ＭＳ Ｐゴシック" charset="-128"/>
            </a:endParaRPr>
          </a:p>
          <a:p>
            <a:pPr eaLnBrk="1" hangingPunct="1">
              <a:lnSpc>
                <a:spcPct val="90000"/>
              </a:lnSpc>
            </a:pPr>
            <a:r>
              <a:rPr lang="tr-TR" sz="2800" dirty="0" smtClean="0"/>
              <a:t>Kimyasal yakıtlardan</a:t>
            </a:r>
            <a:endParaRPr lang="en-US" sz="2800" dirty="0" smtClean="0"/>
          </a:p>
          <a:p>
            <a:pPr lvl="1" eaLnBrk="1" hangingPunct="1">
              <a:lnSpc>
                <a:spcPct val="90000"/>
              </a:lnSpc>
            </a:pPr>
            <a:r>
              <a:rPr lang="tr-TR" sz="2400" dirty="0" smtClean="0">
                <a:ea typeface="ＭＳ Ｐゴシック" charset="-128"/>
              </a:rPr>
              <a:t>Fototrofik olmayan ökaryotlar</a:t>
            </a:r>
            <a:endParaRPr lang="en-US" sz="2400" dirty="0" smtClean="0">
              <a:ea typeface="ＭＳ Ｐゴシック" charset="-128"/>
            </a:endParaRPr>
          </a:p>
          <a:p>
            <a:pPr lvl="1" eaLnBrk="1" hangingPunct="1">
              <a:lnSpc>
                <a:spcPct val="90000"/>
              </a:lnSpc>
            </a:pPr>
            <a:r>
              <a:rPr lang="tr-TR" sz="2400" dirty="0" smtClean="0">
                <a:ea typeface="ＭＳ Ｐゴシック" charset="-128"/>
              </a:rPr>
              <a:t>Bakterilerin çoğu</a:t>
            </a:r>
            <a:endParaRPr lang="en-US" sz="2400" dirty="0" smtClean="0">
              <a:ea typeface="ＭＳ Ｐゴシック" charset="-128"/>
            </a:endParaRPr>
          </a:p>
        </p:txBody>
      </p:sp>
      <p:sp>
        <p:nvSpPr>
          <p:cNvPr id="67588" name="Text Box 7"/>
          <p:cNvSpPr txBox="1">
            <a:spLocks noChangeArrowheads="1"/>
          </p:cNvSpPr>
          <p:nvPr/>
        </p:nvSpPr>
        <p:spPr bwMode="auto">
          <a:xfrm>
            <a:off x="381001" y="4648200"/>
            <a:ext cx="5105399" cy="1988237"/>
          </a:xfrm>
          <a:prstGeom prst="rect">
            <a:avLst/>
          </a:prstGeom>
          <a:noFill/>
          <a:ln w="9525">
            <a:noFill/>
            <a:miter lim="800000"/>
            <a:headEnd/>
            <a:tailEnd/>
          </a:ln>
        </p:spPr>
        <p:txBody>
          <a:bodyPr wrap="square">
            <a:spAutoFit/>
          </a:bodyPr>
          <a:lstStyle/>
          <a:p>
            <a:pPr>
              <a:lnSpc>
                <a:spcPct val="110000"/>
              </a:lnSpc>
              <a:spcBef>
                <a:spcPct val="20000"/>
              </a:spcBef>
              <a:buFontTx/>
              <a:buChar char="•"/>
            </a:pPr>
            <a:r>
              <a:rPr lang="en-US" sz="2800" b="0" dirty="0"/>
              <a:t> </a:t>
            </a:r>
            <a:r>
              <a:rPr lang="tr-TR" sz="2800" b="0" dirty="0" smtClean="0"/>
              <a:t>Canlıların enerji alımı karmaşık yapılarını korumak ve sürekli dinamik bir halde durabilmeleri için gereklidir.</a:t>
            </a:r>
            <a:endParaRPr lang="en-US" sz="2800" dirty="0"/>
          </a:p>
        </p:txBody>
      </p:sp>
      <p:sp>
        <p:nvSpPr>
          <p:cNvPr id="67589" name="Line 4"/>
          <p:cNvSpPr>
            <a:spLocks noChangeShapeType="1"/>
          </p:cNvSpPr>
          <p:nvPr/>
        </p:nvSpPr>
        <p:spPr bwMode="auto">
          <a:xfrm>
            <a:off x="381000" y="1447800"/>
            <a:ext cx="8305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0" dur="500"/>
                                        <p:tgtEl>
                                          <p:spTgt spid="6758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Effect transition="in" filter="blinds(horizontal)">
                                      <p:cBhvr>
                                        <p:cTn id="13" dur="500"/>
                                        <p:tgtEl>
                                          <p:spTgt spid="6758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587">
                                            <p:txEl>
                                              <p:pRg st="3" end="3"/>
                                            </p:txEl>
                                          </p:spTgt>
                                        </p:tgtEl>
                                        <p:attrNameLst>
                                          <p:attrName>style.visibility</p:attrName>
                                        </p:attrNameLst>
                                      </p:cBhvr>
                                      <p:to>
                                        <p:strVal val="visible"/>
                                      </p:to>
                                    </p:set>
                                    <p:animEffect transition="in" filter="blinds(horizontal)">
                                      <p:cBhvr>
                                        <p:cTn id="16" dur="500"/>
                                        <p:tgtEl>
                                          <p:spTgt spid="6758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7587">
                                            <p:txEl>
                                              <p:pRg st="4" end="4"/>
                                            </p:txEl>
                                          </p:spTgt>
                                        </p:tgtEl>
                                        <p:attrNameLst>
                                          <p:attrName>style.visibility</p:attrName>
                                        </p:attrNameLst>
                                      </p:cBhvr>
                                      <p:to>
                                        <p:strVal val="visible"/>
                                      </p:to>
                                    </p:set>
                                    <p:animEffect transition="in" filter="blinds(horizontal)">
                                      <p:cBhvr>
                                        <p:cTn id="21" dur="500"/>
                                        <p:tgtEl>
                                          <p:spTgt spid="67587">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7587">
                                            <p:txEl>
                                              <p:pRg st="5" end="5"/>
                                            </p:txEl>
                                          </p:spTgt>
                                        </p:tgtEl>
                                        <p:attrNameLst>
                                          <p:attrName>style.visibility</p:attrName>
                                        </p:attrNameLst>
                                      </p:cBhvr>
                                      <p:to>
                                        <p:strVal val="visible"/>
                                      </p:to>
                                    </p:set>
                                    <p:animEffect transition="in" filter="blinds(horizontal)">
                                      <p:cBhvr>
                                        <p:cTn id="24" dur="500"/>
                                        <p:tgtEl>
                                          <p:spTgt spid="67587">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7587">
                                            <p:txEl>
                                              <p:pRg st="6" end="6"/>
                                            </p:txEl>
                                          </p:spTgt>
                                        </p:tgtEl>
                                        <p:attrNameLst>
                                          <p:attrName>style.visibility</p:attrName>
                                        </p:attrNameLst>
                                      </p:cBhvr>
                                      <p:to>
                                        <p:strVal val="visible"/>
                                      </p:to>
                                    </p:set>
                                    <p:animEffect transition="in" filter="blinds(horizontal)">
                                      <p:cBhvr>
                                        <p:cTn id="27" dur="500"/>
                                        <p:tgtEl>
                                          <p:spTgt spid="6758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588"/>
                                        </p:tgtEl>
                                        <p:attrNameLst>
                                          <p:attrName>style.visibility</p:attrName>
                                        </p:attrNameLst>
                                      </p:cBhvr>
                                      <p:to>
                                        <p:strVal val="visible"/>
                                      </p:to>
                                    </p:set>
                                    <p:animEffect transition="in" filter="blinds(horizontal)">
                                      <p:cBhvr>
                                        <p:cTn id="32"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67588"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740</Words>
  <Application>Microsoft Office PowerPoint</Application>
  <PresentationFormat>Ekran Gösterisi (4:3)</PresentationFormat>
  <Paragraphs>101</Paragraphs>
  <Slides>21</Slides>
  <Notes>6</Notes>
  <HiddenSlides>2</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Slayt 1</vt:lpstr>
      <vt:lpstr>Albert Lehninger (1917-1986)</vt:lpstr>
      <vt:lpstr>Biyokimya: biyolojik süreçlerin anlaşılmasını kimya mantığıyla açıklayan bilim dalıdır</vt:lpstr>
      <vt:lpstr>Canlı sistemler karmaşıktır</vt:lpstr>
      <vt:lpstr>Biyokimyanın Temelleri</vt:lpstr>
      <vt:lpstr>Hücresel temeller</vt:lpstr>
      <vt:lpstr>Hücre: Evrensel Yapı Taşı</vt:lpstr>
      <vt:lpstr>Hücre Tipleri</vt:lpstr>
      <vt:lpstr>Canlı Organizmalar – Enerji Kaynakları</vt:lpstr>
      <vt:lpstr>Kİmyasal temeller</vt:lpstr>
      <vt:lpstr>Biyomoleküller çeşitli işlevsel gruplar içeren karbon bileşikleridir.</vt:lpstr>
      <vt:lpstr>Slayt 12</vt:lpstr>
      <vt:lpstr>FİZİKSEL temeller</vt:lpstr>
      <vt:lpstr>Biyolojik Tepkimeler</vt:lpstr>
      <vt:lpstr>Enerji Eşleştirilmesi</vt:lpstr>
      <vt:lpstr>Slayt 16</vt:lpstr>
      <vt:lpstr>Enzim katalizli yolakların oluşturduğu ağın tamamı hücresel metabolizmayı oluşturur. </vt:lpstr>
      <vt:lpstr>Metabolit seviyelerinin düzenlenmesi</vt:lpstr>
      <vt:lpstr>GENETİK ve EVRİMSEL temeller</vt:lpstr>
      <vt:lpstr>Evolution of Eukaryotes through Endosymbiosis</vt:lpstr>
      <vt:lpstr>Natural Selection Favors Some Mutations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ASUSPC</dc:creator>
  <cp:lastModifiedBy>ASUSPC</cp:lastModifiedBy>
  <cp:revision>1</cp:revision>
  <dcterms:created xsi:type="dcterms:W3CDTF">2018-02-12T13:51:44Z</dcterms:created>
  <dcterms:modified xsi:type="dcterms:W3CDTF">2018-02-12T13:52:03Z</dcterms:modified>
</cp:coreProperties>
</file>