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9" r:id="rId4"/>
    <p:sldId id="270" r:id="rId5"/>
    <p:sldId id="271" r:id="rId6"/>
    <p:sldId id="272" r:id="rId7"/>
    <p:sldId id="273" r:id="rId8"/>
    <p:sldId id="274" r:id="rId9"/>
    <p:sldId id="275" r:id="rId10"/>
    <p:sldId id="276" r:id="rId11"/>
    <p:sldId id="277" r:id="rId12"/>
    <p:sldId id="278" r:id="rId13"/>
    <p:sldId id="279" r:id="rId14"/>
    <p:sldId id="283" r:id="rId15"/>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0"/>
    <p:restoredTop sz="94648"/>
  </p:normalViewPr>
  <p:slideViewPr>
    <p:cSldViewPr snapToGrid="0">
      <p:cViewPr varScale="1">
        <p:scale>
          <a:sx n="107" d="100"/>
          <a:sy n="107" d="100"/>
        </p:scale>
        <p:origin x="736" y="1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a:t>Asıl başlık stili için tıklatın</a:t>
            </a: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tıklatın</a:t>
            </a:r>
          </a:p>
        </p:txBody>
      </p:sp>
      <p:sp>
        <p:nvSpPr>
          <p:cNvPr id="4" name="Veri Yer Tutucusu 3"/>
          <p:cNvSpPr>
            <a:spLocks noGrp="1"/>
          </p:cNvSpPr>
          <p:nvPr>
            <p:ph type="dt" sz="half" idx="10"/>
          </p:nvPr>
        </p:nvSpPr>
        <p:spPr/>
        <p:txBody>
          <a:bodyPr/>
          <a:lstStyle/>
          <a:p>
            <a:fld id="{5D57497A-A9F7-4768-BCEA-CE1FFDA345E7}" type="datetimeFigureOut">
              <a:rPr lang="tr-TR" smtClean="0"/>
              <a:t>4.05.2020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D053145-8810-4D82-A224-6D4C0601623A}" type="slidenum">
              <a:rPr lang="tr-TR" smtClean="0"/>
              <a:t>‹#›</a:t>
            </a:fld>
            <a:endParaRPr lang="tr-TR"/>
          </a:p>
        </p:txBody>
      </p:sp>
    </p:spTree>
    <p:extLst>
      <p:ext uri="{BB962C8B-B14F-4D97-AF65-F5344CB8AC3E}">
        <p14:creationId xmlns:p14="http://schemas.microsoft.com/office/powerpoint/2010/main" val="6589498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t>Asıl başlık stili için tıklatın</a:t>
            </a:r>
          </a:p>
        </p:txBody>
      </p:sp>
      <p:sp>
        <p:nvSpPr>
          <p:cNvPr id="3" name="Dikey Metin Yer Tutucusu 2"/>
          <p:cNvSpPr>
            <a:spLocks noGrp="1"/>
          </p:cNvSpPr>
          <p:nvPr>
            <p:ph type="body" orient="vert" idx="1"/>
          </p:nvPr>
        </p:nvSpPr>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p:cNvSpPr>
            <a:spLocks noGrp="1"/>
          </p:cNvSpPr>
          <p:nvPr>
            <p:ph type="dt" sz="half" idx="10"/>
          </p:nvPr>
        </p:nvSpPr>
        <p:spPr/>
        <p:txBody>
          <a:bodyPr/>
          <a:lstStyle/>
          <a:p>
            <a:fld id="{5D57497A-A9F7-4768-BCEA-CE1FFDA345E7}" type="datetimeFigureOut">
              <a:rPr lang="tr-TR" smtClean="0"/>
              <a:t>4.05.2020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D053145-8810-4D82-A224-6D4C0601623A}" type="slidenum">
              <a:rPr lang="tr-TR" smtClean="0"/>
              <a:t>‹#›</a:t>
            </a:fld>
            <a:endParaRPr lang="tr-TR"/>
          </a:p>
        </p:txBody>
      </p:sp>
    </p:spTree>
    <p:extLst>
      <p:ext uri="{BB962C8B-B14F-4D97-AF65-F5344CB8AC3E}">
        <p14:creationId xmlns:p14="http://schemas.microsoft.com/office/powerpoint/2010/main" val="2770457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a:t>Asıl başlık stili için tıklatın</a:t>
            </a: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p:cNvSpPr>
            <a:spLocks noGrp="1"/>
          </p:cNvSpPr>
          <p:nvPr>
            <p:ph type="dt" sz="half" idx="10"/>
          </p:nvPr>
        </p:nvSpPr>
        <p:spPr/>
        <p:txBody>
          <a:bodyPr/>
          <a:lstStyle/>
          <a:p>
            <a:fld id="{5D57497A-A9F7-4768-BCEA-CE1FFDA345E7}" type="datetimeFigureOut">
              <a:rPr lang="tr-TR" smtClean="0"/>
              <a:t>4.05.2020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D053145-8810-4D82-A224-6D4C0601623A}" type="slidenum">
              <a:rPr lang="tr-TR" smtClean="0"/>
              <a:t>‹#›</a:t>
            </a:fld>
            <a:endParaRPr lang="tr-TR"/>
          </a:p>
        </p:txBody>
      </p:sp>
    </p:spTree>
    <p:extLst>
      <p:ext uri="{BB962C8B-B14F-4D97-AF65-F5344CB8AC3E}">
        <p14:creationId xmlns:p14="http://schemas.microsoft.com/office/powerpoint/2010/main" val="525663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t>Asıl başlık stili için tıklatın</a:t>
            </a:r>
          </a:p>
        </p:txBody>
      </p:sp>
      <p:sp>
        <p:nvSpPr>
          <p:cNvPr id="3" name="İçerik Yer Tutucusu 2"/>
          <p:cNvSpPr>
            <a:spLocks noGrp="1"/>
          </p:cNvSpPr>
          <p:nvPr>
            <p:ph idx="1"/>
          </p:nvPr>
        </p:nvSpPr>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p:cNvSpPr>
            <a:spLocks noGrp="1"/>
          </p:cNvSpPr>
          <p:nvPr>
            <p:ph type="dt" sz="half" idx="10"/>
          </p:nvPr>
        </p:nvSpPr>
        <p:spPr/>
        <p:txBody>
          <a:bodyPr/>
          <a:lstStyle/>
          <a:p>
            <a:fld id="{5D57497A-A9F7-4768-BCEA-CE1FFDA345E7}" type="datetimeFigureOut">
              <a:rPr lang="tr-TR" smtClean="0"/>
              <a:t>4.05.2020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D053145-8810-4D82-A224-6D4C0601623A}" type="slidenum">
              <a:rPr lang="tr-TR" smtClean="0"/>
              <a:t>‹#›</a:t>
            </a:fld>
            <a:endParaRPr lang="tr-TR"/>
          </a:p>
        </p:txBody>
      </p:sp>
    </p:spTree>
    <p:extLst>
      <p:ext uri="{BB962C8B-B14F-4D97-AF65-F5344CB8AC3E}">
        <p14:creationId xmlns:p14="http://schemas.microsoft.com/office/powerpoint/2010/main" val="423084073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a:t>Asıl başlık stili için tıklatın</a:t>
            </a: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düzenlemek için tıklatın</a:t>
            </a:r>
          </a:p>
        </p:txBody>
      </p:sp>
      <p:sp>
        <p:nvSpPr>
          <p:cNvPr id="4" name="Veri Yer Tutucusu 3"/>
          <p:cNvSpPr>
            <a:spLocks noGrp="1"/>
          </p:cNvSpPr>
          <p:nvPr>
            <p:ph type="dt" sz="half" idx="10"/>
          </p:nvPr>
        </p:nvSpPr>
        <p:spPr/>
        <p:txBody>
          <a:bodyPr/>
          <a:lstStyle/>
          <a:p>
            <a:fld id="{5D57497A-A9F7-4768-BCEA-CE1FFDA345E7}" type="datetimeFigureOut">
              <a:rPr lang="tr-TR" smtClean="0"/>
              <a:t>4.05.2020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D053145-8810-4D82-A224-6D4C0601623A}" type="slidenum">
              <a:rPr lang="tr-TR" smtClean="0"/>
              <a:t>‹#›</a:t>
            </a:fld>
            <a:endParaRPr lang="tr-TR"/>
          </a:p>
        </p:txBody>
      </p:sp>
    </p:spTree>
    <p:extLst>
      <p:ext uri="{BB962C8B-B14F-4D97-AF65-F5344CB8AC3E}">
        <p14:creationId xmlns:p14="http://schemas.microsoft.com/office/powerpoint/2010/main" val="157174008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t>Asıl başlık stili için tıklatın</a:t>
            </a:r>
          </a:p>
        </p:txBody>
      </p:sp>
      <p:sp>
        <p:nvSpPr>
          <p:cNvPr id="3" name="İçerik Yer Tutucusu 2"/>
          <p:cNvSpPr>
            <a:spLocks noGrp="1"/>
          </p:cNvSpPr>
          <p:nvPr>
            <p:ph sz="half" idx="1"/>
          </p:nvPr>
        </p:nvSpPr>
        <p:spPr>
          <a:xfrm>
            <a:off x="838200" y="1825625"/>
            <a:ext cx="5181600" cy="4351338"/>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p:cNvSpPr>
            <a:spLocks noGrp="1"/>
          </p:cNvSpPr>
          <p:nvPr>
            <p:ph sz="half" idx="2"/>
          </p:nvPr>
        </p:nvSpPr>
        <p:spPr>
          <a:xfrm>
            <a:off x="6172200" y="1825625"/>
            <a:ext cx="5181600" cy="4351338"/>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p:cNvSpPr>
            <a:spLocks noGrp="1"/>
          </p:cNvSpPr>
          <p:nvPr>
            <p:ph type="dt" sz="half" idx="10"/>
          </p:nvPr>
        </p:nvSpPr>
        <p:spPr/>
        <p:txBody>
          <a:bodyPr/>
          <a:lstStyle/>
          <a:p>
            <a:fld id="{5D57497A-A9F7-4768-BCEA-CE1FFDA345E7}" type="datetimeFigureOut">
              <a:rPr lang="tr-TR" smtClean="0"/>
              <a:t>4.05.2020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9D053145-8810-4D82-A224-6D4C0601623A}" type="slidenum">
              <a:rPr lang="tr-TR" smtClean="0"/>
              <a:t>‹#›</a:t>
            </a:fld>
            <a:endParaRPr lang="tr-TR"/>
          </a:p>
        </p:txBody>
      </p:sp>
    </p:spTree>
    <p:extLst>
      <p:ext uri="{BB962C8B-B14F-4D97-AF65-F5344CB8AC3E}">
        <p14:creationId xmlns:p14="http://schemas.microsoft.com/office/powerpoint/2010/main" val="4237036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a:t>Asıl başlık stili için tıklatın</a:t>
            </a: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p:cNvSpPr>
            <a:spLocks noGrp="1"/>
          </p:cNvSpPr>
          <p:nvPr>
            <p:ph type="dt" sz="half" idx="10"/>
          </p:nvPr>
        </p:nvSpPr>
        <p:spPr/>
        <p:txBody>
          <a:bodyPr/>
          <a:lstStyle/>
          <a:p>
            <a:fld id="{5D57497A-A9F7-4768-BCEA-CE1FFDA345E7}" type="datetimeFigureOut">
              <a:rPr lang="tr-TR" smtClean="0"/>
              <a:t>4.05.2020</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9D053145-8810-4D82-A224-6D4C0601623A}" type="slidenum">
              <a:rPr lang="tr-TR" smtClean="0"/>
              <a:t>‹#›</a:t>
            </a:fld>
            <a:endParaRPr lang="tr-TR"/>
          </a:p>
        </p:txBody>
      </p:sp>
    </p:spTree>
    <p:extLst>
      <p:ext uri="{BB962C8B-B14F-4D97-AF65-F5344CB8AC3E}">
        <p14:creationId xmlns:p14="http://schemas.microsoft.com/office/powerpoint/2010/main" val="27962888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t>Asıl başlık stili için tıklatın</a:t>
            </a:r>
          </a:p>
        </p:txBody>
      </p:sp>
      <p:sp>
        <p:nvSpPr>
          <p:cNvPr id="3" name="Veri Yer Tutucusu 2"/>
          <p:cNvSpPr>
            <a:spLocks noGrp="1"/>
          </p:cNvSpPr>
          <p:nvPr>
            <p:ph type="dt" sz="half" idx="10"/>
          </p:nvPr>
        </p:nvSpPr>
        <p:spPr/>
        <p:txBody>
          <a:bodyPr/>
          <a:lstStyle/>
          <a:p>
            <a:fld id="{5D57497A-A9F7-4768-BCEA-CE1FFDA345E7}" type="datetimeFigureOut">
              <a:rPr lang="tr-TR" smtClean="0"/>
              <a:t>4.05.2020</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9D053145-8810-4D82-A224-6D4C0601623A}" type="slidenum">
              <a:rPr lang="tr-TR" smtClean="0"/>
              <a:t>‹#›</a:t>
            </a:fld>
            <a:endParaRPr lang="tr-TR"/>
          </a:p>
        </p:txBody>
      </p:sp>
    </p:spTree>
    <p:extLst>
      <p:ext uri="{BB962C8B-B14F-4D97-AF65-F5344CB8AC3E}">
        <p14:creationId xmlns:p14="http://schemas.microsoft.com/office/powerpoint/2010/main" val="34489559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5D57497A-A9F7-4768-BCEA-CE1FFDA345E7}" type="datetimeFigureOut">
              <a:rPr lang="tr-TR" smtClean="0"/>
              <a:t>4.05.2020</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9D053145-8810-4D82-A224-6D4C0601623A}" type="slidenum">
              <a:rPr lang="tr-TR" smtClean="0"/>
              <a:t>‹#›</a:t>
            </a:fld>
            <a:endParaRPr lang="tr-TR"/>
          </a:p>
        </p:txBody>
      </p:sp>
    </p:spTree>
    <p:extLst>
      <p:ext uri="{BB962C8B-B14F-4D97-AF65-F5344CB8AC3E}">
        <p14:creationId xmlns:p14="http://schemas.microsoft.com/office/powerpoint/2010/main" val="422402059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a:t>Asıl başlık stili için tıklatın</a:t>
            </a: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tıklatın</a:t>
            </a:r>
          </a:p>
        </p:txBody>
      </p:sp>
      <p:sp>
        <p:nvSpPr>
          <p:cNvPr id="5" name="Veri Yer Tutucusu 4"/>
          <p:cNvSpPr>
            <a:spLocks noGrp="1"/>
          </p:cNvSpPr>
          <p:nvPr>
            <p:ph type="dt" sz="half" idx="10"/>
          </p:nvPr>
        </p:nvSpPr>
        <p:spPr/>
        <p:txBody>
          <a:bodyPr/>
          <a:lstStyle/>
          <a:p>
            <a:fld id="{5D57497A-A9F7-4768-BCEA-CE1FFDA345E7}" type="datetimeFigureOut">
              <a:rPr lang="tr-TR" smtClean="0"/>
              <a:t>4.05.2020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9D053145-8810-4D82-A224-6D4C0601623A}" type="slidenum">
              <a:rPr lang="tr-TR" smtClean="0"/>
              <a:t>‹#›</a:t>
            </a:fld>
            <a:endParaRPr lang="tr-TR"/>
          </a:p>
        </p:txBody>
      </p:sp>
    </p:spTree>
    <p:extLst>
      <p:ext uri="{BB962C8B-B14F-4D97-AF65-F5344CB8AC3E}">
        <p14:creationId xmlns:p14="http://schemas.microsoft.com/office/powerpoint/2010/main" val="8957288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a:t>Asıl başlık stili için tıklatın</a:t>
            </a: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tıklatın</a:t>
            </a:r>
          </a:p>
        </p:txBody>
      </p:sp>
      <p:sp>
        <p:nvSpPr>
          <p:cNvPr id="5" name="Veri Yer Tutucusu 4"/>
          <p:cNvSpPr>
            <a:spLocks noGrp="1"/>
          </p:cNvSpPr>
          <p:nvPr>
            <p:ph type="dt" sz="half" idx="10"/>
          </p:nvPr>
        </p:nvSpPr>
        <p:spPr/>
        <p:txBody>
          <a:bodyPr/>
          <a:lstStyle/>
          <a:p>
            <a:fld id="{5D57497A-A9F7-4768-BCEA-CE1FFDA345E7}" type="datetimeFigureOut">
              <a:rPr lang="tr-TR" smtClean="0"/>
              <a:t>4.05.2020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9D053145-8810-4D82-A224-6D4C0601623A}" type="slidenum">
              <a:rPr lang="tr-TR" smtClean="0"/>
              <a:t>‹#›</a:t>
            </a:fld>
            <a:endParaRPr lang="tr-TR"/>
          </a:p>
        </p:txBody>
      </p:sp>
    </p:spTree>
    <p:extLst>
      <p:ext uri="{BB962C8B-B14F-4D97-AF65-F5344CB8AC3E}">
        <p14:creationId xmlns:p14="http://schemas.microsoft.com/office/powerpoint/2010/main" val="19530479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a:t>Asıl başlık stili için tıklatın</a:t>
            </a: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D57497A-A9F7-4768-BCEA-CE1FFDA345E7}" type="datetimeFigureOut">
              <a:rPr lang="tr-TR" smtClean="0"/>
              <a:t>4.05.2020</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D053145-8810-4D82-A224-6D4C0601623A}" type="slidenum">
              <a:rPr lang="tr-TR" smtClean="0"/>
              <a:t>‹#›</a:t>
            </a:fld>
            <a:endParaRPr lang="tr-TR"/>
          </a:p>
        </p:txBody>
      </p:sp>
    </p:spTree>
    <p:extLst>
      <p:ext uri="{BB962C8B-B14F-4D97-AF65-F5344CB8AC3E}">
        <p14:creationId xmlns:p14="http://schemas.microsoft.com/office/powerpoint/2010/main" val="132969449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Layout" Target="../slideLayouts/slideLayout7.xml"/><Relationship Id="rId5" Type="http://schemas.microsoft.com/office/2007/relationships/hdphoto" Target="../media/hdphoto2.wdp"/><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up 1"/>
          <p:cNvGrpSpPr/>
          <p:nvPr/>
        </p:nvGrpSpPr>
        <p:grpSpPr>
          <a:xfrm>
            <a:off x="-704141" y="471488"/>
            <a:ext cx="13000208" cy="4927301"/>
            <a:chOff x="-515315" y="0"/>
            <a:chExt cx="13000208" cy="4927301"/>
          </a:xfrm>
        </p:grpSpPr>
        <p:pic>
          <p:nvPicPr>
            <p:cNvPr id="3" name="Resim 2"/>
            <p:cNvPicPr>
              <a:picLocks noChangeAspect="1"/>
            </p:cNvPicPr>
            <p:nvPr/>
          </p:nvPicPr>
          <p:blipFill>
            <a:blip r:embed="rId2" cstate="print">
              <a:extLst>
                <a:ext uri="{BEBA8EAE-BF5A-486C-A8C5-ECC9F3942E4B}">
                  <a14:imgProps xmlns:a14="http://schemas.microsoft.com/office/drawing/2010/main">
                    <a14:imgLayer r:embed="rId3">
                      <a14:imgEffect>
                        <a14:backgroundRemoval t="0" b="99494" l="20563" r="79975">
                          <a14:foregroundMark x1="33306" y1="10918" x2="33306" y2="10918"/>
                          <a14:foregroundMark x1="33306" y1="10918" x2="33306" y2="10918"/>
                          <a14:foregroundMark x1="38726" y1="13666" x2="38726" y2="13666"/>
                          <a14:foregroundMark x1="38726" y1="13666" x2="38726" y2="13666"/>
                          <a14:foregroundMark x1="38726" y1="13666" x2="38726" y2="13666"/>
                          <a14:foregroundMark x1="38726" y1="5423" x2="38726" y2="5423"/>
                          <a14:foregroundMark x1="67646" y1="9544" x2="67646" y2="9544"/>
                          <a14:foregroundMark x1="66570" y1="13160" x2="66570" y2="13160"/>
                          <a14:foregroundMark x1="73066" y1="28633" x2="73066" y2="28633"/>
                          <a14:foregroundMark x1="74514" y1="45481" x2="74514" y2="45481"/>
                          <a14:foregroundMark x1="69466" y1="73174" x2="69466" y2="73174"/>
                          <a14:foregroundMark x1="68018" y1="80477" x2="68018" y2="80477"/>
                          <a14:foregroundMark x1="51014" y1="90022" x2="51014" y2="90022"/>
                          <a14:foregroundMark x1="30037" y1="74548" x2="30037" y2="74548"/>
                          <a14:foregroundMark x1="32189" y1="23210" x2="32189" y2="23210"/>
                          <a14:foregroundMark x1="29293" y1="33189" x2="29293" y2="33189"/>
                          <a14:foregroundMark x1="27141" y1="42733" x2="27141" y2="42733"/>
                          <a14:foregroundMark x1="26769" y1="44541" x2="26769" y2="44541"/>
                          <a14:foregroundMark x1="25693" y1="39118" x2="25693" y2="39118"/>
                          <a14:foregroundMark x1="26769" y1="50036" x2="26769" y2="50036"/>
                          <a14:foregroundMark x1="24948" y1="50036" x2="24948" y2="50036"/>
                          <a14:foregroundMark x1="27844" y1="53651" x2="27844" y2="53651"/>
                          <a14:foregroundMark x1="27844" y1="60014" x2="27844" y2="60014"/>
                          <a14:foregroundMark x1="29293" y1="64064" x2="29293" y2="64064"/>
                          <a14:foregroundMark x1="29665" y1="66811" x2="29665" y2="66811"/>
                          <a14:foregroundMark x1="32189" y1="77296" x2="32189" y2="77296"/>
                          <a14:foregroundMark x1="39801" y1="83225" x2="39801" y2="83225"/>
                          <a14:foregroundMark x1="42325" y1="89588" x2="42325" y2="89588"/>
                          <a14:foregroundMark x1="42325" y1="89588" x2="42325" y2="89588"/>
                          <a14:foregroundMark x1="48118" y1="90022" x2="48118" y2="90022"/>
                          <a14:foregroundMark x1="54986" y1="90889" x2="54986" y2="90889"/>
                          <a14:foregroundMark x1="61523" y1="87274" x2="61523" y2="87274"/>
                          <a14:foregroundMark x1="72362" y1="60882" x2="72362" y2="60882"/>
                          <a14:foregroundMark x1="75631" y1="61822" x2="75631" y2="61822"/>
                          <a14:foregroundMark x1="74514" y1="53218" x2="74514" y2="53218"/>
                          <a14:foregroundMark x1="72735" y1="36804" x2="72735" y2="36804"/>
                          <a14:foregroundMark x1="71618" y1="29573" x2="71618" y2="29573"/>
                          <a14:foregroundMark x1="55358" y1="9978" x2="55358" y2="9978"/>
                          <a14:foregroundMark x1="52462" y1="6797" x2="52462" y2="6797"/>
                          <a14:foregroundMark x1="48118" y1="8171" x2="48118" y2="8171"/>
                          <a14:foregroundMark x1="43070" y1="10484" x2="43070" y2="10484"/>
                          <a14:foregroundMark x1="37609" y1="17715" x2="37609" y2="17715"/>
                          <a14:foregroundMark x1="36161" y1="18655" x2="36161" y2="18655"/>
                          <a14:foregroundMark x1="60778" y1="13160" x2="60778" y2="13160"/>
                          <a14:foregroundMark x1="64750" y1="19089" x2="64750" y2="19089"/>
                          <a14:foregroundMark x1="68763" y1="24078" x2="68763" y2="24078"/>
                          <a14:foregroundMark x1="41249" y1="13160" x2="41249" y2="13160"/>
                          <a14:foregroundMark x1="41249" y1="5929" x2="41249" y2="5929"/>
                          <a14:foregroundMark x1="73438" y1="66377" x2="73438" y2="66377"/>
                          <a14:foregroundMark x1="69839" y1="70427" x2="69839" y2="70427"/>
                          <a14:foregroundMark x1="36533" y1="82285" x2="36533" y2="82285"/>
                          <a14:foregroundMark x1="31485" y1="18655" x2="31485" y2="18655"/>
                          <a14:foregroundMark x1="47042" y1="3181" x2="47042" y2="3181"/>
                          <a14:foregroundMark x1="47042" y1="3615" x2="47042" y2="3615"/>
                          <a14:foregroundMark x1="47042" y1="3615" x2="47042" y2="3615"/>
                          <a14:foregroundMark x1="55358" y1="7737" x2="55358" y2="7737"/>
                          <a14:foregroundMark x1="70542" y1="64570" x2="70542" y2="64570"/>
                          <a14:foregroundMark x1="65867" y1="78670" x2="65867" y2="78670"/>
                          <a14:foregroundMark x1="65867" y1="78670" x2="65867" y2="78670"/>
                          <a14:foregroundMark x1="64750" y1="80911" x2="64750" y2="80911"/>
                          <a14:foregroundMark x1="64046" y1="84093" x2="64046" y2="84093"/>
                          <a14:foregroundMark x1="62598" y1="92263" x2="62598" y2="92263"/>
                          <a14:foregroundMark x1="61150" y1="94577" x2="61150" y2="94577"/>
                          <a14:foregroundMark x1="52089" y1="96819" x2="52089" y2="96819"/>
                          <a14:foregroundMark x1="43070" y1="92769" x2="43070" y2="92769"/>
                          <a14:foregroundMark x1="58254" y1="13160" x2="58254" y2="13160"/>
                          <a14:foregroundMark x1="56434" y1="23210" x2="56434" y2="23210"/>
                          <a14:foregroundMark x1="49566" y1="40926" x2="49566" y2="40926"/>
                          <a14:foregroundMark x1="42325" y1="80477" x2="42325" y2="80477"/>
                          <a14:foregroundMark x1="32933" y1="74114" x2="32933" y2="74114"/>
                          <a14:foregroundMark x1="73811" y1="38178" x2="73811" y2="38178"/>
                          <a14:foregroundMark x1="73811" y1="44107" x2="73811" y2="44107"/>
                          <a14:foregroundMark x1="73811" y1="39118" x2="73811" y2="39118"/>
                          <a14:foregroundMark x1="69839" y1="19089" x2="69839" y2="19089"/>
                          <a14:foregroundMark x1="60074" y1="7303" x2="60074" y2="7303"/>
                          <a14:foregroundMark x1="26396" y1="27260" x2="26396" y2="27260"/>
                          <a14:foregroundMark x1="44849" y1="14100" x2="44849" y2="14100"/>
                          <a14:foregroundMark x1="48862" y1="11352" x2="48862" y2="11352"/>
                          <a14:foregroundMark x1="46669" y1="11786" x2="46669" y2="11786"/>
                          <a14:foregroundMark x1="46669" y1="11786" x2="46669" y2="11786"/>
                          <a14:foregroundMark x1="64750" y1="87274" x2="64750" y2="87274"/>
                          <a14:foregroundMark x1="66570" y1="82285" x2="66570" y2="82285"/>
                          <a14:foregroundMark x1="71990" y1="72307" x2="71990" y2="72307"/>
                          <a14:foregroundMark x1="59702" y1="84093" x2="59702" y2="84093"/>
                          <a14:foregroundMark x1="59702" y1="84093" x2="59702" y2="84093"/>
                          <a14:foregroundMark x1="35085" y1="79103" x2="35085" y2="79103"/>
                          <a14:foregroundMark x1="32933" y1="82719" x2="32933" y2="82719"/>
                          <a14:foregroundMark x1="26769" y1="66377" x2="26769" y2="66377"/>
                          <a14:foregroundMark x1="24948" y1="57701" x2="24948" y2="57701"/>
                          <a14:foregroundMark x1="26065" y1="39552" x2="26065" y2="39552"/>
                          <a14:foregroundMark x1="30037" y1="29573" x2="30037" y2="29573"/>
                          <a14:foregroundMark x1="36533" y1="13666" x2="36533" y2="13666"/>
                          <a14:foregroundMark x1="29293" y1="73608" x2="29293" y2="73608"/>
                          <a14:foregroundMark x1="26769" y1="69125" x2="26769" y2="69125"/>
                          <a14:foregroundMark x1="27513" y1="74982" x2="27513" y2="74982"/>
                          <a14:foregroundMark x1="36905" y1="87274" x2="36905" y2="87274"/>
                          <a14:foregroundMark x1="45594" y1="86406" x2="45594" y2="86406"/>
                          <a14:foregroundMark x1="49938" y1="94071" x2="49938" y2="94071"/>
                          <a14:foregroundMark x1="59330" y1="87274" x2="59330" y2="87274"/>
                          <a14:foregroundMark x1="54613" y1="4989" x2="54613" y2="4989"/>
                          <a14:foregroundMark x1="53537" y1="13160" x2="53537" y2="13160"/>
                          <a14:foregroundMark x1="30741" y1="22704" x2="30741" y2="22704"/>
                          <a14:foregroundMark x1="27141" y1="33189" x2="27141" y2="33189"/>
                          <a14:foregroundMark x1="27844" y1="37744" x2="27844" y2="37744"/>
                          <a14:foregroundMark x1="23873" y1="48662" x2="23873" y2="48662"/>
                          <a14:foregroundMark x1="24948" y1="58641" x2="24948" y2="58641"/>
                          <a14:foregroundMark x1="24948" y1="58641" x2="24948" y2="58641"/>
                          <a14:foregroundMark x1="27513" y1="47289" x2="27513" y2="47289"/>
                          <a14:foregroundMark x1="27513" y1="47289" x2="27513" y2="47289"/>
                          <a14:foregroundMark x1="28217" y1="24512" x2="28217" y2="24512"/>
                          <a14:foregroundMark x1="63674" y1="14100" x2="63674" y2="14100"/>
                          <a14:foregroundMark x1="68391" y1="21837" x2="68391" y2="21837"/>
                          <a14:foregroundMark x1="70914" y1="25018" x2="70914" y2="25018"/>
                          <a14:foregroundMark x1="73811" y1="32249" x2="73811" y2="32249"/>
                          <a14:foregroundMark x1="73811" y1="51844" x2="73811" y2="51844"/>
                          <a14:foregroundMark x1="76334" y1="59074" x2="76334" y2="59074"/>
                          <a14:foregroundMark x1="75962" y1="50470" x2="75962" y2="50470"/>
                          <a14:foregroundMark x1="67646" y1="30947" x2="67646" y2="30947"/>
                          <a14:foregroundMark x1="71287" y1="35430" x2="71287" y2="35430"/>
                        </a14:backgroundRemoval>
                      </a14:imgEffect>
                    </a14:imgLayer>
                  </a14:imgProps>
                </a:ext>
                <a:ext uri="{28A0092B-C50C-407E-A947-70E740481C1C}">
                  <a14:useLocalDpi xmlns:a14="http://schemas.microsoft.com/office/drawing/2010/main" val="0"/>
                </a:ext>
              </a:extLst>
            </a:blip>
            <a:stretch>
              <a:fillRect/>
            </a:stretch>
          </p:blipFill>
          <p:spPr>
            <a:xfrm>
              <a:off x="-515315" y="126657"/>
              <a:ext cx="3557400" cy="1980000"/>
            </a:xfrm>
            <a:prstGeom prst="rect">
              <a:avLst/>
            </a:prstGeom>
          </p:spPr>
        </p:pic>
        <p:pic>
          <p:nvPicPr>
            <p:cNvPr id="4" name="Resim 3"/>
            <p:cNvPicPr>
              <a:picLocks noChangeAspect="1"/>
            </p:cNvPicPr>
            <p:nvPr/>
          </p:nvPicPr>
          <p:blipFill>
            <a:blip r:embed="rId4" cstate="print">
              <a:extLst>
                <a:ext uri="{BEBA8EAE-BF5A-486C-A8C5-ECC9F3942E4B}">
                  <a14:imgProps xmlns:a14="http://schemas.microsoft.com/office/drawing/2010/main">
                    <a14:imgLayer r:embed="rId5">
                      <a14:imgEffect>
                        <a14:backgroundRemoval t="3352" b="94972" l="1897" r="94851"/>
                      </a14:imgEffect>
                    </a14:imgLayer>
                  </a14:imgProps>
                </a:ext>
                <a:ext uri="{28A0092B-C50C-407E-A947-70E740481C1C}">
                  <a14:useLocalDpi xmlns:a14="http://schemas.microsoft.com/office/drawing/2010/main" val="0"/>
                </a:ext>
              </a:extLst>
            </a:blip>
            <a:stretch>
              <a:fillRect/>
            </a:stretch>
          </p:blipFill>
          <p:spPr>
            <a:xfrm>
              <a:off x="10093613" y="0"/>
              <a:ext cx="2391280" cy="2232000"/>
            </a:xfrm>
            <a:prstGeom prst="rect">
              <a:avLst/>
            </a:prstGeom>
          </p:spPr>
        </p:pic>
        <p:sp>
          <p:nvSpPr>
            <p:cNvPr id="5" name="Akış Çizelgesi: Delikli Teyp 4"/>
            <p:cNvSpPr/>
            <p:nvPr/>
          </p:nvSpPr>
          <p:spPr>
            <a:xfrm>
              <a:off x="2352580" y="0"/>
              <a:ext cx="7729538" cy="2895599"/>
            </a:xfrm>
            <a:prstGeom prst="flowChartPunchedTape">
              <a:avLst/>
            </a:prstGeom>
            <a:solidFill>
              <a:srgbClr val="B2B2B2">
                <a:lumMod val="60000"/>
                <a:lumOff val="40000"/>
              </a:srgbClr>
            </a:solidFill>
            <a:ln w="12700" cap="flat" cmpd="sng" algn="ctr">
              <a:solidFill>
                <a:srgbClr val="DDDDDD">
                  <a:shade val="50000"/>
                </a:srgbClr>
              </a:solidFill>
              <a:prstDash val="solid"/>
              <a:miter lim="800000"/>
            </a:ln>
            <a:effectLst/>
          </p:spPr>
          <p:txBody>
            <a:bodyPr rtlCol="0" anchor="ctr"/>
            <a:lstStyle>
              <a:defPPr>
                <a:defRPr lang="tr-TR"/>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tr-TR" sz="1800" b="1" i="0" u="none" strike="noStrike" kern="1200" cap="none" spc="0" normalizeH="0" baseline="0" noProof="0">
                <a:ln w="12700">
                  <a:solidFill>
                    <a:srgbClr val="000000">
                      <a:lumMod val="50000"/>
                    </a:srgbClr>
                  </a:solidFill>
                  <a:prstDash val="solid"/>
                </a:ln>
                <a:pattFill prst="narHorz">
                  <a:fgClr>
                    <a:srgbClr val="000000"/>
                  </a:fgClr>
                  <a:bgClr>
                    <a:srgbClr val="000000">
                      <a:lumMod val="40000"/>
                      <a:lumOff val="60000"/>
                    </a:srgbClr>
                  </a:bgClr>
                </a:pattFill>
                <a:effectLst>
                  <a:innerShdw blurRad="177800">
                    <a:srgbClr val="000000">
                      <a:lumMod val="50000"/>
                    </a:srgbClr>
                  </a:innerShdw>
                </a:effectLst>
                <a:uLnTx/>
                <a:uFillTx/>
                <a:latin typeface="Calibri" panose="020F0502020204030204"/>
                <a:ea typeface="+mn-ea"/>
                <a:cs typeface="+mn-cs"/>
              </a:endParaRPr>
            </a:p>
          </p:txBody>
        </p:sp>
        <p:sp>
          <p:nvSpPr>
            <p:cNvPr id="6" name="Dikdörtgen 5"/>
            <p:cNvSpPr/>
            <p:nvPr/>
          </p:nvSpPr>
          <p:spPr>
            <a:xfrm>
              <a:off x="2459750" y="600459"/>
              <a:ext cx="7515199" cy="1754326"/>
            </a:xfrm>
            <a:prstGeom prst="rect">
              <a:avLst/>
            </a:prstGeom>
            <a:noFill/>
          </p:spPr>
          <p:txBody>
            <a:bodyPr wrap="none" lIns="91440" tIns="45720" rIns="91440" bIns="45720">
              <a:spAutoFit/>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tr-TR" sz="5400" b="1" i="0" u="none" strike="noStrike" kern="1200" cap="none" spc="0" normalizeH="0" baseline="0" noProof="0" dirty="0">
                  <a:ln w="12700">
                    <a:solidFill>
                      <a:srgbClr val="000000">
                        <a:lumMod val="50000"/>
                      </a:srgbClr>
                    </a:solidFill>
                    <a:prstDash val="solid"/>
                  </a:ln>
                  <a:pattFill prst="narHorz">
                    <a:fgClr>
                      <a:srgbClr val="000000"/>
                    </a:fgClr>
                    <a:bgClr>
                      <a:srgbClr val="000000">
                        <a:lumMod val="40000"/>
                        <a:lumOff val="60000"/>
                      </a:srgbClr>
                    </a:bgClr>
                  </a:pattFill>
                  <a:effectLst>
                    <a:innerShdw blurRad="177800">
                      <a:srgbClr val="000000">
                        <a:lumMod val="50000"/>
                      </a:srgbClr>
                    </a:innerShdw>
                  </a:effectLst>
                  <a:uLnTx/>
                  <a:uFillTx/>
                  <a:latin typeface="Jokerman" panose="04090605060D06020702" pitchFamily="82" charset="0"/>
                  <a:ea typeface="+mn-ea"/>
                  <a:cs typeface="+mn-cs"/>
                </a:rPr>
                <a:t>Çocukluk Döneminde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tr-TR" sz="5400" b="1" i="0" u="none" strike="noStrike" kern="1200" cap="none" spc="0" normalizeH="0" baseline="0" noProof="0" dirty="0">
                  <a:ln w="12700">
                    <a:solidFill>
                      <a:srgbClr val="000000">
                        <a:lumMod val="50000"/>
                      </a:srgbClr>
                    </a:solidFill>
                    <a:prstDash val="solid"/>
                  </a:ln>
                  <a:pattFill prst="narHorz">
                    <a:fgClr>
                      <a:srgbClr val="000000"/>
                    </a:fgClr>
                    <a:bgClr>
                      <a:srgbClr val="000000">
                        <a:lumMod val="40000"/>
                        <a:lumOff val="60000"/>
                      </a:srgbClr>
                    </a:bgClr>
                  </a:pattFill>
                  <a:effectLst>
                    <a:innerShdw blurRad="177800">
                      <a:srgbClr val="000000">
                        <a:lumMod val="50000"/>
                      </a:srgbClr>
                    </a:innerShdw>
                  </a:effectLst>
                  <a:uLnTx/>
                  <a:uFillTx/>
                  <a:latin typeface="Jokerman" panose="04090605060D06020702" pitchFamily="82" charset="0"/>
                  <a:ea typeface="+mn-ea"/>
                  <a:cs typeface="+mn-cs"/>
                </a:rPr>
                <a:t>Bilgisayar</a:t>
              </a:r>
            </a:p>
          </p:txBody>
        </p:sp>
        <p:sp>
          <p:nvSpPr>
            <p:cNvPr id="7" name="Dikdörtgen 6"/>
            <p:cNvSpPr/>
            <p:nvPr/>
          </p:nvSpPr>
          <p:spPr>
            <a:xfrm>
              <a:off x="1865130" y="3172975"/>
              <a:ext cx="8461739" cy="1754326"/>
            </a:xfrm>
            <a:prstGeom prst="rect">
              <a:avLst/>
            </a:prstGeom>
            <a:noFill/>
          </p:spPr>
          <p:txBody>
            <a:bodyPr wrap="none" lIns="91440" tIns="45720" rIns="91440" bIns="45720">
              <a:spAutoFit/>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tr-TR" sz="5400" b="1" i="0" u="none" strike="noStrike" kern="1200" cap="none" spc="0" normalizeH="0" baseline="0" noProof="0">
                  <a:ln w="12700">
                    <a:solidFill>
                      <a:srgbClr val="000000">
                        <a:lumMod val="50000"/>
                      </a:srgbClr>
                    </a:solidFill>
                    <a:prstDash val="solid"/>
                  </a:ln>
                  <a:pattFill prst="narHorz">
                    <a:fgClr>
                      <a:srgbClr val="000000"/>
                    </a:fgClr>
                    <a:bgClr>
                      <a:srgbClr val="000000">
                        <a:lumMod val="40000"/>
                        <a:lumOff val="60000"/>
                      </a:srgbClr>
                    </a:bgClr>
                  </a:pattFill>
                  <a:effectLst>
                    <a:innerShdw blurRad="177800">
                      <a:srgbClr val="000000">
                        <a:lumMod val="50000"/>
                      </a:srgbClr>
                    </a:innerShdw>
                  </a:effectLst>
                  <a:uLnTx/>
                  <a:uFillTx/>
                  <a:latin typeface="Arial Rounded MT Bold" panose="020F0704030504030204" pitchFamily="34" charset="0"/>
                  <a:ea typeface="+mn-ea"/>
                  <a:cs typeface="+mn-cs"/>
                </a:rPr>
                <a:t>Sağlık </a:t>
              </a:r>
              <a:r>
                <a:rPr kumimoji="0" lang="tr-TR" sz="5400" b="1" i="0" u="none" strike="noStrike" kern="1200" cap="none" spc="0" normalizeH="0" baseline="0" noProof="0" dirty="0">
                  <a:ln w="12700">
                    <a:solidFill>
                      <a:srgbClr val="000000">
                        <a:lumMod val="50000"/>
                      </a:srgbClr>
                    </a:solidFill>
                    <a:prstDash val="solid"/>
                  </a:ln>
                  <a:pattFill prst="narHorz">
                    <a:fgClr>
                      <a:srgbClr val="000000"/>
                    </a:fgClr>
                    <a:bgClr>
                      <a:srgbClr val="000000">
                        <a:lumMod val="40000"/>
                        <a:lumOff val="60000"/>
                      </a:srgbClr>
                    </a:bgClr>
                  </a:pattFill>
                  <a:effectLst>
                    <a:innerShdw blurRad="177800">
                      <a:srgbClr val="000000">
                        <a:lumMod val="50000"/>
                      </a:srgbClr>
                    </a:innerShdw>
                  </a:effectLst>
                  <a:uLnTx/>
                  <a:uFillTx/>
                  <a:latin typeface="Arial Rounded MT Bold" panose="020F0704030504030204" pitchFamily="34" charset="0"/>
                  <a:ea typeface="+mn-ea"/>
                  <a:cs typeface="+mn-cs"/>
                </a:rPr>
                <a:t>Bilimleri Fakültesi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tr-TR" sz="5400" b="1" i="0" u="none" strike="noStrike" kern="1200" cap="none" spc="0" normalizeH="0" baseline="0" noProof="0" dirty="0">
                  <a:ln w="12700">
                    <a:solidFill>
                      <a:srgbClr val="000000">
                        <a:lumMod val="50000"/>
                      </a:srgbClr>
                    </a:solidFill>
                    <a:prstDash val="solid"/>
                  </a:ln>
                  <a:pattFill prst="narHorz">
                    <a:fgClr>
                      <a:srgbClr val="000000"/>
                    </a:fgClr>
                    <a:bgClr>
                      <a:srgbClr val="000000">
                        <a:lumMod val="40000"/>
                        <a:lumOff val="60000"/>
                      </a:srgbClr>
                    </a:bgClr>
                  </a:pattFill>
                  <a:effectLst>
                    <a:innerShdw blurRad="177800">
                      <a:srgbClr val="000000">
                        <a:lumMod val="50000"/>
                      </a:srgbClr>
                    </a:innerShdw>
                  </a:effectLst>
                  <a:uLnTx/>
                  <a:uFillTx/>
                  <a:latin typeface="Arial Rounded MT Bold" panose="020F0704030504030204" pitchFamily="34" charset="0"/>
                  <a:ea typeface="+mn-ea"/>
                  <a:cs typeface="+mn-cs"/>
                </a:rPr>
                <a:t>Çocuk Gelişimi Bölümü</a:t>
              </a:r>
              <a:endParaRPr kumimoji="0" lang="tr-TR" sz="5400" b="1" i="0" u="none" strike="noStrike" kern="1200" cap="none" spc="0" normalizeH="0" baseline="0" noProof="0" dirty="0">
                <a:ln w="12700">
                  <a:solidFill>
                    <a:srgbClr val="000000">
                      <a:lumMod val="50000"/>
                    </a:srgbClr>
                  </a:solidFill>
                  <a:prstDash val="solid"/>
                </a:ln>
                <a:pattFill prst="narHorz">
                  <a:fgClr>
                    <a:srgbClr val="000000"/>
                  </a:fgClr>
                  <a:bgClr>
                    <a:srgbClr val="000000">
                      <a:lumMod val="40000"/>
                      <a:lumOff val="60000"/>
                    </a:srgbClr>
                  </a:bgClr>
                </a:pattFill>
                <a:effectLst>
                  <a:innerShdw blurRad="177800">
                    <a:srgbClr val="000000">
                      <a:lumMod val="50000"/>
                    </a:srgbClr>
                  </a:innerShdw>
                </a:effectLst>
                <a:uLnTx/>
                <a:uFillTx/>
                <a:latin typeface="Calibri" panose="020F0502020204030204"/>
                <a:ea typeface="+mn-ea"/>
                <a:cs typeface="+mn-cs"/>
              </a:endParaRPr>
            </a:p>
          </p:txBody>
        </p:sp>
      </p:grpSp>
    </p:spTree>
    <p:extLst>
      <p:ext uri="{BB962C8B-B14F-4D97-AF65-F5344CB8AC3E}">
        <p14:creationId xmlns:p14="http://schemas.microsoft.com/office/powerpoint/2010/main" val="19290713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214313" y="789832"/>
            <a:ext cx="11572875" cy="4832092"/>
          </a:xfrm>
          <a:prstGeom prst="rect">
            <a:avLst/>
          </a:prstGeom>
        </p:spPr>
        <p:txBody>
          <a:bodyPr wrap="square">
            <a:spAutoFit/>
          </a:bodyPr>
          <a:lstStyle/>
          <a:p>
            <a:pPr marL="285750" indent="-285750" algn="just">
              <a:buFont typeface="Arial" panose="020B0604020202020204" pitchFamily="34" charset="0"/>
              <a:buChar char="•"/>
            </a:pPr>
            <a:r>
              <a:rPr lang="tr-TR" sz="2800" dirty="0">
                <a:solidFill>
                  <a:srgbClr val="000000"/>
                </a:solidFill>
                <a:latin typeface="Times New Roman" panose="02020603050405020304" pitchFamily="18" charset="0"/>
              </a:rPr>
              <a:t>Problem çözme becerisi kazandırır.</a:t>
            </a:r>
          </a:p>
          <a:p>
            <a:pPr marL="285750" indent="-285750" algn="just">
              <a:buFont typeface="Arial" panose="020B0604020202020204" pitchFamily="34" charset="0"/>
              <a:buChar char="•"/>
            </a:pPr>
            <a:r>
              <a:rPr lang="tr-TR" sz="2800" dirty="0">
                <a:solidFill>
                  <a:srgbClr val="000000"/>
                </a:solidFill>
                <a:latin typeface="Times New Roman" panose="02020603050405020304" pitchFamily="18" charset="0"/>
              </a:rPr>
              <a:t>Gördükleri sembolik durumlar arasında bağlantı kurmayı sağlar.</a:t>
            </a:r>
          </a:p>
          <a:p>
            <a:pPr marL="285750" indent="-285750" algn="just">
              <a:buFont typeface="Arial" panose="020B0604020202020204" pitchFamily="34" charset="0"/>
              <a:buChar char="•"/>
            </a:pPr>
            <a:r>
              <a:rPr lang="tr-TR" sz="2800" dirty="0">
                <a:solidFill>
                  <a:srgbClr val="000000"/>
                </a:solidFill>
                <a:latin typeface="Times New Roman" panose="02020603050405020304" pitchFamily="18" charset="0"/>
              </a:rPr>
              <a:t>Genellikle matematik, okuma-yazma, konuşma gibi becerilerin öğretilmesinde ağırlıklı olarak kullanılan bilgisayar destekli eğitim programları şekil, sayı ve zıt kavramlar gibi temel kavramların kazandırılması ve desteklenmesi açısından da büyük yarar sağlamaktadır.</a:t>
            </a:r>
          </a:p>
          <a:p>
            <a:pPr marL="285750" indent="-285750" algn="just">
              <a:buFont typeface="Arial" panose="020B0604020202020204" pitchFamily="34" charset="0"/>
              <a:buChar char="•"/>
            </a:pPr>
            <a:r>
              <a:rPr lang="tr-TR" sz="2800" dirty="0">
                <a:solidFill>
                  <a:srgbClr val="000000"/>
                </a:solidFill>
                <a:latin typeface="Times New Roman" panose="02020603050405020304" pitchFamily="18" charset="0"/>
              </a:rPr>
              <a:t>Öğrencinin günlük yaşamında ve eğitimi sırasında öğrendiği pek çok kavramı bilgisayar oyunları ile pekiştirebilir.</a:t>
            </a:r>
            <a:endParaRPr lang="tr-TR" sz="2800" dirty="0"/>
          </a:p>
          <a:p>
            <a:pPr marL="285750" indent="-285750" algn="just">
              <a:buFont typeface="Arial" panose="020B0604020202020204" pitchFamily="34" charset="0"/>
              <a:buChar char="•"/>
            </a:pPr>
            <a:r>
              <a:rPr lang="tr-TR" sz="2800" dirty="0">
                <a:solidFill>
                  <a:srgbClr val="000000"/>
                </a:solidFill>
                <a:latin typeface="Times New Roman" panose="02020603050405020304" pitchFamily="18" charset="0"/>
              </a:rPr>
              <a:t>Bilgisayar zihinsel engelli çocuklarda dikkatlerini uzun süre toplamalarını sağlar.</a:t>
            </a:r>
          </a:p>
          <a:p>
            <a:pPr marL="285750" indent="-285750" algn="just">
              <a:buFont typeface="Arial" panose="020B0604020202020204" pitchFamily="34" charset="0"/>
              <a:buChar char="•"/>
            </a:pPr>
            <a:r>
              <a:rPr lang="tr-TR" sz="2800" dirty="0">
                <a:solidFill>
                  <a:srgbClr val="000000"/>
                </a:solidFill>
                <a:latin typeface="Times New Roman" panose="02020603050405020304" pitchFamily="18" charset="0"/>
              </a:rPr>
              <a:t>Zihinsel engelli çocuklarda motivasyonlarını, öz güvenlerini artırır.</a:t>
            </a:r>
            <a:endParaRPr lang="tr-TR" sz="2800" dirty="0"/>
          </a:p>
        </p:txBody>
      </p:sp>
    </p:spTree>
    <p:extLst>
      <p:ext uri="{BB962C8B-B14F-4D97-AF65-F5344CB8AC3E}">
        <p14:creationId xmlns:p14="http://schemas.microsoft.com/office/powerpoint/2010/main" val="6833471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357188" y="914043"/>
            <a:ext cx="11430000" cy="5262979"/>
          </a:xfrm>
          <a:prstGeom prst="rect">
            <a:avLst/>
          </a:prstGeom>
        </p:spPr>
        <p:txBody>
          <a:bodyPr wrap="square">
            <a:spAutoFit/>
          </a:bodyPr>
          <a:lstStyle/>
          <a:p>
            <a:pPr marL="285750" indent="-285750" algn="just">
              <a:buFont typeface="Arial" panose="020B0604020202020204" pitchFamily="34" charset="0"/>
              <a:buChar char="•"/>
            </a:pPr>
            <a:r>
              <a:rPr lang="tr-TR" sz="2800" dirty="0">
                <a:solidFill>
                  <a:srgbClr val="000000"/>
                </a:solidFill>
                <a:latin typeface="Times New Roman" panose="02020603050405020304" pitchFamily="18" charset="0"/>
              </a:rPr>
              <a:t>İşitsel engellilerde görsellerle desteklenmiş bilgisayar programları ile zevkli bir eğitim almaları sağlanabilir. Aynı şekilde görme engellilerde işitsel ögelerle destekli bilgisayar uygulamaları kullanılabilir.</a:t>
            </a:r>
          </a:p>
          <a:p>
            <a:pPr marL="285750" indent="-285750" algn="just">
              <a:buFont typeface="Arial" panose="020B0604020202020204" pitchFamily="34" charset="0"/>
              <a:buChar char="•"/>
            </a:pPr>
            <a:r>
              <a:rPr lang="tr-TR" sz="2800" dirty="0">
                <a:solidFill>
                  <a:srgbClr val="000000"/>
                </a:solidFill>
                <a:latin typeface="Times New Roman" panose="02020603050405020304" pitchFamily="18" charset="0"/>
              </a:rPr>
              <a:t>Benlik algılarını ve benlik değerlerini geliştirir.</a:t>
            </a:r>
          </a:p>
          <a:p>
            <a:pPr marL="285750" indent="-285750" algn="just">
              <a:buFont typeface="Arial" panose="020B0604020202020204" pitchFamily="34" charset="0"/>
              <a:buChar char="•"/>
            </a:pPr>
            <a:r>
              <a:rPr lang="tr-TR" sz="2800" dirty="0">
                <a:solidFill>
                  <a:srgbClr val="000000"/>
                </a:solidFill>
                <a:latin typeface="Times New Roman" panose="02020603050405020304" pitchFamily="18" charset="0"/>
              </a:rPr>
              <a:t>Motor koordinasyonu geliştirir.</a:t>
            </a:r>
          </a:p>
          <a:p>
            <a:pPr marL="285750" indent="-285750" algn="just">
              <a:buFont typeface="Arial" panose="020B0604020202020204" pitchFamily="34" charset="0"/>
              <a:buChar char="•"/>
            </a:pPr>
            <a:r>
              <a:rPr lang="tr-TR" sz="2800" dirty="0">
                <a:solidFill>
                  <a:srgbClr val="000000"/>
                </a:solidFill>
                <a:latin typeface="Times New Roman" panose="02020603050405020304" pitchFamily="18" charset="0"/>
              </a:rPr>
              <a:t>Çocukların kendi öğrenme hızlarında ilerlemelerine imkân sağlar.</a:t>
            </a:r>
          </a:p>
          <a:p>
            <a:pPr marL="285750" indent="-285750" algn="just">
              <a:buFont typeface="Arial" panose="020B0604020202020204" pitchFamily="34" charset="0"/>
              <a:buChar char="•"/>
            </a:pPr>
            <a:r>
              <a:rPr lang="tr-TR" sz="2800" dirty="0">
                <a:solidFill>
                  <a:srgbClr val="000000"/>
                </a:solidFill>
                <a:latin typeface="Times New Roman" panose="02020603050405020304" pitchFamily="18" charset="0"/>
              </a:rPr>
              <a:t>Dikkatini yoğunlaştırmada güçlük çeken aşırı hareketli çocuklar ilgi çekici bir program karşısında daha uzun süre kalabilirler. Bu nedenle bilgisayar kullanımı, çocuğun dikkatini yoğunlaştırmasına yardım ederek eğitime katkı sağlar.</a:t>
            </a:r>
          </a:p>
          <a:p>
            <a:pPr algn="just"/>
            <a:br>
              <a:rPr lang="tr-TR" sz="2800" dirty="0"/>
            </a:br>
            <a:endParaRPr lang="tr-TR" sz="2800" dirty="0"/>
          </a:p>
        </p:txBody>
      </p:sp>
    </p:spTree>
    <p:extLst>
      <p:ext uri="{BB962C8B-B14F-4D97-AF65-F5344CB8AC3E}">
        <p14:creationId xmlns:p14="http://schemas.microsoft.com/office/powerpoint/2010/main" val="31271511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314324" y="506134"/>
            <a:ext cx="11587164" cy="5693866"/>
          </a:xfrm>
          <a:prstGeom prst="rect">
            <a:avLst/>
          </a:prstGeom>
        </p:spPr>
        <p:txBody>
          <a:bodyPr wrap="square">
            <a:spAutoFit/>
          </a:bodyPr>
          <a:lstStyle/>
          <a:p>
            <a:pPr algn="just"/>
            <a:r>
              <a:rPr lang="tr-TR" sz="2800" dirty="0">
                <a:ln w="0"/>
                <a:effectLst>
                  <a:outerShdw blurRad="38100" dist="19050" dir="2700000" algn="tl" rotWithShape="0">
                    <a:schemeClr val="dk1">
                      <a:alpha val="40000"/>
                    </a:schemeClr>
                  </a:outerShdw>
                </a:effectLst>
                <a:latin typeface="Times New Roman" panose="02020603050405020304" pitchFamily="18" charset="0"/>
              </a:rPr>
              <a:t>Özel Eğitimde Bilgisayar Kullanımının İlkeleri</a:t>
            </a:r>
          </a:p>
          <a:p>
            <a:pPr algn="just"/>
            <a:endParaRPr lang="tr-TR" sz="2800" dirty="0">
              <a:ln w="0"/>
              <a:effectLst>
                <a:outerShdw blurRad="38100" dist="19050" dir="2700000" algn="tl" rotWithShape="0">
                  <a:schemeClr val="dk1">
                    <a:alpha val="40000"/>
                  </a:schemeClr>
                </a:outerShdw>
              </a:effectLst>
              <a:latin typeface="Times New Roman" panose="02020603050405020304" pitchFamily="18" charset="0"/>
            </a:endParaRPr>
          </a:p>
          <a:p>
            <a:pPr algn="just"/>
            <a:endParaRPr lang="tr-TR" sz="2800" dirty="0">
              <a:ln w="0"/>
              <a:effectLst>
                <a:outerShdw blurRad="38100" dist="19050" dir="2700000" algn="tl" rotWithShape="0">
                  <a:schemeClr val="dk1">
                    <a:alpha val="40000"/>
                  </a:schemeClr>
                </a:outerShdw>
              </a:effectLst>
              <a:latin typeface="Times New Roman" panose="02020603050405020304" pitchFamily="18" charset="0"/>
            </a:endParaRPr>
          </a:p>
          <a:p>
            <a:pPr marL="285750" indent="-285750" algn="just">
              <a:buFont typeface="Arial" panose="020B0604020202020204" pitchFamily="34" charset="0"/>
              <a:buChar char="•"/>
            </a:pPr>
            <a:r>
              <a:rPr lang="tr-TR" sz="2800" dirty="0">
                <a:solidFill>
                  <a:srgbClr val="000000"/>
                </a:solidFill>
                <a:latin typeface="Times New Roman" panose="02020603050405020304" pitchFamily="18" charset="0"/>
              </a:rPr>
              <a:t>Bilgisayarı zaman doldurmak amacıyla kullanmaktan kaçınılmalıdır.</a:t>
            </a:r>
          </a:p>
          <a:p>
            <a:pPr marL="285750" indent="-285750" algn="just">
              <a:buFont typeface="Arial" panose="020B0604020202020204" pitchFamily="34" charset="0"/>
              <a:buChar char="•"/>
            </a:pPr>
            <a:endParaRPr lang="tr-TR" sz="2800" dirty="0">
              <a:solidFill>
                <a:srgbClr val="000000"/>
              </a:solidFill>
              <a:latin typeface="Times New Roman" panose="02020603050405020304" pitchFamily="18" charset="0"/>
            </a:endParaRPr>
          </a:p>
          <a:p>
            <a:pPr marL="285750" indent="-285750" algn="just">
              <a:buFont typeface="Arial" panose="020B0604020202020204" pitchFamily="34" charset="0"/>
              <a:buChar char="•"/>
            </a:pPr>
            <a:r>
              <a:rPr lang="tr-TR" sz="2800" dirty="0">
                <a:solidFill>
                  <a:srgbClr val="000000"/>
                </a:solidFill>
                <a:latin typeface="Times New Roman" panose="02020603050405020304" pitchFamily="18" charset="0"/>
              </a:rPr>
              <a:t>Bilgisayar uygulamaları çocukların aktif olmalarını sağlamalı, motivasyonunu arttırıcı olmalıdır.</a:t>
            </a:r>
          </a:p>
          <a:p>
            <a:pPr marL="285750" indent="-285750" algn="just">
              <a:buFont typeface="Arial" panose="020B0604020202020204" pitchFamily="34" charset="0"/>
              <a:buChar char="•"/>
            </a:pPr>
            <a:endParaRPr lang="tr-TR" sz="2800" dirty="0">
              <a:solidFill>
                <a:srgbClr val="000000"/>
              </a:solidFill>
              <a:latin typeface="Times New Roman" panose="02020603050405020304" pitchFamily="18" charset="0"/>
            </a:endParaRPr>
          </a:p>
          <a:p>
            <a:pPr marL="285750" indent="-285750" algn="just">
              <a:buFont typeface="Arial" panose="020B0604020202020204" pitchFamily="34" charset="0"/>
              <a:buChar char="•"/>
            </a:pPr>
            <a:r>
              <a:rPr lang="tr-TR" sz="2800" dirty="0">
                <a:solidFill>
                  <a:srgbClr val="000000"/>
                </a:solidFill>
                <a:latin typeface="Times New Roman" panose="02020603050405020304" pitchFamily="18" charset="0"/>
              </a:rPr>
              <a:t>Çocukların engel çeşidi ve derecesine göre bilgisayar programları belirlenmelidir.</a:t>
            </a:r>
          </a:p>
          <a:p>
            <a:pPr algn="just"/>
            <a:br>
              <a:rPr lang="tr-TR" sz="2800" dirty="0"/>
            </a:br>
            <a:br>
              <a:rPr lang="tr-TR" sz="2800" dirty="0"/>
            </a:br>
            <a:endParaRPr lang="tr-TR" sz="2800" dirty="0"/>
          </a:p>
        </p:txBody>
      </p:sp>
    </p:spTree>
    <p:extLst>
      <p:ext uri="{BB962C8B-B14F-4D97-AF65-F5344CB8AC3E}">
        <p14:creationId xmlns:p14="http://schemas.microsoft.com/office/powerpoint/2010/main" val="348008348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Dikdörtgen 2"/>
          <p:cNvSpPr/>
          <p:nvPr/>
        </p:nvSpPr>
        <p:spPr>
          <a:xfrm>
            <a:off x="314325" y="1043791"/>
            <a:ext cx="11530012" cy="4832092"/>
          </a:xfrm>
          <a:prstGeom prst="rect">
            <a:avLst/>
          </a:prstGeom>
        </p:spPr>
        <p:txBody>
          <a:bodyPr wrap="square">
            <a:spAutoFit/>
          </a:bodyPr>
          <a:lstStyle/>
          <a:p>
            <a:pPr marL="285750" lvl="0" indent="-285750" algn="just">
              <a:buFont typeface="Arial" panose="020B0604020202020204" pitchFamily="34" charset="0"/>
              <a:buChar char="•"/>
            </a:pPr>
            <a:r>
              <a:rPr lang="tr-TR" sz="2800" dirty="0">
                <a:solidFill>
                  <a:srgbClr val="000000"/>
                </a:solidFill>
                <a:latin typeface="Times New Roman" panose="02020603050405020304" pitchFamily="18" charset="0"/>
              </a:rPr>
              <a:t>Eğitimci, bilgisayar eğitimi sırasında engelli çocuğa gerektiğinde müdahale edip gerektiğinde rehberlik edebileceğini unutmamalıdır.</a:t>
            </a:r>
          </a:p>
          <a:p>
            <a:pPr marL="285750" lvl="0" indent="-285750" algn="just">
              <a:buFont typeface="Arial" panose="020B0604020202020204" pitchFamily="34" charset="0"/>
              <a:buChar char="•"/>
            </a:pPr>
            <a:endParaRPr lang="tr-TR" sz="2800" dirty="0">
              <a:solidFill>
                <a:srgbClr val="000000"/>
              </a:solidFill>
              <a:latin typeface="Times New Roman" panose="02020603050405020304" pitchFamily="18" charset="0"/>
            </a:endParaRPr>
          </a:p>
          <a:p>
            <a:pPr marL="285750" lvl="0" indent="-285750" algn="just">
              <a:buFont typeface="Arial" panose="020B0604020202020204" pitchFamily="34" charset="0"/>
              <a:buChar char="•"/>
            </a:pPr>
            <a:r>
              <a:rPr lang="tr-TR" sz="2800" dirty="0">
                <a:solidFill>
                  <a:srgbClr val="000000"/>
                </a:solidFill>
                <a:latin typeface="Times New Roman" panose="02020603050405020304" pitchFamily="18" charset="0"/>
              </a:rPr>
              <a:t>Seçilen programlar ödüllendirici olmalıdır.</a:t>
            </a:r>
          </a:p>
          <a:p>
            <a:pPr marL="285750" lvl="0" indent="-285750" algn="just">
              <a:buFont typeface="Arial" panose="020B0604020202020204" pitchFamily="34" charset="0"/>
              <a:buChar char="•"/>
            </a:pPr>
            <a:endParaRPr lang="tr-TR" sz="2800" dirty="0">
              <a:solidFill>
                <a:srgbClr val="000000"/>
              </a:solidFill>
              <a:latin typeface="Times New Roman" panose="02020603050405020304" pitchFamily="18" charset="0"/>
            </a:endParaRPr>
          </a:p>
          <a:p>
            <a:pPr marL="285750" lvl="0" indent="-285750" algn="just">
              <a:buFont typeface="Arial" panose="020B0604020202020204" pitchFamily="34" charset="0"/>
              <a:buChar char="•"/>
            </a:pPr>
            <a:r>
              <a:rPr lang="tr-TR" sz="2800" dirty="0">
                <a:solidFill>
                  <a:srgbClr val="000000"/>
                </a:solidFill>
                <a:latin typeface="Times New Roman" panose="02020603050405020304" pitchFamily="18" charset="0"/>
              </a:rPr>
              <a:t>Çocuğun değişik gereksinimleri göz önüne alınarak düzenlenmelidir.</a:t>
            </a:r>
          </a:p>
          <a:p>
            <a:pPr marL="285750" lvl="0" indent="-285750" algn="just">
              <a:buFont typeface="Arial" panose="020B0604020202020204" pitchFamily="34" charset="0"/>
              <a:buChar char="•"/>
            </a:pPr>
            <a:endParaRPr lang="tr-TR" sz="2800" dirty="0">
              <a:solidFill>
                <a:srgbClr val="000000"/>
              </a:solidFill>
              <a:latin typeface="Times New Roman" panose="02020603050405020304" pitchFamily="18" charset="0"/>
            </a:endParaRPr>
          </a:p>
          <a:p>
            <a:pPr marL="285750" lvl="0" indent="-285750" algn="just">
              <a:buFont typeface="Arial" panose="020B0604020202020204" pitchFamily="34" charset="0"/>
              <a:buChar char="•"/>
            </a:pPr>
            <a:r>
              <a:rPr lang="tr-TR" sz="2800" dirty="0">
                <a:solidFill>
                  <a:srgbClr val="000000"/>
                </a:solidFill>
                <a:latin typeface="Times New Roman" panose="02020603050405020304" pitchFamily="18" charset="0"/>
              </a:rPr>
              <a:t>Engelli çocuklar bilgisayar ile daha etkin öğrenip, öğrenmeye karşı olumlu tutum geliştirmektedirler.</a:t>
            </a:r>
          </a:p>
          <a:p>
            <a:pPr lvl="0" algn="just"/>
            <a:br>
              <a:rPr lang="tr-TR" sz="2800" dirty="0">
                <a:solidFill>
                  <a:prstClr val="black"/>
                </a:solidFill>
              </a:rPr>
            </a:br>
            <a:endParaRPr lang="tr-TR" sz="2800" dirty="0">
              <a:solidFill>
                <a:prstClr val="black"/>
              </a:solidFill>
            </a:endParaRPr>
          </a:p>
        </p:txBody>
      </p:sp>
    </p:spTree>
    <p:extLst>
      <p:ext uri="{BB962C8B-B14F-4D97-AF65-F5344CB8AC3E}">
        <p14:creationId xmlns:p14="http://schemas.microsoft.com/office/powerpoint/2010/main" val="229822195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09343C7-44FD-5448-AF2F-40E77E41BF23}"/>
              </a:ext>
            </a:extLst>
          </p:cNvPr>
          <p:cNvSpPr>
            <a:spLocks noGrp="1"/>
          </p:cNvSpPr>
          <p:nvPr>
            <p:ph type="title"/>
          </p:nvPr>
        </p:nvSpPr>
        <p:spPr/>
        <p:txBody>
          <a:bodyPr/>
          <a:lstStyle/>
          <a:p>
            <a:r>
              <a:rPr lang="tr-TR" dirty="0"/>
              <a:t>Kaynakça</a:t>
            </a:r>
          </a:p>
        </p:txBody>
      </p:sp>
      <p:graphicFrame>
        <p:nvGraphicFramePr>
          <p:cNvPr id="3" name="Tablo 2">
            <a:extLst>
              <a:ext uri="{FF2B5EF4-FFF2-40B4-BE49-F238E27FC236}">
                <a16:creationId xmlns:a16="http://schemas.microsoft.com/office/drawing/2014/main" id="{FB4FB1F3-A46C-8A49-BC30-AB2AB069AF6F}"/>
              </a:ext>
            </a:extLst>
          </p:cNvPr>
          <p:cNvGraphicFramePr>
            <a:graphicFrameLocks noGrp="1"/>
          </p:cNvGraphicFramePr>
          <p:nvPr/>
        </p:nvGraphicFramePr>
        <p:xfrm>
          <a:off x="838200" y="3315494"/>
          <a:ext cx="10515600" cy="1371600"/>
        </p:xfrm>
        <a:graphic>
          <a:graphicData uri="http://schemas.openxmlformats.org/drawingml/2006/table">
            <a:tbl>
              <a:tblPr/>
              <a:tblGrid>
                <a:gridCol w="10515600">
                  <a:extLst>
                    <a:ext uri="{9D8B030D-6E8A-4147-A177-3AD203B41FA5}">
                      <a16:colId xmlns:a16="http://schemas.microsoft.com/office/drawing/2014/main" val="4121504148"/>
                    </a:ext>
                  </a:extLst>
                </a:gridCol>
              </a:tblGrid>
              <a:tr h="0">
                <a:tc>
                  <a:txBody>
                    <a:bodyPr/>
                    <a:lstStyle/>
                    <a:p>
                      <a:r>
                        <a:rPr lang="tr-TR">
                          <a:effectLst/>
                        </a:rPr>
                        <a:t>Bütün Ayhan, A. ve Aral, N. 2009. Erken Çocukluk Döneminde Bilgisayar. Erken Çocukluk Gelişimi ve Eğitim (Edit.Y.Fazlıoğlu), 419-435. Kriter Yayınları, İstanbul. </a:t>
                      </a:r>
                    </a:p>
                  </a:txBody>
                  <a:tcPr marL="0" marR="0" marT="0" marB="0" anchor="ctr">
                    <a:lnL>
                      <a:noFill/>
                    </a:lnL>
                    <a:lnR>
                      <a:noFill/>
                    </a:lnR>
                    <a:lnT>
                      <a:noFill/>
                    </a:lnT>
                    <a:lnB>
                      <a:noFill/>
                    </a:lnB>
                  </a:tcPr>
                </a:tc>
                <a:extLst>
                  <a:ext uri="{0D108BD9-81ED-4DB2-BD59-A6C34878D82A}">
                    <a16:rowId xmlns:a16="http://schemas.microsoft.com/office/drawing/2014/main" val="3152956569"/>
                  </a:ext>
                </a:extLst>
              </a:tr>
              <a:tr h="0">
                <a:tc>
                  <a:txBody>
                    <a:bodyPr/>
                    <a:lstStyle/>
                    <a:p>
                      <a:r>
                        <a:rPr lang="tr-TR">
                          <a:effectLst/>
                        </a:rPr>
                        <a:t>Healy, J. M. 1999. Bağlantı Doğru mu? Boyner Holding Yayınları, İstanbul. </a:t>
                      </a:r>
                    </a:p>
                  </a:txBody>
                  <a:tcPr marL="0" marR="0" marT="0" marB="0" anchor="ctr">
                    <a:lnL>
                      <a:noFill/>
                    </a:lnL>
                    <a:lnR>
                      <a:noFill/>
                    </a:lnR>
                    <a:lnT>
                      <a:noFill/>
                    </a:lnT>
                    <a:lnB>
                      <a:noFill/>
                    </a:lnB>
                  </a:tcPr>
                </a:tc>
                <a:extLst>
                  <a:ext uri="{0D108BD9-81ED-4DB2-BD59-A6C34878D82A}">
                    <a16:rowId xmlns:a16="http://schemas.microsoft.com/office/drawing/2014/main" val="1124611437"/>
                  </a:ext>
                </a:extLst>
              </a:tr>
              <a:tr h="0">
                <a:tc>
                  <a:txBody>
                    <a:bodyPr/>
                    <a:lstStyle/>
                    <a:p>
                      <a:r>
                        <a:rPr lang="tr-TR">
                          <a:effectLst/>
                        </a:rPr>
                        <a:t>Arı, M. ve Bayhan, P. 1999. Okulöncesi Dönemde Bilgisayar Destekli Eğitim. Epsilon Yayınevi, İstanbul. </a:t>
                      </a:r>
                    </a:p>
                  </a:txBody>
                  <a:tcPr marL="0" marR="0" marT="0" marB="0" anchor="ctr">
                    <a:lnL>
                      <a:noFill/>
                    </a:lnL>
                    <a:lnR>
                      <a:noFill/>
                    </a:lnR>
                    <a:lnT>
                      <a:noFill/>
                    </a:lnT>
                    <a:lnB>
                      <a:noFill/>
                    </a:lnB>
                  </a:tcPr>
                </a:tc>
                <a:extLst>
                  <a:ext uri="{0D108BD9-81ED-4DB2-BD59-A6C34878D82A}">
                    <a16:rowId xmlns:a16="http://schemas.microsoft.com/office/drawing/2014/main" val="4089487000"/>
                  </a:ext>
                </a:extLst>
              </a:tr>
              <a:tr h="0">
                <a:tc>
                  <a:txBody>
                    <a:bodyPr/>
                    <a:lstStyle/>
                    <a:p>
                      <a:r>
                        <a:rPr lang="tr-TR" dirty="0">
                          <a:effectLst/>
                        </a:rPr>
                        <a:t>Odabaşı, H. F.2002. İnternet ve Çocuk. Kapital Medya Hizmetleri A.Ş., İstanbul. </a:t>
                      </a:r>
                    </a:p>
                  </a:txBody>
                  <a:tcPr marL="0" marR="0" marT="0" marB="0" anchor="ctr">
                    <a:lnL>
                      <a:noFill/>
                    </a:lnL>
                    <a:lnR>
                      <a:noFill/>
                    </a:lnR>
                    <a:lnT>
                      <a:noFill/>
                    </a:lnT>
                    <a:lnB>
                      <a:noFill/>
                    </a:lnB>
                  </a:tcPr>
                </a:tc>
                <a:extLst>
                  <a:ext uri="{0D108BD9-81ED-4DB2-BD59-A6C34878D82A}">
                    <a16:rowId xmlns:a16="http://schemas.microsoft.com/office/drawing/2014/main" val="2587791291"/>
                  </a:ext>
                </a:extLst>
              </a:tr>
            </a:tbl>
          </a:graphicData>
        </a:graphic>
      </p:graphicFrame>
    </p:spTree>
    <p:extLst>
      <p:ext uri="{BB962C8B-B14F-4D97-AF65-F5344CB8AC3E}">
        <p14:creationId xmlns:p14="http://schemas.microsoft.com/office/powerpoint/2010/main" val="187895493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ulut Belirtme Çizgisi 1"/>
          <p:cNvSpPr/>
          <p:nvPr/>
        </p:nvSpPr>
        <p:spPr>
          <a:xfrm>
            <a:off x="288131" y="471488"/>
            <a:ext cx="11615738" cy="4886325"/>
          </a:xfrm>
          <a:prstGeom prst="cloud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7200" dirty="0">
                <a:ln w="0"/>
                <a:solidFill>
                  <a:schemeClr val="tx1"/>
                </a:solidFill>
                <a:effectLst>
                  <a:outerShdw blurRad="38100" dist="19050" dir="2700000" algn="tl" rotWithShape="0">
                    <a:schemeClr val="dk1">
                      <a:alpha val="40000"/>
                    </a:schemeClr>
                  </a:outerShdw>
                </a:effectLst>
                <a:latin typeface="Calibri Light" panose="020F0302020204030204"/>
                <a:ea typeface="+mj-ea"/>
                <a:cs typeface="+mj-cs"/>
              </a:rPr>
              <a:t>Engelli Çocuklarda Bilgisayar Kullanımı</a:t>
            </a:r>
            <a:endParaRPr lang="tr-TR" sz="2400" dirty="0">
              <a:ln w="0"/>
              <a:solidFill>
                <a:schemeClr val="tx1"/>
              </a:solidFill>
              <a:effectLst>
                <a:outerShdw blurRad="38100" dist="19050" dir="2700000" algn="tl" rotWithShape="0">
                  <a:schemeClr val="dk1">
                    <a:alpha val="40000"/>
                  </a:schemeClr>
                </a:outerShdw>
              </a:effectLst>
            </a:endParaRPr>
          </a:p>
        </p:txBody>
      </p:sp>
    </p:spTree>
    <p:extLst>
      <p:ext uri="{BB962C8B-B14F-4D97-AF65-F5344CB8AC3E}">
        <p14:creationId xmlns:p14="http://schemas.microsoft.com/office/powerpoint/2010/main" val="143886900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Dikdörtgen 4"/>
          <p:cNvSpPr/>
          <p:nvPr/>
        </p:nvSpPr>
        <p:spPr>
          <a:xfrm>
            <a:off x="300036" y="1436253"/>
            <a:ext cx="11530013" cy="3970318"/>
          </a:xfrm>
          <a:prstGeom prst="rect">
            <a:avLst/>
          </a:prstGeom>
        </p:spPr>
        <p:txBody>
          <a:bodyPr wrap="square">
            <a:spAutoFit/>
          </a:bodyPr>
          <a:lstStyle/>
          <a:p>
            <a:pPr algn="just"/>
            <a:r>
              <a:rPr lang="tr-TR" sz="2800" dirty="0">
                <a:ln w="0"/>
                <a:effectLst>
                  <a:outerShdw blurRad="38100" dist="19050" dir="2700000" algn="tl" rotWithShape="0">
                    <a:schemeClr val="dk1">
                      <a:alpha val="40000"/>
                    </a:schemeClr>
                  </a:outerShdw>
                </a:effectLst>
                <a:latin typeface="Times New Roman" panose="02020603050405020304" pitchFamily="18" charset="0"/>
              </a:rPr>
              <a:t>Öğrenme - öğretme etkinlikleri ile okul yönetimi ve rehberlik gibi alanlarda eğitimin kalitesini yükseltmek amacıyla bilgisayarların kullanılması bilgisayar destekli eğitim modelini ortaya çıkarmıştır. Bilgisayarlar okullarımızda öğretim alanında, öğretme ve öğrenme etkinliklerini bireysel ihtiyaçlara cevap verecek şekilde düzenlemek ayrıca eğitim hizmetlerini daha etkili ve verimli bir şekilde yürütmek çağdaş bir öğrenme- öğretme ortamı yaratmak amacıyla kullanılmaya başlamıştır.</a:t>
            </a:r>
          </a:p>
          <a:p>
            <a:pPr algn="just"/>
            <a:br>
              <a:rPr lang="tr-TR" sz="2800" dirty="0">
                <a:ln w="0"/>
                <a:effectLst>
                  <a:outerShdw blurRad="38100" dist="19050" dir="2700000" algn="tl" rotWithShape="0">
                    <a:schemeClr val="dk1">
                      <a:alpha val="40000"/>
                    </a:schemeClr>
                  </a:outerShdw>
                </a:effectLst>
              </a:rPr>
            </a:br>
            <a:endParaRPr lang="tr-TR" sz="2800" dirty="0">
              <a:ln w="0"/>
              <a:effectLst>
                <a:outerShdw blurRad="38100" dist="19050" dir="2700000" algn="tl" rotWithShape="0">
                  <a:schemeClr val="dk1">
                    <a:alpha val="40000"/>
                  </a:schemeClr>
                </a:outerShdw>
              </a:effectLst>
            </a:endParaRPr>
          </a:p>
        </p:txBody>
      </p:sp>
    </p:spTree>
    <p:extLst>
      <p:ext uri="{BB962C8B-B14F-4D97-AF65-F5344CB8AC3E}">
        <p14:creationId xmlns:p14="http://schemas.microsoft.com/office/powerpoint/2010/main" val="185189544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285750" y="605255"/>
            <a:ext cx="11515725" cy="1384995"/>
          </a:xfrm>
          <a:prstGeom prst="rect">
            <a:avLst/>
          </a:prstGeom>
        </p:spPr>
        <p:txBody>
          <a:bodyPr wrap="square">
            <a:spAutoFit/>
          </a:bodyPr>
          <a:lstStyle/>
          <a:p>
            <a:pPr algn="just"/>
            <a:r>
              <a:rPr lang="tr-TR" sz="2800" dirty="0">
                <a:solidFill>
                  <a:srgbClr val="000000"/>
                </a:solidFill>
                <a:latin typeface="Times New Roman" panose="02020603050405020304" pitchFamily="18" charset="0"/>
              </a:rPr>
              <a:t>Bilgisayar teknolojisi engelli çocukların, gençlerin ve yetişkinlerin gerek iş yerlerinde, gerek okullarda ve toplumda yaşam standardını geliştirmek adına çok fazla olanaklar sunmaktadır. </a:t>
            </a:r>
            <a:endParaRPr lang="tr-TR" sz="2800" dirty="0"/>
          </a:p>
        </p:txBody>
      </p:sp>
      <p:pic>
        <p:nvPicPr>
          <p:cNvPr id="3" name="Resim 2"/>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936623" y="2371724"/>
            <a:ext cx="7918704" cy="3557588"/>
          </a:xfrm>
          <a:prstGeom prst="roundRect">
            <a:avLst>
              <a:gd name="adj" fmla="val 16667"/>
            </a:avLst>
          </a:prstGeom>
          <a:ln>
            <a:noFill/>
          </a:ln>
          <a:effectLst>
            <a:outerShdw blurRad="152400" dist="12000" dir="900000" sy="98000" kx="110000" ky="200000" algn="tl" rotWithShape="0">
              <a:srgbClr val="000000">
                <a:alpha val="30000"/>
              </a:srgbClr>
            </a:outerShdw>
          </a:effectLst>
          <a:scene3d>
            <a:camera prst="perspectiveRelaxed">
              <a:rot lat="19800000" lon="1200000" rev="20820000"/>
            </a:camera>
            <a:lightRig rig="threePt" dir="t"/>
          </a:scene3d>
          <a:sp3d contourW="6350" prstMaterial="matte">
            <a:bevelT w="101600" h="101600"/>
            <a:contourClr>
              <a:srgbClr val="969696"/>
            </a:contourClr>
          </a:sp3d>
        </p:spPr>
      </p:pic>
    </p:spTree>
    <p:extLst>
      <p:ext uri="{BB962C8B-B14F-4D97-AF65-F5344CB8AC3E}">
        <p14:creationId xmlns:p14="http://schemas.microsoft.com/office/powerpoint/2010/main" val="69986620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371475" y="1147911"/>
            <a:ext cx="11372850" cy="3970318"/>
          </a:xfrm>
          <a:prstGeom prst="rect">
            <a:avLst/>
          </a:prstGeom>
        </p:spPr>
        <p:txBody>
          <a:bodyPr wrap="square">
            <a:spAutoFit/>
          </a:bodyPr>
          <a:lstStyle/>
          <a:p>
            <a:pPr lvl="0" algn="just"/>
            <a:r>
              <a:rPr lang="tr-TR" sz="2800" dirty="0">
                <a:solidFill>
                  <a:srgbClr val="000000"/>
                </a:solidFill>
                <a:latin typeface="Times New Roman" panose="02020603050405020304" pitchFamily="18" charset="0"/>
              </a:rPr>
              <a:t>Engelli çocukların ileride toplumsal hayata katılımı; sosyal, mesleki veya bağımsız bir hayal sürebilecekleri becerileri kazandıracak bir eğitimsel süreçten geçtikleri taktirde sağlanabilir. Normal gelişim gösteren çocukların eğitimlerinde kullanılan bilgisayar, özel eğitim desteğine ihtiyaç duyan çocukların eğitimlerinde de büyük önem taşımaktadır. Genellikle matematik, okuma-yazma, konuşma gibi becerilerin öğretilmesinde ağırlıklı olarak kullanılan bilgisayar destekli eğitim programları şekil, renk, sayı ve zıt kavramlar gibi temel kavramların kazandırılması ve desteklenmesi açısından da büyük yarar sağlamaktadır.</a:t>
            </a:r>
            <a:endParaRPr lang="tr-TR" sz="2800" dirty="0">
              <a:solidFill>
                <a:prstClr val="black"/>
              </a:solidFill>
            </a:endParaRPr>
          </a:p>
        </p:txBody>
      </p:sp>
    </p:spTree>
    <p:extLst>
      <p:ext uri="{BB962C8B-B14F-4D97-AF65-F5344CB8AC3E}">
        <p14:creationId xmlns:p14="http://schemas.microsoft.com/office/powerpoint/2010/main" val="280506195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385762" y="1755845"/>
            <a:ext cx="11501438" cy="3970318"/>
          </a:xfrm>
          <a:prstGeom prst="rect">
            <a:avLst/>
          </a:prstGeom>
        </p:spPr>
        <p:txBody>
          <a:bodyPr wrap="square">
            <a:spAutoFit/>
          </a:bodyPr>
          <a:lstStyle/>
          <a:p>
            <a:pPr algn="just"/>
            <a:r>
              <a:rPr lang="tr-TR" sz="2800" dirty="0">
                <a:solidFill>
                  <a:srgbClr val="000000"/>
                </a:solidFill>
                <a:latin typeface="Times New Roman" panose="02020603050405020304" pitchFamily="18" charset="0"/>
              </a:rPr>
              <a:t>Özel eğitime gereksinimi olan çocukların karşılaştıkları güçlüklerden biri, öğrendikleri bilgi ve becerileri bir durumdan diğerine uyarlama yani transfer etmedir. Bilgisayar bu alanda da önemli üstünlükler sunmaktadır. Çağdaş teknolojide, elle yapılan çizimlerin yanı sıra gerçek görüntüler de bilgisayar ekranına kolaylıkla alınabilmekte, bu görüntülerin üzerinde hemen her türlü işlem gerçekleştirilebilmektedir.</a:t>
            </a:r>
          </a:p>
          <a:p>
            <a:pPr algn="just"/>
            <a:br>
              <a:rPr lang="tr-TR" sz="2800" dirty="0"/>
            </a:br>
            <a:br>
              <a:rPr lang="tr-TR" sz="2800" dirty="0"/>
            </a:br>
            <a:endParaRPr lang="tr-TR" sz="2800" dirty="0"/>
          </a:p>
        </p:txBody>
      </p:sp>
    </p:spTree>
    <p:extLst>
      <p:ext uri="{BB962C8B-B14F-4D97-AF65-F5344CB8AC3E}">
        <p14:creationId xmlns:p14="http://schemas.microsoft.com/office/powerpoint/2010/main" val="158186177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314325" y="1242566"/>
            <a:ext cx="11630025" cy="4832092"/>
          </a:xfrm>
          <a:prstGeom prst="rect">
            <a:avLst/>
          </a:prstGeom>
        </p:spPr>
        <p:txBody>
          <a:bodyPr wrap="square">
            <a:spAutoFit/>
          </a:bodyPr>
          <a:lstStyle/>
          <a:p>
            <a:pPr lvl="0" algn="just"/>
            <a:r>
              <a:rPr lang="tr-TR" sz="2800" dirty="0">
                <a:solidFill>
                  <a:srgbClr val="000000"/>
                </a:solidFill>
                <a:latin typeface="Times New Roman" panose="02020603050405020304" pitchFamily="18" charset="0"/>
              </a:rPr>
              <a:t>Özel eğitime gereksinimi olan çocukların dikkat süresi kısadır ve dikkati çabuk dağılır. Kavramlara ilişkin bilgisi sınırlıdır. Bu yüzden bilgisayar program içine dahil edilirken hangi alanlarda, nasıl kullanılabilir ve kullanılacak programlar neler olmalıdır? Sorularına iyi yanıt verilmelidir. Şöyle ki;</a:t>
            </a:r>
          </a:p>
          <a:p>
            <a:pPr lvl="0" algn="just"/>
            <a:br>
              <a:rPr lang="tr-TR" sz="2800" dirty="0">
                <a:solidFill>
                  <a:prstClr val="black"/>
                </a:solidFill>
              </a:rPr>
            </a:br>
            <a:r>
              <a:rPr lang="tr-TR" sz="2800" dirty="0">
                <a:solidFill>
                  <a:srgbClr val="000000"/>
                </a:solidFill>
                <a:latin typeface="Times New Roman" panose="02020603050405020304" pitchFamily="18" charset="0"/>
              </a:rPr>
              <a:t>Bilgisayar, aktif ve sosyal deneyimlerin yerine geçmemelidir. Örneğin çocuk altında- üstünde gibi kavramları öğrenirken, kendisi masanın altına girerek, üstüne oturarak ya da oyuncağını koyarak daha iyi öğrenir. Ancak alfabe, sayı vb. öğretimi gibi alanlarda bilgisayar kullanmak daha eğlenceli olabilir.</a:t>
            </a:r>
          </a:p>
          <a:p>
            <a:pPr lvl="0" algn="just"/>
            <a:br>
              <a:rPr lang="tr-TR" sz="2800" dirty="0">
                <a:solidFill>
                  <a:prstClr val="black"/>
                </a:solidFill>
              </a:rPr>
            </a:br>
            <a:endParaRPr lang="tr-TR" sz="2800" dirty="0">
              <a:solidFill>
                <a:prstClr val="black"/>
              </a:solidFill>
            </a:endParaRPr>
          </a:p>
        </p:txBody>
      </p:sp>
    </p:spTree>
    <p:extLst>
      <p:ext uri="{BB962C8B-B14F-4D97-AF65-F5344CB8AC3E}">
        <p14:creationId xmlns:p14="http://schemas.microsoft.com/office/powerpoint/2010/main" val="98095249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333374" y="952798"/>
            <a:ext cx="8181975" cy="954107"/>
          </a:xfrm>
          <a:prstGeom prst="rect">
            <a:avLst/>
          </a:prstGeom>
        </p:spPr>
        <p:txBody>
          <a:bodyPr wrap="square">
            <a:spAutoFit/>
          </a:bodyPr>
          <a:lstStyle/>
          <a:p>
            <a:r>
              <a:rPr lang="tr-TR" sz="2800" b="1" dirty="0">
                <a:solidFill>
                  <a:srgbClr val="000000"/>
                </a:solidFill>
                <a:latin typeface="Times New Roman" panose="02020603050405020304" pitchFamily="18" charset="0"/>
              </a:rPr>
              <a:t>Özel Eğitimde Bilgisayarın Kullanımının Etkileri</a:t>
            </a:r>
            <a:br>
              <a:rPr lang="tr-TR" sz="2800" b="1" dirty="0"/>
            </a:br>
            <a:endParaRPr lang="tr-TR" sz="2800" b="1" dirty="0"/>
          </a:p>
        </p:txBody>
      </p:sp>
      <p:sp>
        <p:nvSpPr>
          <p:cNvPr id="3" name="Dikdörtgen 2"/>
          <p:cNvSpPr/>
          <p:nvPr/>
        </p:nvSpPr>
        <p:spPr>
          <a:xfrm>
            <a:off x="333374" y="1975068"/>
            <a:ext cx="11510963" cy="5262979"/>
          </a:xfrm>
          <a:prstGeom prst="rect">
            <a:avLst/>
          </a:prstGeom>
        </p:spPr>
        <p:txBody>
          <a:bodyPr wrap="square">
            <a:spAutoFit/>
          </a:bodyPr>
          <a:lstStyle/>
          <a:p>
            <a:pPr algn="just"/>
            <a:r>
              <a:rPr lang="tr-TR" sz="2800" dirty="0">
                <a:solidFill>
                  <a:srgbClr val="000000"/>
                </a:solidFill>
                <a:latin typeface="Times New Roman" panose="02020603050405020304" pitchFamily="18" charset="0"/>
              </a:rPr>
              <a:t>Bazı araştırmalarda sosyalleşme yönünden gelişimi olumsuz etkilediğinden okul öncesinde çocukların bilgisayar kullanmamalarının doğru olduğu yönünde bulgular vardır. Okul öncesi dönemde çocuklar karşılaştıkları her yeni materyale karşı büyük ilgi göstermekte ve deneme yanılma yolu ile deneyim kazanmaktan hoşlanmaktadır. Doğru ve bilinçli kullanılması halinde bilgisayarın normal çocukların eğitimine büyük katkılar getirebileceği söylenebilir. Özel </a:t>
            </a:r>
            <a:r>
              <a:rPr lang="tr-TR" sz="2800" dirty="0" err="1">
                <a:solidFill>
                  <a:srgbClr val="000000"/>
                </a:solidFill>
                <a:latin typeface="Times New Roman" panose="02020603050405020304" pitchFamily="18" charset="0"/>
              </a:rPr>
              <a:t>gereksinimli</a:t>
            </a:r>
            <a:r>
              <a:rPr lang="tr-TR" sz="2800" dirty="0">
                <a:solidFill>
                  <a:srgbClr val="000000"/>
                </a:solidFill>
                <a:latin typeface="Times New Roman" panose="02020603050405020304" pitchFamily="18" charset="0"/>
              </a:rPr>
              <a:t> çocuklar için de aynı şekilde ortama çeşitlilik getirilebilir.</a:t>
            </a:r>
          </a:p>
          <a:p>
            <a:pPr algn="just"/>
            <a:endParaRPr lang="tr-TR" sz="2800" dirty="0">
              <a:solidFill>
                <a:srgbClr val="000000"/>
              </a:solidFill>
              <a:latin typeface="Times New Roman" panose="02020603050405020304" pitchFamily="18" charset="0"/>
            </a:endParaRPr>
          </a:p>
          <a:p>
            <a:pPr algn="just"/>
            <a:br>
              <a:rPr lang="tr-TR" sz="2800" dirty="0"/>
            </a:br>
            <a:br>
              <a:rPr lang="tr-TR" sz="2800" dirty="0"/>
            </a:br>
            <a:endParaRPr lang="tr-TR" sz="2800" dirty="0"/>
          </a:p>
        </p:txBody>
      </p:sp>
    </p:spTree>
    <p:extLst>
      <p:ext uri="{BB962C8B-B14F-4D97-AF65-F5344CB8AC3E}">
        <p14:creationId xmlns:p14="http://schemas.microsoft.com/office/powerpoint/2010/main" val="374298621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328614" y="872341"/>
            <a:ext cx="11458574" cy="4832092"/>
          </a:xfrm>
          <a:prstGeom prst="rect">
            <a:avLst/>
          </a:prstGeom>
        </p:spPr>
        <p:txBody>
          <a:bodyPr wrap="square">
            <a:spAutoFit/>
          </a:bodyPr>
          <a:lstStyle/>
          <a:p>
            <a:pPr marL="457200" indent="-457200" algn="just">
              <a:buFont typeface="Arial" panose="020B0604020202020204" pitchFamily="34" charset="0"/>
              <a:buChar char="•"/>
            </a:pPr>
            <a:r>
              <a:rPr lang="tr-TR" sz="2800" dirty="0">
                <a:solidFill>
                  <a:srgbClr val="000000"/>
                </a:solidFill>
                <a:latin typeface="Times New Roman" panose="02020603050405020304" pitchFamily="18" charset="0"/>
              </a:rPr>
              <a:t>Gereksinimlerine göre öğrenmelerine kolaylık sağlayan programlarla öğrenmeleri desteklenebilir.</a:t>
            </a:r>
          </a:p>
          <a:p>
            <a:pPr marL="457200" indent="-457200" algn="just">
              <a:buFont typeface="Arial" panose="020B0604020202020204" pitchFamily="34" charset="0"/>
              <a:buChar char="•"/>
            </a:pPr>
            <a:endParaRPr lang="tr-TR" sz="2800" dirty="0">
              <a:solidFill>
                <a:srgbClr val="000000"/>
              </a:solidFill>
              <a:latin typeface="Times New Roman" panose="02020603050405020304" pitchFamily="18" charset="0"/>
            </a:endParaRPr>
          </a:p>
          <a:p>
            <a:pPr marL="457200" indent="-457200" algn="just">
              <a:buFont typeface="Arial" panose="020B0604020202020204" pitchFamily="34" charset="0"/>
              <a:buChar char="•"/>
            </a:pPr>
            <a:r>
              <a:rPr lang="tr-TR" sz="2800" dirty="0">
                <a:solidFill>
                  <a:srgbClr val="000000"/>
                </a:solidFill>
                <a:latin typeface="Times New Roman" panose="02020603050405020304" pitchFamily="18" charset="0"/>
              </a:rPr>
              <a:t>Her ihtiyaç duyduklarında bireysel hızlarına uygun olarak tekrar etme olanağı sağlanabilir.</a:t>
            </a:r>
          </a:p>
          <a:p>
            <a:pPr marL="457200" indent="-457200" algn="just">
              <a:buFont typeface="Arial" panose="020B0604020202020204" pitchFamily="34" charset="0"/>
              <a:buChar char="•"/>
            </a:pPr>
            <a:endParaRPr lang="tr-TR" sz="2800" dirty="0">
              <a:solidFill>
                <a:srgbClr val="000000"/>
              </a:solidFill>
              <a:latin typeface="Times New Roman" panose="02020603050405020304" pitchFamily="18" charset="0"/>
            </a:endParaRPr>
          </a:p>
          <a:p>
            <a:pPr marL="457200" indent="-457200" algn="just">
              <a:buFont typeface="Arial" panose="020B0604020202020204" pitchFamily="34" charset="0"/>
              <a:buChar char="•"/>
            </a:pPr>
            <a:r>
              <a:rPr lang="tr-TR" sz="2800" dirty="0">
                <a:solidFill>
                  <a:srgbClr val="000000"/>
                </a:solidFill>
                <a:latin typeface="Times New Roman" panose="02020603050405020304" pitchFamily="18" charset="0"/>
              </a:rPr>
              <a:t>Görsel işitsel unsurlar dikkat çekme ve öğrenmeyi etkili kullanma adına olumlu olabilir.</a:t>
            </a:r>
          </a:p>
          <a:p>
            <a:pPr marL="457200" indent="-457200" algn="just">
              <a:buFont typeface="Arial" panose="020B0604020202020204" pitchFamily="34" charset="0"/>
              <a:buChar char="•"/>
            </a:pPr>
            <a:endParaRPr lang="tr-TR" sz="2800" dirty="0">
              <a:solidFill>
                <a:srgbClr val="000000"/>
              </a:solidFill>
              <a:latin typeface="Times New Roman" panose="02020603050405020304" pitchFamily="18" charset="0"/>
            </a:endParaRPr>
          </a:p>
          <a:p>
            <a:pPr marL="457200" indent="-457200" algn="just">
              <a:buFont typeface="Arial" panose="020B0604020202020204" pitchFamily="34" charset="0"/>
              <a:buChar char="•"/>
            </a:pPr>
            <a:r>
              <a:rPr lang="tr-TR" sz="2800" dirty="0">
                <a:solidFill>
                  <a:srgbClr val="000000"/>
                </a:solidFill>
                <a:latin typeface="Times New Roman" panose="02020603050405020304" pitchFamily="18" charset="0"/>
              </a:rPr>
              <a:t>Anında dönüt verilerek durumu hakkında bilgi edinmesini sağlama.</a:t>
            </a:r>
            <a:endParaRPr lang="tr-TR" sz="2800" dirty="0">
              <a:solidFill>
                <a:prstClr val="black"/>
              </a:solidFill>
            </a:endParaRPr>
          </a:p>
          <a:p>
            <a:pPr marL="457200" indent="-457200" algn="just">
              <a:buFont typeface="Arial" panose="020B0604020202020204" pitchFamily="34" charset="0"/>
              <a:buChar char="•"/>
            </a:pPr>
            <a:r>
              <a:rPr lang="tr-TR" sz="2800" dirty="0">
                <a:solidFill>
                  <a:srgbClr val="000000"/>
                </a:solidFill>
                <a:latin typeface="Times New Roman" panose="02020603050405020304" pitchFamily="18" charset="0"/>
              </a:rPr>
              <a:t>Öğrencilerin değişik ortamlarla etkileşimleri yaratıcılıklarını arttıracaktır.</a:t>
            </a:r>
            <a:endParaRPr lang="tr-TR" sz="2800" dirty="0"/>
          </a:p>
        </p:txBody>
      </p:sp>
    </p:spTree>
    <p:extLst>
      <p:ext uri="{BB962C8B-B14F-4D97-AF65-F5344CB8AC3E}">
        <p14:creationId xmlns:p14="http://schemas.microsoft.com/office/powerpoint/2010/main" val="2568848544"/>
      </p:ext>
    </p:extLst>
  </p:cSld>
  <p:clrMapOvr>
    <a:masterClrMapping/>
  </p:clrMapOvr>
</p:sld>
</file>

<file path=ppt/theme/theme1.xml><?xml version="1.0" encoding="utf-8"?>
<a:theme xmlns:a="http://schemas.openxmlformats.org/drawingml/2006/main" name="Office Teması">
  <a:themeElements>
    <a:clrScheme name="Özel 6">
      <a:dk1>
        <a:sysClr val="windowText" lastClr="000000"/>
      </a:dk1>
      <a:lt1>
        <a:sysClr val="window" lastClr="FFFFFF"/>
      </a:lt1>
      <a:dk2>
        <a:srgbClr val="000000"/>
      </a:dk2>
      <a:lt2>
        <a:srgbClr val="F8F8F8"/>
      </a:lt2>
      <a:accent1>
        <a:srgbClr val="DDDDDD"/>
      </a:accent1>
      <a:accent2>
        <a:srgbClr val="000000"/>
      </a:accent2>
      <a:accent3>
        <a:srgbClr val="000000"/>
      </a:accent3>
      <a:accent4>
        <a:srgbClr val="000000"/>
      </a:accent4>
      <a:accent5>
        <a:srgbClr val="000000"/>
      </a:accent5>
      <a:accent6>
        <a:srgbClr val="000000"/>
      </a:accent6>
      <a:hlink>
        <a:srgbClr val="000000"/>
      </a:hlink>
      <a:folHlink>
        <a:srgbClr val="919191"/>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85</TotalTime>
  <Words>781</Words>
  <Application>Microsoft Macintosh PowerPoint</Application>
  <PresentationFormat>Geniş ekran</PresentationFormat>
  <Paragraphs>60</Paragraphs>
  <Slides>14</Slides>
  <Notes>0</Notes>
  <HiddenSlides>0</HiddenSlides>
  <MMClips>0</MMClips>
  <ScaleCrop>false</ScaleCrop>
  <HeadingPairs>
    <vt:vector size="6" baseType="variant">
      <vt:variant>
        <vt:lpstr>Kullanılan Yazı Tipleri</vt:lpstr>
      </vt:variant>
      <vt:variant>
        <vt:i4>6</vt:i4>
      </vt:variant>
      <vt:variant>
        <vt:lpstr>Tema</vt:lpstr>
      </vt:variant>
      <vt:variant>
        <vt:i4>1</vt:i4>
      </vt:variant>
      <vt:variant>
        <vt:lpstr>Slayt Başlıkları</vt:lpstr>
      </vt:variant>
      <vt:variant>
        <vt:i4>14</vt:i4>
      </vt:variant>
    </vt:vector>
  </HeadingPairs>
  <TitlesOfParts>
    <vt:vector size="21" baseType="lpstr">
      <vt:lpstr>Arial</vt:lpstr>
      <vt:lpstr>Arial Rounded MT Bold</vt:lpstr>
      <vt:lpstr>Calibri</vt:lpstr>
      <vt:lpstr>Calibri Light</vt:lpstr>
      <vt:lpstr>Jokerman</vt:lpstr>
      <vt:lpstr>Times New Roman</vt:lpstr>
      <vt:lpstr>Office Teması</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Kaynakça</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SeFa ÜnaL</dc:creator>
  <cp:lastModifiedBy>Taşkın TAŞTEPE</cp:lastModifiedBy>
  <cp:revision>14</cp:revision>
  <dcterms:created xsi:type="dcterms:W3CDTF">2017-12-16T20:14:39Z</dcterms:created>
  <dcterms:modified xsi:type="dcterms:W3CDTF">2020-05-04T19:21:50Z</dcterms:modified>
</cp:coreProperties>
</file>