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CD56F4F-BEBA-4DBD-8986-0C00F0A7571A}" type="datetimeFigureOut">
              <a:rPr lang="en-US" smtClean="0"/>
              <a:t>2/17/2020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2147209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CD56F4F-BEBA-4DBD-8986-0C00F0A7571A}" type="datetimeFigureOut">
              <a:rPr lang="en-US" smtClean="0"/>
              <a:t>2/17/2020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1795101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CD56F4F-BEBA-4DBD-8986-0C00F0A7571A}"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500368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CD56F4F-BEBA-4DBD-8986-0C00F0A7571A}"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3938761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CD56F4F-BEBA-4DBD-8986-0C00F0A7571A}"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32134219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CD56F4F-BEBA-4DBD-8986-0C00F0A7571A}" type="datetimeFigureOut">
              <a:rPr lang="en-US" smtClean="0"/>
              <a:t>2/17/2020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1857151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CD56F4F-BEBA-4DBD-8986-0C00F0A7571A}" type="datetimeFigureOut">
              <a:rPr lang="en-US" smtClean="0"/>
              <a:t>2/17/2020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38068942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CD56F4F-BEBA-4DBD-8986-0C00F0A7571A}"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23299198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CD56F4F-BEBA-4DBD-8986-0C00F0A7571A}"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3720466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CD56F4F-BEBA-4DBD-8986-0C00F0A7571A}"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2889911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CD56F4F-BEBA-4DBD-8986-0C00F0A7571A}" type="datetimeFigureOut">
              <a:rPr lang="en-US" smtClean="0"/>
              <a:t>2/17/2020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3883974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CD56F4F-BEBA-4DBD-8986-0C00F0A7571A}" type="datetimeFigureOut">
              <a:rPr lang="en-US" smtClean="0"/>
              <a:t>2/17/2020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4174281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CD56F4F-BEBA-4DBD-8986-0C00F0A7571A}" type="datetimeFigureOut">
              <a:rPr lang="en-US" smtClean="0"/>
              <a:t>2/17/2020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441666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CD56F4F-BEBA-4DBD-8986-0C00F0A7571A}" type="datetimeFigureOut">
              <a:rPr lang="en-US" smtClean="0"/>
              <a:t>2/17/2020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1824745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56F4F-BEBA-4DBD-8986-0C00F0A7571A}" type="datetimeFigureOut">
              <a:rPr lang="en-US" smtClean="0"/>
              <a:t>2/17/2020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3240998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CD56F4F-BEBA-4DBD-8986-0C00F0A7571A}" type="datetimeFigureOut">
              <a:rPr lang="en-US" smtClean="0"/>
              <a:t>2/17/2020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3326196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CD56F4F-BEBA-4DBD-8986-0C00F0A7571A}" type="datetimeFigureOut">
              <a:rPr lang="en-US" smtClean="0"/>
              <a:t>2/17/2020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DE5A751-4E6B-4512-8EA6-026D6C540BE0}" type="slidenum">
              <a:rPr lang="en-US" smtClean="0"/>
              <a:t>‹#›</a:t>
            </a:fld>
            <a:endParaRPr lang="en-US"/>
          </a:p>
        </p:txBody>
      </p:sp>
    </p:spTree>
    <p:extLst>
      <p:ext uri="{BB962C8B-B14F-4D97-AF65-F5344CB8AC3E}">
        <p14:creationId xmlns:p14="http://schemas.microsoft.com/office/powerpoint/2010/main" val="717090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CD56F4F-BEBA-4DBD-8986-0C00F0A7571A}" type="datetimeFigureOut">
              <a:rPr lang="en-US" smtClean="0"/>
              <a:t>2/17/2020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ADE5A751-4E6B-4512-8EA6-026D6C540BE0}" type="slidenum">
              <a:rPr lang="en-US" smtClean="0"/>
              <a:t>‹#›</a:t>
            </a:fld>
            <a:endParaRPr lang="en-US"/>
          </a:p>
        </p:txBody>
      </p:sp>
    </p:spTree>
    <p:extLst>
      <p:ext uri="{BB962C8B-B14F-4D97-AF65-F5344CB8AC3E}">
        <p14:creationId xmlns:p14="http://schemas.microsoft.com/office/powerpoint/2010/main" val="1340998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BİLGİNİN ORGANİZASYONUNA GİRİŞ</a:t>
            </a:r>
            <a:endParaRPr lang="tr-TR" dirty="0"/>
          </a:p>
        </p:txBody>
      </p:sp>
      <p:sp>
        <p:nvSpPr>
          <p:cNvPr id="3" name="Alt Başlık 2"/>
          <p:cNvSpPr>
            <a:spLocks noGrp="1"/>
          </p:cNvSpPr>
          <p:nvPr>
            <p:ph type="subTitle" idx="1"/>
          </p:nvPr>
        </p:nvSpPr>
        <p:spPr/>
        <p:txBody>
          <a:bodyPr>
            <a:normAutofit/>
          </a:bodyPr>
          <a:lstStyle/>
          <a:p>
            <a:r>
              <a:rPr lang="tr-TR" sz="4000" b="1" dirty="0"/>
              <a:t>BİLGİ HİYERARŞİSİ</a:t>
            </a:r>
            <a:endParaRPr lang="en-US" sz="4000" dirty="0"/>
          </a:p>
        </p:txBody>
      </p:sp>
    </p:spTree>
    <p:extLst>
      <p:ext uri="{BB962C8B-B14F-4D97-AF65-F5344CB8AC3E}">
        <p14:creationId xmlns:p14="http://schemas.microsoft.com/office/powerpoint/2010/main" val="3381821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Bilginin Oluşum Süreci</a:t>
            </a:r>
            <a:endParaRPr lang="tr-TR" dirty="0"/>
          </a:p>
        </p:txBody>
      </p:sp>
      <p:sp>
        <p:nvSpPr>
          <p:cNvPr id="3" name="İçerik Yer Tutucusu 2"/>
          <p:cNvSpPr>
            <a:spLocks noGrp="1"/>
          </p:cNvSpPr>
          <p:nvPr>
            <p:ph idx="1"/>
          </p:nvPr>
        </p:nvSpPr>
        <p:spPr>
          <a:xfrm>
            <a:off x="1154954" y="2603500"/>
            <a:ext cx="9693155" cy="3416300"/>
          </a:xfrm>
        </p:spPr>
        <p:txBody>
          <a:bodyPr>
            <a:normAutofit/>
          </a:bodyPr>
          <a:lstStyle/>
          <a:p>
            <a:pPr marL="0" indent="0" algn="just">
              <a:buNone/>
            </a:pPr>
            <a:endParaRPr lang="tr-TR" sz="1800" dirty="0"/>
          </a:p>
        </p:txBody>
      </p:sp>
      <p:sp>
        <p:nvSpPr>
          <p:cNvPr id="4" name="Dikdörtgen 7"/>
          <p:cNvSpPr>
            <a:spLocks noChangeArrowheads="1"/>
          </p:cNvSpPr>
          <p:nvPr/>
        </p:nvSpPr>
        <p:spPr bwMode="auto">
          <a:xfrm>
            <a:off x="2609850" y="2899255"/>
            <a:ext cx="1016577" cy="511464"/>
          </a:xfrm>
          <a:prstGeom prst="rect">
            <a:avLst/>
          </a:prstGeom>
          <a:solidFill>
            <a:srgbClr val="FFFFFF"/>
          </a:solidFill>
          <a:ln w="38100">
            <a:solidFill>
              <a:srgbClr val="2E74B5"/>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Bilgelik</a:t>
            </a:r>
            <a:endParaRPr kumimoji="0" lang="tr-TR"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Dikdörtgen 14"/>
          <p:cNvSpPr>
            <a:spLocks noChangeArrowheads="1"/>
          </p:cNvSpPr>
          <p:nvPr/>
        </p:nvSpPr>
        <p:spPr bwMode="auto">
          <a:xfrm>
            <a:off x="2386011" y="3675110"/>
            <a:ext cx="1468150" cy="504200"/>
          </a:xfrm>
          <a:prstGeom prst="rect">
            <a:avLst/>
          </a:prstGeom>
          <a:solidFill>
            <a:srgbClr val="FFFFFF"/>
          </a:solidFill>
          <a:ln w="38100">
            <a:solidFill>
              <a:srgbClr val="2E74B5"/>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Bilgi</a:t>
            </a:r>
            <a:endParaRPr kumimoji="0" lang="tr-TR"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 name="Dikdörtgen 15"/>
          <p:cNvSpPr>
            <a:spLocks noChangeArrowheads="1"/>
          </p:cNvSpPr>
          <p:nvPr/>
        </p:nvSpPr>
        <p:spPr bwMode="auto">
          <a:xfrm>
            <a:off x="1728787" y="5278582"/>
            <a:ext cx="2819401" cy="527483"/>
          </a:xfrm>
          <a:prstGeom prst="rect">
            <a:avLst/>
          </a:prstGeom>
          <a:solidFill>
            <a:srgbClr val="FFFFFF"/>
          </a:solidFill>
          <a:ln w="38100">
            <a:solidFill>
              <a:srgbClr val="2E74B5"/>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Veri</a:t>
            </a:r>
            <a:endParaRPr kumimoji="0" lang="tr-TR"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Dikdörtgen 16"/>
          <p:cNvSpPr>
            <a:spLocks noChangeArrowheads="1"/>
          </p:cNvSpPr>
          <p:nvPr/>
        </p:nvSpPr>
        <p:spPr bwMode="auto">
          <a:xfrm>
            <a:off x="2134897" y="4455581"/>
            <a:ext cx="2019300" cy="567556"/>
          </a:xfrm>
          <a:prstGeom prst="rect">
            <a:avLst/>
          </a:prstGeom>
          <a:solidFill>
            <a:srgbClr val="FFFFFF"/>
          </a:solidFill>
          <a:ln w="38100">
            <a:solidFill>
              <a:srgbClr val="2E74B5"/>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Enformasyon</a:t>
            </a:r>
            <a:endParaRPr kumimoji="0" lang="tr-TR" altLang="en-US" sz="2000" b="0" i="0" u="none" strike="noStrike" cap="none" normalizeH="0" baseline="0" dirty="0" smtClean="0">
              <a:ln>
                <a:noFill/>
              </a:ln>
              <a:solidFill>
                <a:schemeClr val="tx1"/>
              </a:solidFill>
              <a:effectLst/>
              <a:latin typeface="Arial" panose="020B0604020202020204" pitchFamily="34" charset="0"/>
            </a:endParaRPr>
          </a:p>
        </p:txBody>
      </p:sp>
      <p:sp>
        <p:nvSpPr>
          <p:cNvPr id="8" name="Metin Kutusu 2"/>
          <p:cNvSpPr txBox="1">
            <a:spLocks noChangeArrowheads="1"/>
          </p:cNvSpPr>
          <p:nvPr/>
        </p:nvSpPr>
        <p:spPr bwMode="auto">
          <a:xfrm>
            <a:off x="6010281" y="2992294"/>
            <a:ext cx="3658900" cy="4184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Bilgiyi kullanarak değer ve fark yaratmak</a:t>
            </a:r>
            <a:endParaRPr kumimoji="0" lang="tr-TR" altLang="en-US" sz="2400" b="0" i="0" u="none" strike="noStrike" cap="none" normalizeH="0" baseline="0" dirty="0" smtClean="0">
              <a:ln>
                <a:noFill/>
              </a:ln>
              <a:solidFill>
                <a:schemeClr val="tx1"/>
              </a:solidFill>
              <a:effectLst/>
              <a:latin typeface="Arial" panose="020B0604020202020204" pitchFamily="34" charset="0"/>
            </a:endParaRPr>
          </a:p>
        </p:txBody>
      </p:sp>
      <p:cxnSp>
        <p:nvCxnSpPr>
          <p:cNvPr id="9" name="Düz Ok Bağlayıcısı 8"/>
          <p:cNvCxnSpPr/>
          <p:nvPr/>
        </p:nvCxnSpPr>
        <p:spPr>
          <a:xfrm>
            <a:off x="4767695" y="4699574"/>
            <a:ext cx="771525"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Düz Ok Bağlayıcısı 9"/>
          <p:cNvCxnSpPr/>
          <p:nvPr/>
        </p:nvCxnSpPr>
        <p:spPr>
          <a:xfrm>
            <a:off x="5032663" y="5512694"/>
            <a:ext cx="485775"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a:off x="4238628" y="3141663"/>
            <a:ext cx="1304925" cy="952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Text Box 9"/>
          <p:cNvSpPr txBox="1">
            <a:spLocks noChangeArrowheads="1"/>
          </p:cNvSpPr>
          <p:nvPr/>
        </p:nvSpPr>
        <p:spPr bwMode="auto">
          <a:xfrm>
            <a:off x="6001531" y="3786044"/>
            <a:ext cx="3776314" cy="3143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Doğru, </a:t>
            </a:r>
            <a:r>
              <a:rPr kumimoji="0" lang="tr-TR" altLang="en-US" sz="1600" b="1"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gerçeklendirilmiş</a:t>
            </a:r>
            <a:r>
              <a:rPr kumimoji="0" lang="tr-TR"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çerçevesi bitmiş</a:t>
            </a:r>
            <a:endParaRPr lang="tr-TR" altLang="en-US" sz="1600" dirty="0">
              <a:latin typeface="Arial" panose="020B0604020202020204" pitchFamily="34" charset="0"/>
            </a:endParaRPr>
          </a:p>
        </p:txBody>
      </p:sp>
      <p:sp>
        <p:nvSpPr>
          <p:cNvPr id="13" name="Text Box 5"/>
          <p:cNvSpPr txBox="1">
            <a:spLocks noChangeArrowheads="1"/>
          </p:cNvSpPr>
          <p:nvPr/>
        </p:nvSpPr>
        <p:spPr bwMode="auto">
          <a:xfrm>
            <a:off x="6048808" y="4524804"/>
            <a:ext cx="2924175" cy="3143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İşe yarar düzenlenmiş veriler</a:t>
            </a:r>
            <a:endParaRPr kumimoji="0" lang="tr-TR" altLang="en-US" sz="1600" b="0" i="0" u="none" strike="noStrike" cap="none" normalizeH="0" baseline="0" dirty="0" smtClean="0">
              <a:ln>
                <a:noFill/>
              </a:ln>
              <a:solidFill>
                <a:schemeClr val="tx1"/>
              </a:solidFill>
              <a:effectLst/>
            </a:endParaRPr>
          </a:p>
        </p:txBody>
      </p:sp>
      <p:sp>
        <p:nvSpPr>
          <p:cNvPr id="14" name="Text Box 3"/>
          <p:cNvSpPr txBox="1">
            <a:spLocks noChangeArrowheads="1"/>
          </p:cNvSpPr>
          <p:nvPr/>
        </p:nvSpPr>
        <p:spPr bwMode="auto">
          <a:xfrm>
            <a:off x="6069762" y="5365922"/>
            <a:ext cx="2924175" cy="3143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İstatistikler, </a:t>
            </a:r>
            <a:r>
              <a:rPr kumimoji="0" lang="tr-TR" altLang="en-US" sz="1600" b="1"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infografikler</a:t>
            </a:r>
            <a:endParaRPr kumimoji="0" lang="tr-TR" altLang="en-US" sz="1600" b="0" i="0" u="none" strike="noStrike" cap="none" normalizeH="0" baseline="0" dirty="0" smtClean="0">
              <a:ln>
                <a:noFill/>
              </a:ln>
              <a:solidFill>
                <a:schemeClr val="tx1"/>
              </a:solidFill>
              <a:effectLst/>
              <a:latin typeface="Arial" panose="020B0604020202020204" pitchFamily="34" charset="0"/>
            </a:endParaRPr>
          </a:p>
        </p:txBody>
      </p:sp>
      <p:cxnSp>
        <p:nvCxnSpPr>
          <p:cNvPr id="15" name="Düz Ok Bağlayıcısı 14"/>
          <p:cNvCxnSpPr/>
          <p:nvPr/>
        </p:nvCxnSpPr>
        <p:spPr>
          <a:xfrm>
            <a:off x="4523511" y="3929349"/>
            <a:ext cx="102870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Rectangle 1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16"/>
          <p:cNvSpPr>
            <a:spLocks noChangeArrowheads="1"/>
          </p:cNvSpPr>
          <p:nvPr/>
        </p:nvSpPr>
        <p:spPr bwMode="auto">
          <a:xfrm>
            <a:off x="0" y="457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8" name="Rectangle 19"/>
          <p:cNvSpPr>
            <a:spLocks noChangeArrowheads="1"/>
          </p:cNvSpPr>
          <p:nvPr/>
        </p:nvSpPr>
        <p:spPr bwMode="auto">
          <a:xfrm>
            <a:off x="0" y="914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9" name="Rectangle 22"/>
          <p:cNvSpPr>
            <a:spLocks noChangeArrowheads="1"/>
          </p:cNvSpPr>
          <p:nvPr/>
        </p:nvSpPr>
        <p:spPr bwMode="auto">
          <a:xfrm>
            <a:off x="0" y="13716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0" name="Rectangle 25"/>
          <p:cNvSpPr>
            <a:spLocks noChangeArrowheads="1"/>
          </p:cNvSpPr>
          <p:nvPr/>
        </p:nvSpPr>
        <p:spPr bwMode="auto">
          <a:xfrm>
            <a:off x="0" y="18288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8968865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a:xfrm>
            <a:off x="1154954" y="2603500"/>
            <a:ext cx="9287910" cy="3416300"/>
          </a:xfrm>
        </p:spPr>
        <p:txBody>
          <a:bodyPr>
            <a:normAutofit fontScale="92500" lnSpcReduction="10000"/>
          </a:bodyPr>
          <a:lstStyle/>
          <a:p>
            <a:pPr marL="0" indent="0" algn="just">
              <a:lnSpc>
                <a:spcPct val="150000"/>
              </a:lnSpc>
              <a:buNone/>
            </a:pPr>
            <a:r>
              <a:rPr lang="tr-TR" dirty="0" smtClean="0"/>
              <a:t>	Toplumların </a:t>
            </a:r>
            <a:r>
              <a:rPr lang="tr-TR" dirty="0"/>
              <a:t>gelişmişlik düzeyleri ürettikleri teknoloji, bilim dünyasına sağladıkları katkı ile doğru oranda ilerlemektedir. Gelişmiş ülkeler diğer bir deyişle bilgi toplumları bilgi üretmek, ürettikleri bilginin aktarılmasını sağlamak ve bilgiyi depolamak konusuna önem vermektedir. Bir ülkede üretilen bilginin ve ortaya çıkan yayının ne zaman, kim tarafından ve nerede çıkartıldığı o bilgiye ulaşmak için kullanılan sorulardır. Bu soruların yanıtlarını en kısa sürede alabilmek ve o bilgilere erişebilmek için zamanında ya da bilgi/belgenin yayınlanması ile beraber eş zamanlı gerçekleştirilen bibliyografik araçlara ihtiyaç vardır. Kayıt altına alınmış bilgiye hızlı ve doğru bir şekilde ulaşmak da o bilginin bibliyografik kayıtlarının doğru bir şekilde oluşturulmasıyla mümkün olmaktadır</a:t>
            </a:r>
            <a:r>
              <a:rPr lang="tr-TR" dirty="0" smtClean="0"/>
              <a:t>.</a:t>
            </a:r>
            <a:endParaRPr lang="en-US" dirty="0"/>
          </a:p>
        </p:txBody>
      </p:sp>
    </p:spTree>
    <p:extLst>
      <p:ext uri="{BB962C8B-B14F-4D97-AF65-F5344CB8AC3E}">
        <p14:creationId xmlns:p14="http://schemas.microsoft.com/office/powerpoint/2010/main" val="1676834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just">
              <a:lnSpc>
                <a:spcPct val="150000"/>
              </a:lnSpc>
              <a:buNone/>
            </a:pPr>
            <a:r>
              <a:rPr lang="tr-TR" dirty="0" smtClean="0"/>
              <a:t>	Uygarlık </a:t>
            </a:r>
            <a:r>
              <a:rPr lang="tr-TR" dirty="0"/>
              <a:t>tarihi yüzyıllardır gelişim içindedir. Medeniyetlerin bu denli gelişmiş olmalarındaki en büyük etken ise üretilen bilginin gelecek kuşaklara aktarılmasıdır. Yayınlanan kaynaklar ve üretilen bilgilerin gelecek kuşaklara aktarılması ve kullanıma sunulması için bibliyografik denetimin doğru ve eksiksiz bir şekilde sağlanması gerekmektedir. Bunu yapabilmek için, belli kurallar ve araçlar çerçevesinde bilgilerin/materyallerin düzenlenmesi gerekmektedir.</a:t>
            </a:r>
            <a:endParaRPr lang="en-US" dirty="0"/>
          </a:p>
          <a:p>
            <a:endParaRPr lang="en-US" dirty="0"/>
          </a:p>
        </p:txBody>
      </p:sp>
    </p:spTree>
    <p:extLst>
      <p:ext uri="{BB962C8B-B14F-4D97-AF65-F5344CB8AC3E}">
        <p14:creationId xmlns:p14="http://schemas.microsoft.com/office/powerpoint/2010/main" val="24688830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lnSpcReduction="10000"/>
          </a:bodyPr>
          <a:lstStyle/>
          <a:p>
            <a:pPr marL="0" indent="0" algn="just">
              <a:lnSpc>
                <a:spcPct val="150000"/>
              </a:lnSpc>
              <a:buNone/>
            </a:pPr>
            <a:r>
              <a:rPr lang="tr-TR" dirty="0" smtClean="0"/>
              <a:t>	Bibliyografik </a:t>
            </a:r>
            <a:r>
              <a:rPr lang="tr-TR" dirty="0"/>
              <a:t>denetim, bilgiye erişimin ön şartıdır. Bilgi erişim araçlarının etkin kullanımı ve doğru bir şekilde oluşturulmuş bibliyografik kayıtlar bireylerin bilgilenmesi açısından önem </a:t>
            </a:r>
            <a:r>
              <a:rPr lang="tr-TR" dirty="0" smtClean="0"/>
              <a:t>taşımaktadır.</a:t>
            </a:r>
            <a:endParaRPr lang="tr-TR" dirty="0"/>
          </a:p>
          <a:p>
            <a:pPr marL="0" indent="0" algn="just">
              <a:lnSpc>
                <a:spcPct val="150000"/>
              </a:lnSpc>
              <a:buNone/>
            </a:pPr>
            <a:r>
              <a:rPr lang="tr-TR" b="1" dirty="0"/>
              <a:t>	</a:t>
            </a:r>
            <a:r>
              <a:rPr lang="tr-TR" b="1" dirty="0" smtClean="0"/>
              <a:t>Bilginin </a:t>
            </a:r>
            <a:r>
              <a:rPr lang="tr-TR" b="1" dirty="0"/>
              <a:t>düzenlenmesinin genel amacı</a:t>
            </a:r>
            <a:r>
              <a:rPr lang="tr-TR" dirty="0"/>
              <a:t>; bilginin daha sonra arandığında bulunabilmesine olanak vermektir. Kütüphanenin ve katalog oluşturmanın temel prensibi kaynakları düzenlemek ve eriştirmektir. Bunu yaparken kullanıcıların aşinalığını, akla yatkın bazı ölçütleri, beklentilere uygunluğu dikkate alır</a:t>
            </a:r>
            <a:r>
              <a:rPr lang="tr-TR" dirty="0" smtClean="0"/>
              <a:t>.</a:t>
            </a:r>
            <a:endParaRPr lang="en-US" dirty="0"/>
          </a:p>
        </p:txBody>
      </p:sp>
    </p:spTree>
    <p:extLst>
      <p:ext uri="{BB962C8B-B14F-4D97-AF65-F5344CB8AC3E}">
        <p14:creationId xmlns:p14="http://schemas.microsoft.com/office/powerpoint/2010/main" val="42729980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73668"/>
            <a:ext cx="9287910" cy="706964"/>
          </a:xfrm>
        </p:spPr>
        <p:txBody>
          <a:bodyPr/>
          <a:lstStyle/>
          <a:p>
            <a:r>
              <a:rPr lang="tr-TR" dirty="0"/>
              <a:t>Bilginin Düzenlenmesi için Gerçekleştirilen Etkinlikler</a:t>
            </a:r>
            <a:endParaRPr lang="en-US" dirty="0"/>
          </a:p>
        </p:txBody>
      </p:sp>
      <p:sp>
        <p:nvSpPr>
          <p:cNvPr id="3" name="İçerik Yer Tutucusu 2"/>
          <p:cNvSpPr>
            <a:spLocks noGrp="1"/>
          </p:cNvSpPr>
          <p:nvPr>
            <p:ph idx="1"/>
          </p:nvPr>
        </p:nvSpPr>
        <p:spPr/>
        <p:txBody>
          <a:bodyPr>
            <a:normAutofit lnSpcReduction="10000"/>
          </a:bodyPr>
          <a:lstStyle/>
          <a:p>
            <a:pPr lvl="0" algn="just">
              <a:lnSpc>
                <a:spcPct val="150000"/>
              </a:lnSpc>
            </a:pPr>
            <a:r>
              <a:rPr lang="tr-TR" dirty="0"/>
              <a:t>Bilgi kaynaklarının elde edilebilirliğini sağlamak,</a:t>
            </a:r>
            <a:endParaRPr lang="en-US" dirty="0"/>
          </a:p>
          <a:p>
            <a:pPr lvl="0" algn="just">
              <a:lnSpc>
                <a:spcPct val="150000"/>
              </a:lnSpc>
            </a:pPr>
            <a:r>
              <a:rPr lang="tr-TR" dirty="0"/>
              <a:t>Bilgi kaynaklarının kendisi veya parçalarını </a:t>
            </a:r>
            <a:r>
              <a:rPr lang="tr-TR" dirty="0" err="1"/>
              <a:t>kimliklemek</a:t>
            </a:r>
            <a:r>
              <a:rPr lang="tr-TR" dirty="0"/>
              <a:t>/tanımlamak,</a:t>
            </a:r>
            <a:endParaRPr lang="en-US" dirty="0"/>
          </a:p>
          <a:p>
            <a:pPr lvl="0" algn="just">
              <a:lnSpc>
                <a:spcPct val="150000"/>
              </a:lnSpc>
            </a:pPr>
            <a:r>
              <a:rPr lang="tr-TR" dirty="0"/>
              <a:t>Bilgi kaynaklarını sistematik biçimde bir araya toplamak,</a:t>
            </a:r>
            <a:endParaRPr lang="en-US" dirty="0"/>
          </a:p>
          <a:p>
            <a:pPr lvl="0" algn="just">
              <a:lnSpc>
                <a:spcPct val="150000"/>
              </a:lnSpc>
            </a:pPr>
            <a:r>
              <a:rPr lang="tr-TR" dirty="0"/>
              <a:t>Standart kayıtlama kurallarına göre listeler oluşturmak,</a:t>
            </a:r>
            <a:endParaRPr lang="en-US" dirty="0"/>
          </a:p>
          <a:p>
            <a:pPr lvl="0" algn="just">
              <a:lnSpc>
                <a:spcPct val="150000"/>
              </a:lnSpc>
            </a:pPr>
            <a:r>
              <a:rPr lang="tr-TR" dirty="0"/>
              <a:t>Bilgi kaynaklarına yazar adı, eser adı, konu veya erişilebilir diğer kayıtlarla erişimi sağlamak,</a:t>
            </a:r>
            <a:endParaRPr lang="en-US" dirty="0"/>
          </a:p>
          <a:p>
            <a:pPr lvl="0" algn="just">
              <a:lnSpc>
                <a:spcPct val="150000"/>
              </a:lnSpc>
            </a:pPr>
            <a:r>
              <a:rPr lang="tr-TR" dirty="0"/>
              <a:t>Her bir bilgi kaynağın ve/veya kopyasının yerini belirlemek</a:t>
            </a:r>
            <a:r>
              <a:rPr lang="tr-TR" dirty="0" smtClean="0"/>
              <a:t>.</a:t>
            </a:r>
            <a:endParaRPr lang="en-US" dirty="0"/>
          </a:p>
        </p:txBody>
      </p:sp>
    </p:spTree>
    <p:extLst>
      <p:ext uri="{BB962C8B-B14F-4D97-AF65-F5344CB8AC3E}">
        <p14:creationId xmlns:p14="http://schemas.microsoft.com/office/powerpoint/2010/main" val="37856272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Bilginin Düzenlenmesinde Kullanılan Başlıca </a:t>
            </a:r>
            <a:r>
              <a:rPr lang="tr-TR" b="1" dirty="0" smtClean="0"/>
              <a:t>Araçlar</a:t>
            </a:r>
            <a:endParaRPr lang="en-US" dirty="0"/>
          </a:p>
        </p:txBody>
      </p:sp>
      <p:sp>
        <p:nvSpPr>
          <p:cNvPr id="3" name="İçerik Yer Tutucusu 2"/>
          <p:cNvSpPr>
            <a:spLocks noGrp="1"/>
          </p:cNvSpPr>
          <p:nvPr>
            <p:ph idx="1"/>
          </p:nvPr>
        </p:nvSpPr>
        <p:spPr/>
        <p:txBody>
          <a:bodyPr/>
          <a:lstStyle/>
          <a:p>
            <a:pPr lvl="0">
              <a:lnSpc>
                <a:spcPct val="150000"/>
              </a:lnSpc>
            </a:pPr>
            <a:r>
              <a:rPr lang="tr-TR" dirty="0" smtClean="0"/>
              <a:t>Katalog</a:t>
            </a:r>
            <a:endParaRPr lang="en-US" dirty="0"/>
          </a:p>
          <a:p>
            <a:pPr lvl="0">
              <a:lnSpc>
                <a:spcPct val="150000"/>
              </a:lnSpc>
            </a:pPr>
            <a:r>
              <a:rPr lang="tr-TR" dirty="0"/>
              <a:t>Bibliyografya</a:t>
            </a:r>
            <a:endParaRPr lang="en-US" dirty="0"/>
          </a:p>
          <a:p>
            <a:pPr lvl="0">
              <a:lnSpc>
                <a:spcPct val="150000"/>
              </a:lnSpc>
            </a:pPr>
            <a:r>
              <a:rPr lang="tr-TR" dirty="0"/>
              <a:t>Dizin (İndeks)</a:t>
            </a:r>
            <a:endParaRPr lang="en-US" dirty="0"/>
          </a:p>
          <a:p>
            <a:pPr lvl="0">
              <a:lnSpc>
                <a:spcPct val="150000"/>
              </a:lnSpc>
            </a:pPr>
            <a:r>
              <a:rPr lang="tr-TR" dirty="0"/>
              <a:t>Bilgisayar ve </a:t>
            </a:r>
            <a:r>
              <a:rPr lang="tr-TR" dirty="0" smtClean="0"/>
              <a:t>İnternet </a:t>
            </a:r>
            <a:r>
              <a:rPr lang="tr-TR" smtClean="0"/>
              <a:t>(Web)</a:t>
            </a:r>
            <a:endParaRPr lang="en-US" dirty="0"/>
          </a:p>
        </p:txBody>
      </p:sp>
    </p:spTree>
    <p:extLst>
      <p:ext uri="{BB962C8B-B14F-4D97-AF65-F5344CB8AC3E}">
        <p14:creationId xmlns:p14="http://schemas.microsoft.com/office/powerpoint/2010/main" val="15957835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19</TotalTime>
  <Words>106</Words>
  <Application>Microsoft Office PowerPoint</Application>
  <PresentationFormat>Geniş ekran</PresentationFormat>
  <Paragraphs>29</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Century Gothic</vt:lpstr>
      <vt:lpstr>Times New Roman</vt:lpstr>
      <vt:lpstr>Wingdings 3</vt:lpstr>
      <vt:lpstr>İyon Toplantı Odası</vt:lpstr>
      <vt:lpstr>BİLGİNİN ORGANİZASYONUNA GİRİŞ</vt:lpstr>
      <vt:lpstr>Bilginin Oluşum Süreci</vt:lpstr>
      <vt:lpstr>PowerPoint Sunusu</vt:lpstr>
      <vt:lpstr>PowerPoint Sunusu</vt:lpstr>
      <vt:lpstr>PowerPoint Sunusu</vt:lpstr>
      <vt:lpstr>Bilginin Düzenlenmesi için Gerçekleştirilen Etkinlikler</vt:lpstr>
      <vt:lpstr>Bilginin Düzenlenmesinde Kullanılan Başlıca Araçlar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BİLGİNİN ORGANİZASYONUNA GİRİŞ</dc:title>
  <dc:creator>dogan_atilgan</dc:creator>
  <cp:lastModifiedBy>dogan_atilgan</cp:lastModifiedBy>
  <cp:revision>5</cp:revision>
  <dcterms:created xsi:type="dcterms:W3CDTF">2020-02-17T07:18:44Z</dcterms:created>
  <dcterms:modified xsi:type="dcterms:W3CDTF">2020-02-17T07:38:17Z</dcterms:modified>
</cp:coreProperties>
</file>