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84" r:id="rId2"/>
    <p:sldId id="300" r:id="rId3"/>
    <p:sldId id="297" r:id="rId4"/>
    <p:sldId id="259" r:id="rId5"/>
    <p:sldId id="298" r:id="rId6"/>
    <p:sldId id="296" r:id="rId7"/>
    <p:sldId id="301" r:id="rId8"/>
    <p:sldId id="299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9173"/>
    <p:restoredTop sz="85279" autoAdjust="0"/>
  </p:normalViewPr>
  <p:slideViewPr>
    <p:cSldViewPr snapToGrid="0" snapToObjects="1">
      <p:cViewPr varScale="1">
        <p:scale>
          <a:sx n="63" d="100"/>
          <a:sy n="63" d="100"/>
        </p:scale>
        <p:origin x="200" y="6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7B58CBA-5283-1B41-8508-8867973C98DE}" type="doc">
      <dgm:prSet loTypeId="urn:microsoft.com/office/officeart/2005/8/layout/cycle3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FDF196C-5890-B345-A1C2-2687FEF4C32A}">
      <dgm:prSet phldrT="[Text]"/>
      <dgm:spPr/>
      <dgm:t>
        <a:bodyPr/>
        <a:lstStyle/>
        <a:p>
          <a:r>
            <a:rPr lang="en-US" dirty="0"/>
            <a:t>Performance</a:t>
          </a:r>
        </a:p>
      </dgm:t>
    </dgm:pt>
    <dgm:pt modelId="{BFEDF636-0F85-0B41-BABC-2138E884F828}" type="parTrans" cxnId="{69702A2B-B8B6-9D4D-990E-C11DD9CEDC68}">
      <dgm:prSet/>
      <dgm:spPr/>
      <dgm:t>
        <a:bodyPr/>
        <a:lstStyle/>
        <a:p>
          <a:endParaRPr lang="en-US"/>
        </a:p>
      </dgm:t>
    </dgm:pt>
    <dgm:pt modelId="{C0E23FBD-91E5-8D44-82E0-461B50900815}" type="sibTrans" cxnId="{69702A2B-B8B6-9D4D-990E-C11DD9CEDC68}">
      <dgm:prSet/>
      <dgm:spPr/>
      <dgm:t>
        <a:bodyPr/>
        <a:lstStyle/>
        <a:p>
          <a:endParaRPr lang="en-US"/>
        </a:p>
      </dgm:t>
    </dgm:pt>
    <dgm:pt modelId="{A27C3423-9232-204E-B67E-4D37083D9A05}">
      <dgm:prSet phldrT="[Text]"/>
      <dgm:spPr/>
      <dgm:t>
        <a:bodyPr/>
        <a:lstStyle/>
        <a:p>
          <a:r>
            <a:rPr lang="en-US" dirty="0"/>
            <a:t>Structure</a:t>
          </a:r>
        </a:p>
      </dgm:t>
    </dgm:pt>
    <dgm:pt modelId="{7FD0D565-E772-6443-BE3B-3084D68C2F28}" type="parTrans" cxnId="{1EB5B037-6D67-804E-A6F9-CCFC8C87DB89}">
      <dgm:prSet/>
      <dgm:spPr/>
      <dgm:t>
        <a:bodyPr/>
        <a:lstStyle/>
        <a:p>
          <a:endParaRPr lang="en-US"/>
        </a:p>
      </dgm:t>
    </dgm:pt>
    <dgm:pt modelId="{0BCD6795-CD44-244A-BEF9-1DF234BD273F}" type="sibTrans" cxnId="{1EB5B037-6D67-804E-A6F9-CCFC8C87DB89}">
      <dgm:prSet/>
      <dgm:spPr/>
      <dgm:t>
        <a:bodyPr/>
        <a:lstStyle/>
        <a:p>
          <a:endParaRPr lang="en-US"/>
        </a:p>
      </dgm:t>
    </dgm:pt>
    <dgm:pt modelId="{8A620449-07A7-3647-BF07-BD803C61B4B9}">
      <dgm:prSet phldrT="[Text]"/>
      <dgm:spPr/>
      <dgm:t>
        <a:bodyPr/>
        <a:lstStyle/>
        <a:p>
          <a:r>
            <a:rPr lang="en-US" b="1" dirty="0"/>
            <a:t>Characterization</a:t>
          </a:r>
        </a:p>
      </dgm:t>
    </dgm:pt>
    <dgm:pt modelId="{3803F457-9E7E-374A-AC60-605CFF5E40D7}" type="parTrans" cxnId="{D9999057-DB7D-5F48-B124-66C878F845DD}">
      <dgm:prSet/>
      <dgm:spPr/>
      <dgm:t>
        <a:bodyPr/>
        <a:lstStyle/>
        <a:p>
          <a:endParaRPr lang="en-US"/>
        </a:p>
      </dgm:t>
    </dgm:pt>
    <dgm:pt modelId="{0870D9F3-FFEE-3641-8B8A-FBF7CEDBD493}" type="sibTrans" cxnId="{D9999057-DB7D-5F48-B124-66C878F845DD}">
      <dgm:prSet/>
      <dgm:spPr/>
      <dgm:t>
        <a:bodyPr/>
        <a:lstStyle/>
        <a:p>
          <a:endParaRPr lang="en-US"/>
        </a:p>
      </dgm:t>
    </dgm:pt>
    <dgm:pt modelId="{1230BA7E-C3C9-BC4B-946B-392DACC07776}">
      <dgm:prSet phldrT="[Text]"/>
      <dgm:spPr/>
      <dgm:t>
        <a:bodyPr/>
        <a:lstStyle/>
        <a:p>
          <a:r>
            <a:rPr lang="en-US" dirty="0"/>
            <a:t>Properties</a:t>
          </a:r>
        </a:p>
      </dgm:t>
    </dgm:pt>
    <dgm:pt modelId="{34D3FBDD-7964-3E45-854F-E46733D117E3}" type="parTrans" cxnId="{41418E19-0B1A-E548-8EE0-DA0B07E50011}">
      <dgm:prSet/>
      <dgm:spPr/>
      <dgm:t>
        <a:bodyPr/>
        <a:lstStyle/>
        <a:p>
          <a:endParaRPr lang="en-US"/>
        </a:p>
      </dgm:t>
    </dgm:pt>
    <dgm:pt modelId="{C6A60A51-1393-F444-8F28-587895620592}" type="sibTrans" cxnId="{41418E19-0B1A-E548-8EE0-DA0B07E50011}">
      <dgm:prSet/>
      <dgm:spPr/>
      <dgm:t>
        <a:bodyPr/>
        <a:lstStyle/>
        <a:p>
          <a:endParaRPr lang="en-US"/>
        </a:p>
      </dgm:t>
    </dgm:pt>
    <dgm:pt modelId="{CBF83916-7246-7448-98AE-D0D9B2D899D7}">
      <dgm:prSet/>
      <dgm:spPr/>
      <dgm:t>
        <a:bodyPr/>
        <a:lstStyle/>
        <a:p>
          <a:r>
            <a:rPr lang="en-US" dirty="0"/>
            <a:t>Processing</a:t>
          </a:r>
        </a:p>
      </dgm:t>
    </dgm:pt>
    <dgm:pt modelId="{C2AAD2F1-CBB1-384C-BE34-8D3CD8BC0EBA}" type="parTrans" cxnId="{FEB0C019-B5DD-8F4E-97AF-6EDF6BBBDB8D}">
      <dgm:prSet/>
      <dgm:spPr/>
      <dgm:t>
        <a:bodyPr/>
        <a:lstStyle/>
        <a:p>
          <a:endParaRPr lang="en-US"/>
        </a:p>
      </dgm:t>
    </dgm:pt>
    <dgm:pt modelId="{9347C000-A213-7646-ABA6-D719546E63B4}" type="sibTrans" cxnId="{FEB0C019-B5DD-8F4E-97AF-6EDF6BBBDB8D}">
      <dgm:prSet/>
      <dgm:spPr/>
      <dgm:t>
        <a:bodyPr/>
        <a:lstStyle/>
        <a:p>
          <a:endParaRPr lang="en-US"/>
        </a:p>
      </dgm:t>
    </dgm:pt>
    <dgm:pt modelId="{FCE0306F-9378-454E-A72F-F5AAA4A95039}" type="pres">
      <dgm:prSet presAssocID="{A7B58CBA-5283-1B41-8508-8867973C98DE}" presName="Name0" presStyleCnt="0">
        <dgm:presLayoutVars>
          <dgm:dir/>
          <dgm:resizeHandles val="exact"/>
        </dgm:presLayoutVars>
      </dgm:prSet>
      <dgm:spPr/>
    </dgm:pt>
    <dgm:pt modelId="{40D92EEA-5DEB-E746-9BB8-C88D7D0F1B7F}" type="pres">
      <dgm:prSet presAssocID="{A7B58CBA-5283-1B41-8508-8867973C98DE}" presName="cycle" presStyleCnt="0"/>
      <dgm:spPr/>
    </dgm:pt>
    <dgm:pt modelId="{8F7BCB68-3BA5-A748-AA3F-A75861AE3FBE}" type="pres">
      <dgm:prSet presAssocID="{EFDF196C-5890-B345-A1C2-2687FEF4C32A}" presName="nodeFirstNode" presStyleLbl="node1" presStyleIdx="0" presStyleCnt="5">
        <dgm:presLayoutVars>
          <dgm:bulletEnabled val="1"/>
        </dgm:presLayoutVars>
      </dgm:prSet>
      <dgm:spPr/>
    </dgm:pt>
    <dgm:pt modelId="{C62EF52B-E546-6944-ACAF-70F1DAD35FBB}" type="pres">
      <dgm:prSet presAssocID="{C0E23FBD-91E5-8D44-82E0-461B50900815}" presName="sibTransFirstNode" presStyleLbl="bgShp" presStyleIdx="0" presStyleCnt="1"/>
      <dgm:spPr/>
    </dgm:pt>
    <dgm:pt modelId="{85189732-3D09-4542-AD45-70DF93F10962}" type="pres">
      <dgm:prSet presAssocID="{CBF83916-7246-7448-98AE-D0D9B2D899D7}" presName="nodeFollowingNodes" presStyleLbl="node1" presStyleIdx="1" presStyleCnt="5">
        <dgm:presLayoutVars>
          <dgm:bulletEnabled val="1"/>
        </dgm:presLayoutVars>
      </dgm:prSet>
      <dgm:spPr/>
    </dgm:pt>
    <dgm:pt modelId="{DEB484EB-CF7C-2F46-9528-8971CD5869FC}" type="pres">
      <dgm:prSet presAssocID="{A27C3423-9232-204E-B67E-4D37083D9A05}" presName="nodeFollowingNodes" presStyleLbl="node1" presStyleIdx="2" presStyleCnt="5">
        <dgm:presLayoutVars>
          <dgm:bulletEnabled val="1"/>
        </dgm:presLayoutVars>
      </dgm:prSet>
      <dgm:spPr/>
    </dgm:pt>
    <dgm:pt modelId="{411C4527-50F9-4848-AA3D-663B3C1A84D5}" type="pres">
      <dgm:prSet presAssocID="{8A620449-07A7-3647-BF07-BD803C61B4B9}" presName="nodeFollowingNodes" presStyleLbl="node1" presStyleIdx="3" presStyleCnt="5">
        <dgm:presLayoutVars>
          <dgm:bulletEnabled val="1"/>
        </dgm:presLayoutVars>
      </dgm:prSet>
      <dgm:spPr/>
    </dgm:pt>
    <dgm:pt modelId="{D61E0D6A-4FD8-2641-BB61-847B693A8535}" type="pres">
      <dgm:prSet presAssocID="{1230BA7E-C3C9-BC4B-946B-392DACC07776}" presName="nodeFollowingNodes" presStyleLbl="node1" presStyleIdx="4" presStyleCnt="5">
        <dgm:presLayoutVars>
          <dgm:bulletEnabled val="1"/>
        </dgm:presLayoutVars>
      </dgm:prSet>
      <dgm:spPr/>
    </dgm:pt>
  </dgm:ptLst>
  <dgm:cxnLst>
    <dgm:cxn modelId="{41418E19-0B1A-E548-8EE0-DA0B07E50011}" srcId="{A7B58CBA-5283-1B41-8508-8867973C98DE}" destId="{1230BA7E-C3C9-BC4B-946B-392DACC07776}" srcOrd="4" destOrd="0" parTransId="{34D3FBDD-7964-3E45-854F-E46733D117E3}" sibTransId="{C6A60A51-1393-F444-8F28-587895620592}"/>
    <dgm:cxn modelId="{FEB0C019-B5DD-8F4E-97AF-6EDF6BBBDB8D}" srcId="{A7B58CBA-5283-1B41-8508-8867973C98DE}" destId="{CBF83916-7246-7448-98AE-D0D9B2D899D7}" srcOrd="1" destOrd="0" parTransId="{C2AAD2F1-CBB1-384C-BE34-8D3CD8BC0EBA}" sibTransId="{9347C000-A213-7646-ABA6-D719546E63B4}"/>
    <dgm:cxn modelId="{A505E62A-C635-C84C-87B4-4E7589C2BBCB}" type="presOf" srcId="{EFDF196C-5890-B345-A1C2-2687FEF4C32A}" destId="{8F7BCB68-3BA5-A748-AA3F-A75861AE3FBE}" srcOrd="0" destOrd="0" presId="urn:microsoft.com/office/officeart/2005/8/layout/cycle3"/>
    <dgm:cxn modelId="{69702A2B-B8B6-9D4D-990E-C11DD9CEDC68}" srcId="{A7B58CBA-5283-1B41-8508-8867973C98DE}" destId="{EFDF196C-5890-B345-A1C2-2687FEF4C32A}" srcOrd="0" destOrd="0" parTransId="{BFEDF636-0F85-0B41-BABC-2138E884F828}" sibTransId="{C0E23FBD-91E5-8D44-82E0-461B50900815}"/>
    <dgm:cxn modelId="{D4F0D42B-66C9-F145-8757-5EDA9C292312}" type="presOf" srcId="{C0E23FBD-91E5-8D44-82E0-461B50900815}" destId="{C62EF52B-E546-6944-ACAF-70F1DAD35FBB}" srcOrd="0" destOrd="0" presId="urn:microsoft.com/office/officeart/2005/8/layout/cycle3"/>
    <dgm:cxn modelId="{1EB5B037-6D67-804E-A6F9-CCFC8C87DB89}" srcId="{A7B58CBA-5283-1B41-8508-8867973C98DE}" destId="{A27C3423-9232-204E-B67E-4D37083D9A05}" srcOrd="2" destOrd="0" parTransId="{7FD0D565-E772-6443-BE3B-3084D68C2F28}" sibTransId="{0BCD6795-CD44-244A-BEF9-1DF234BD273F}"/>
    <dgm:cxn modelId="{D9999057-DB7D-5F48-B124-66C878F845DD}" srcId="{A7B58CBA-5283-1B41-8508-8867973C98DE}" destId="{8A620449-07A7-3647-BF07-BD803C61B4B9}" srcOrd="3" destOrd="0" parTransId="{3803F457-9E7E-374A-AC60-605CFF5E40D7}" sibTransId="{0870D9F3-FFEE-3641-8B8A-FBF7CEDBD493}"/>
    <dgm:cxn modelId="{78252377-37A7-B940-A215-D3AB20080757}" type="presOf" srcId="{A27C3423-9232-204E-B67E-4D37083D9A05}" destId="{DEB484EB-CF7C-2F46-9528-8971CD5869FC}" srcOrd="0" destOrd="0" presId="urn:microsoft.com/office/officeart/2005/8/layout/cycle3"/>
    <dgm:cxn modelId="{12283D86-AEBE-B441-A75C-D78D7FE6B4D1}" type="presOf" srcId="{CBF83916-7246-7448-98AE-D0D9B2D899D7}" destId="{85189732-3D09-4542-AD45-70DF93F10962}" srcOrd="0" destOrd="0" presId="urn:microsoft.com/office/officeart/2005/8/layout/cycle3"/>
    <dgm:cxn modelId="{5C39D99E-A67C-D443-B542-61E4CFDCAD4E}" type="presOf" srcId="{8A620449-07A7-3647-BF07-BD803C61B4B9}" destId="{411C4527-50F9-4848-AA3D-663B3C1A84D5}" srcOrd="0" destOrd="0" presId="urn:microsoft.com/office/officeart/2005/8/layout/cycle3"/>
    <dgm:cxn modelId="{291F01CF-FB0C-FC47-B37A-01501D22CA6F}" type="presOf" srcId="{1230BA7E-C3C9-BC4B-946B-392DACC07776}" destId="{D61E0D6A-4FD8-2641-BB61-847B693A8535}" srcOrd="0" destOrd="0" presId="urn:microsoft.com/office/officeart/2005/8/layout/cycle3"/>
    <dgm:cxn modelId="{E90BE9D3-0111-3142-92D8-5246CF851F34}" type="presOf" srcId="{A7B58CBA-5283-1B41-8508-8867973C98DE}" destId="{FCE0306F-9378-454E-A72F-F5AAA4A95039}" srcOrd="0" destOrd="0" presId="urn:microsoft.com/office/officeart/2005/8/layout/cycle3"/>
    <dgm:cxn modelId="{7DD75A9B-7A32-6945-B39B-65C037797D2D}" type="presParOf" srcId="{FCE0306F-9378-454E-A72F-F5AAA4A95039}" destId="{40D92EEA-5DEB-E746-9BB8-C88D7D0F1B7F}" srcOrd="0" destOrd="0" presId="urn:microsoft.com/office/officeart/2005/8/layout/cycle3"/>
    <dgm:cxn modelId="{18B43111-A485-A040-A8C7-D102C7C2E269}" type="presParOf" srcId="{40D92EEA-5DEB-E746-9BB8-C88D7D0F1B7F}" destId="{8F7BCB68-3BA5-A748-AA3F-A75861AE3FBE}" srcOrd="0" destOrd="0" presId="urn:microsoft.com/office/officeart/2005/8/layout/cycle3"/>
    <dgm:cxn modelId="{BAD2F000-7381-094A-9DD6-AF9B7484C6F7}" type="presParOf" srcId="{40D92EEA-5DEB-E746-9BB8-C88D7D0F1B7F}" destId="{C62EF52B-E546-6944-ACAF-70F1DAD35FBB}" srcOrd="1" destOrd="0" presId="urn:microsoft.com/office/officeart/2005/8/layout/cycle3"/>
    <dgm:cxn modelId="{29EBBFB8-1C04-8949-8894-55BDC31127FB}" type="presParOf" srcId="{40D92EEA-5DEB-E746-9BB8-C88D7D0F1B7F}" destId="{85189732-3D09-4542-AD45-70DF93F10962}" srcOrd="2" destOrd="0" presId="urn:microsoft.com/office/officeart/2005/8/layout/cycle3"/>
    <dgm:cxn modelId="{DF3E1237-FCE2-414B-86D1-32A9119EC11F}" type="presParOf" srcId="{40D92EEA-5DEB-E746-9BB8-C88D7D0F1B7F}" destId="{DEB484EB-CF7C-2F46-9528-8971CD5869FC}" srcOrd="3" destOrd="0" presId="urn:microsoft.com/office/officeart/2005/8/layout/cycle3"/>
    <dgm:cxn modelId="{4BDCCAB0-74A4-D74F-B8C5-BE1472EAE54F}" type="presParOf" srcId="{40D92EEA-5DEB-E746-9BB8-C88D7D0F1B7F}" destId="{411C4527-50F9-4848-AA3D-663B3C1A84D5}" srcOrd="4" destOrd="0" presId="urn:microsoft.com/office/officeart/2005/8/layout/cycle3"/>
    <dgm:cxn modelId="{F4FD21D5-816F-5F43-97FB-7E979C007746}" type="presParOf" srcId="{40D92EEA-5DEB-E746-9BB8-C88D7D0F1B7F}" destId="{D61E0D6A-4FD8-2641-BB61-847B693A8535}" srcOrd="5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2EF52B-E546-6944-ACAF-70F1DAD35FBB}">
      <dsp:nvSpPr>
        <dsp:cNvPr id="0" name=""/>
        <dsp:cNvSpPr/>
      </dsp:nvSpPr>
      <dsp:spPr>
        <a:xfrm>
          <a:off x="780017" y="-17949"/>
          <a:ext cx="3526592" cy="3526592"/>
        </a:xfrm>
        <a:prstGeom prst="circularArrow">
          <a:avLst>
            <a:gd name="adj1" fmla="val 5544"/>
            <a:gd name="adj2" fmla="val 330680"/>
            <a:gd name="adj3" fmla="val 13851794"/>
            <a:gd name="adj4" fmla="val 17339962"/>
            <a:gd name="adj5" fmla="val 575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5240" dir="5400000" algn="tl" rotWithShape="0">
            <a:srgbClr val="000000">
              <a:alpha val="75000"/>
            </a:srgbClr>
          </a:outerShdw>
        </a:effectLst>
        <a:scene3d>
          <a:camera prst="orthographicFront">
            <a:rot lat="0" lon="0" rev="0"/>
          </a:camera>
          <a:lightRig rig="brightRoom" dir="tl"/>
        </a:scene3d>
        <a:sp3d contourW="9525" prstMaterial="flat">
          <a:bevelT w="0" h="0" prst="coolSlant"/>
          <a:contourClr>
            <a:schemeClr val="accent1">
              <a:tint val="40000"/>
              <a:hueOff val="0"/>
              <a:satOff val="0"/>
              <a:lumOff val="0"/>
              <a:alphaOff val="0"/>
              <a:shade val="35000"/>
              <a:satMod val="13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8F7BCB68-3BA5-A748-AA3F-A75861AE3FBE}">
      <dsp:nvSpPr>
        <dsp:cNvPr id="0" name=""/>
        <dsp:cNvSpPr/>
      </dsp:nvSpPr>
      <dsp:spPr>
        <a:xfrm>
          <a:off x="1744802" y="1257"/>
          <a:ext cx="1597022" cy="79851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5240" dir="5400000" algn="tl" rotWithShape="0">
            <a:srgbClr val="000000">
              <a:alpha val="75000"/>
            </a:srgbClr>
          </a:outerShdw>
        </a:effectLst>
        <a:scene3d>
          <a:camera prst="orthographicFront">
            <a:rot lat="0" lon="0" rev="0"/>
          </a:camera>
          <a:lightRig rig="brightRoom" dir="tl"/>
        </a:scene3d>
        <a:sp3d contourW="9525" prstMaterial="flat">
          <a:bevelT w="0" h="0" prst="coolSlant"/>
          <a:contourClr>
            <a:schemeClr val="accent1">
              <a:hueOff val="0"/>
              <a:satOff val="0"/>
              <a:lumOff val="0"/>
              <a:alphaOff val="0"/>
              <a:shade val="35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Performance</a:t>
          </a:r>
        </a:p>
      </dsp:txBody>
      <dsp:txXfrm>
        <a:off x="1783782" y="40237"/>
        <a:ext cx="1519062" cy="720551"/>
      </dsp:txXfrm>
    </dsp:sp>
    <dsp:sp modelId="{85189732-3D09-4542-AD45-70DF93F10962}">
      <dsp:nvSpPr>
        <dsp:cNvPr id="0" name=""/>
        <dsp:cNvSpPr/>
      </dsp:nvSpPr>
      <dsp:spPr>
        <a:xfrm>
          <a:off x="3175075" y="1040411"/>
          <a:ext cx="1597022" cy="79851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5240" dir="5400000" algn="tl" rotWithShape="0">
            <a:srgbClr val="000000">
              <a:alpha val="75000"/>
            </a:srgbClr>
          </a:outerShdw>
        </a:effectLst>
        <a:scene3d>
          <a:camera prst="orthographicFront">
            <a:rot lat="0" lon="0" rev="0"/>
          </a:camera>
          <a:lightRig rig="brightRoom" dir="tl"/>
        </a:scene3d>
        <a:sp3d contourW="9525" prstMaterial="flat">
          <a:bevelT w="0" h="0" prst="coolSlant"/>
          <a:contourClr>
            <a:schemeClr val="accent1">
              <a:hueOff val="0"/>
              <a:satOff val="0"/>
              <a:lumOff val="0"/>
              <a:alphaOff val="0"/>
              <a:shade val="35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Processing</a:t>
          </a:r>
        </a:p>
      </dsp:txBody>
      <dsp:txXfrm>
        <a:off x="3214055" y="1079391"/>
        <a:ext cx="1519062" cy="720551"/>
      </dsp:txXfrm>
    </dsp:sp>
    <dsp:sp modelId="{DEB484EB-CF7C-2F46-9528-8971CD5869FC}">
      <dsp:nvSpPr>
        <dsp:cNvPr id="0" name=""/>
        <dsp:cNvSpPr/>
      </dsp:nvSpPr>
      <dsp:spPr>
        <a:xfrm>
          <a:off x="2628759" y="2721798"/>
          <a:ext cx="1597022" cy="79851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5240" dir="5400000" algn="tl" rotWithShape="0">
            <a:srgbClr val="000000">
              <a:alpha val="75000"/>
            </a:srgbClr>
          </a:outerShdw>
        </a:effectLst>
        <a:scene3d>
          <a:camera prst="orthographicFront">
            <a:rot lat="0" lon="0" rev="0"/>
          </a:camera>
          <a:lightRig rig="brightRoom" dir="tl"/>
        </a:scene3d>
        <a:sp3d contourW="9525" prstMaterial="flat">
          <a:bevelT w="0" h="0" prst="coolSlant"/>
          <a:contourClr>
            <a:schemeClr val="accent1">
              <a:hueOff val="0"/>
              <a:satOff val="0"/>
              <a:lumOff val="0"/>
              <a:alphaOff val="0"/>
              <a:shade val="35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Structure</a:t>
          </a:r>
        </a:p>
      </dsp:txBody>
      <dsp:txXfrm>
        <a:off x="2667739" y="2760778"/>
        <a:ext cx="1519062" cy="720551"/>
      </dsp:txXfrm>
    </dsp:sp>
    <dsp:sp modelId="{411C4527-50F9-4848-AA3D-663B3C1A84D5}">
      <dsp:nvSpPr>
        <dsp:cNvPr id="0" name=""/>
        <dsp:cNvSpPr/>
      </dsp:nvSpPr>
      <dsp:spPr>
        <a:xfrm>
          <a:off x="860845" y="2721798"/>
          <a:ext cx="1597022" cy="79851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5240" dir="5400000" algn="tl" rotWithShape="0">
            <a:srgbClr val="000000">
              <a:alpha val="75000"/>
            </a:srgbClr>
          </a:outerShdw>
        </a:effectLst>
        <a:scene3d>
          <a:camera prst="orthographicFront">
            <a:rot lat="0" lon="0" rev="0"/>
          </a:camera>
          <a:lightRig rig="brightRoom" dir="tl"/>
        </a:scene3d>
        <a:sp3d contourW="9525" prstMaterial="flat">
          <a:bevelT w="0" h="0" prst="coolSlant"/>
          <a:contourClr>
            <a:schemeClr val="accent1">
              <a:hueOff val="0"/>
              <a:satOff val="0"/>
              <a:lumOff val="0"/>
              <a:alphaOff val="0"/>
              <a:shade val="35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/>
            <a:t>Characterization</a:t>
          </a:r>
        </a:p>
      </dsp:txBody>
      <dsp:txXfrm>
        <a:off x="899825" y="2760778"/>
        <a:ext cx="1519062" cy="720551"/>
      </dsp:txXfrm>
    </dsp:sp>
    <dsp:sp modelId="{D61E0D6A-4FD8-2641-BB61-847B693A8535}">
      <dsp:nvSpPr>
        <dsp:cNvPr id="0" name=""/>
        <dsp:cNvSpPr/>
      </dsp:nvSpPr>
      <dsp:spPr>
        <a:xfrm>
          <a:off x="314529" y="1040411"/>
          <a:ext cx="1597022" cy="79851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5240" dir="5400000" algn="tl" rotWithShape="0">
            <a:srgbClr val="000000">
              <a:alpha val="75000"/>
            </a:srgbClr>
          </a:outerShdw>
        </a:effectLst>
        <a:scene3d>
          <a:camera prst="orthographicFront">
            <a:rot lat="0" lon="0" rev="0"/>
          </a:camera>
          <a:lightRig rig="brightRoom" dir="tl"/>
        </a:scene3d>
        <a:sp3d contourW="9525" prstMaterial="flat">
          <a:bevelT w="0" h="0" prst="coolSlant"/>
          <a:contourClr>
            <a:schemeClr val="accent1">
              <a:hueOff val="0"/>
              <a:satOff val="0"/>
              <a:lumOff val="0"/>
              <a:alphaOff val="0"/>
              <a:shade val="35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Properties</a:t>
          </a:r>
        </a:p>
      </dsp:txBody>
      <dsp:txXfrm>
        <a:off x="353509" y="1079391"/>
        <a:ext cx="1519062" cy="7205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F42C28-EF26-FB48-A700-1774AAC97D04}" type="datetime1">
              <a:rPr lang="en-US" smtClean="0"/>
              <a:t>5/9/20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11B0F1-8534-E444-AEEA-77BB8C432E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95341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0D90C2-D41D-7442-AB0E-A0AF20EBA49C}" type="datetime1">
              <a:rPr lang="en-US" smtClean="0"/>
              <a:t>5/9/20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32D4FF-3F6A-F143-980C-D4EB3FDC52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6528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32D4FF-3F6A-F143-980C-D4EB3FDC527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3900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6404" y="758952"/>
            <a:ext cx="706374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660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6404" y="4800600"/>
            <a:ext cx="7063740" cy="1691640"/>
          </a:xfrm>
        </p:spPr>
        <p:txBody>
          <a:bodyPr>
            <a:normAutofit/>
          </a:bodyPr>
          <a:lstStyle>
            <a:lvl1pPr marL="0" indent="0" algn="l">
              <a:buNone/>
              <a:defRPr sz="2000" baseline="0">
                <a:solidFill>
                  <a:schemeClr val="tx1">
                    <a:lumMod val="8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429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fld id="{9A9DAC05-7E70-E046-A8BC-F9D875A00DF4}" type="datetime1">
              <a:rPr lang="en-US" smtClean="0"/>
              <a:t>5/9/20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60000"/>
                    <a:lumOff val="40000"/>
                  </a:schemeClr>
                </a:solidFill>
              </a:defRPr>
            </a:lvl1pPr>
          </a:lstStyle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80353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3B11F-CB76-E344-BA39-B8B8E491D7FF}" type="datetime1">
              <a:rPr lang="en-US" smtClean="0"/>
              <a:t>5/9/20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657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6525" y="381000"/>
            <a:ext cx="1857375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81000"/>
            <a:ext cx="5800725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00D4F-F8DD-F747-8DB9-F809CF1E2F20}" type="datetime1">
              <a:rPr lang="en-US" smtClean="0"/>
              <a:t>5/9/20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95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BAC9A-02FC-E741-9BB2-D018128610AF}" type="datetime1">
              <a:rPr lang="en-US" smtClean="0"/>
              <a:t>5/9/20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117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6404" y="758952"/>
            <a:ext cx="706374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6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4800600"/>
            <a:ext cx="706374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1BA20-4769-4C4E-AE1B-8F623739C37E}" type="datetime1">
              <a:rPr lang="en-US" smtClean="0"/>
              <a:t>5/9/20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429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59662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6404" y="1828801"/>
            <a:ext cx="336042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94860" y="1828801"/>
            <a:ext cx="336042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75583-4550-3B4E-9E45-4BF01978924D}" type="datetime1">
              <a:rPr lang="en-US" smtClean="0"/>
              <a:t>5/9/20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395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1717185"/>
            <a:ext cx="336042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6404" y="2507550"/>
            <a:ext cx="336042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4599432" y="1717185"/>
            <a:ext cx="3364992" cy="731520"/>
          </a:xfrm>
        </p:spPr>
        <p:txBody>
          <a:bodyPr anchor="b">
            <a:normAutofit/>
          </a:bodyPr>
          <a:lstStyle>
            <a:lvl1pPr marL="0" indent="0">
              <a:buFontTx/>
              <a:buNone/>
              <a:defRPr lang="en-US" sz="1800" b="0" kern="1200" spc="10" baseline="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950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SzPct val="8000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94860" y="2507550"/>
            <a:ext cx="336042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F564E-60F3-814E-A974-BFF0889CBB86}" type="datetime1">
              <a:rPr lang="en-US" smtClean="0"/>
              <a:t>5/9/20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837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1B2D8-0696-6A4F-8B72-42A4C1395CDE}" type="datetime1">
              <a:rPr lang="en-US" smtClean="0"/>
              <a:t>5/9/20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03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5FE51-B1E8-9E4D-BCF0-6CB77306CE91}" type="datetime1">
              <a:rPr lang="en-US" smtClean="0"/>
              <a:t>5/9/20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3345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400300" cy="1600197"/>
          </a:xfrm>
        </p:spPr>
        <p:txBody>
          <a:bodyPr anchor="b">
            <a:normAutofit/>
          </a:bodyPr>
          <a:lstStyle>
            <a:lvl1pPr>
              <a:defRPr sz="28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78200" y="685800"/>
            <a:ext cx="4559300" cy="5486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99735"/>
            <a:ext cx="24003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B5773-E136-E54B-A7C1-165FD837FC31}" type="datetime1">
              <a:rPr lang="en-US" smtClean="0"/>
              <a:t>5/9/20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669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846963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257800"/>
            <a:ext cx="748665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1"/>
            <a:ext cx="8469630" cy="5128923"/>
          </a:xfrm>
          <a:blipFill>
            <a:blip r:embed="rId2"/>
            <a:stretch>
              <a:fillRect/>
            </a:stretch>
          </a:blip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6108590"/>
            <a:ext cx="748665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46B88-1CFD-474A-BEA7-FDB1C35D5932}" type="datetime1">
              <a:rPr lang="en-US" smtClean="0"/>
              <a:t>5/9/20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181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418195" y="0"/>
            <a:ext cx="73152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6404" y="365760"/>
            <a:ext cx="726948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1828801"/>
            <a:ext cx="644652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831456" y="1044178"/>
            <a:ext cx="190499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38220521-94D3-9440-AB3C-81C09224D575}" type="datetime1">
              <a:rPr lang="en-US" smtClean="0"/>
              <a:t>5/9/20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6993255" y="4092178"/>
            <a:ext cx="3581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41055" y="6172201"/>
            <a:ext cx="685800" cy="593725"/>
          </a:xfrm>
          <a:prstGeom prst="rect">
            <a:avLst/>
          </a:prstGeom>
        </p:spPr>
        <p:txBody>
          <a:bodyPr vert="horz" lIns="27432" tIns="45720" rIns="27432" bIns="45720" rtlCol="0" anchor="ctr">
            <a:normAutofit/>
          </a:bodyPr>
          <a:lstStyle>
            <a:lvl1pPr algn="ctr">
              <a:defRPr sz="3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989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68430"/>
            <a:ext cx="7382933" cy="492917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20000"/>
              </a:lnSpc>
              <a:buNone/>
            </a:pPr>
            <a:endParaRPr lang="en-US" sz="2000" dirty="0"/>
          </a:p>
          <a:p>
            <a:pPr marL="0" indent="0" algn="ctr">
              <a:lnSpc>
                <a:spcPct val="100000"/>
              </a:lnSpc>
              <a:buNone/>
            </a:pPr>
            <a:r>
              <a:rPr lang="en-US" sz="2000" b="1" dirty="0"/>
              <a:t>CEN 266 MATERIALS SCIENCE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2000" b="1" dirty="0"/>
              <a:t>Dr. Berna </a:t>
            </a:r>
            <a:r>
              <a:rPr lang="en-US" sz="2000" b="1" dirty="0" err="1"/>
              <a:t>Topuz</a:t>
            </a:r>
            <a:endParaRPr lang="en-US" sz="2000" b="1" dirty="0"/>
          </a:p>
          <a:p>
            <a:pPr marL="0" indent="0" algn="just">
              <a:lnSpc>
                <a:spcPct val="120000"/>
              </a:lnSpc>
              <a:buNone/>
            </a:pPr>
            <a:endParaRPr lang="en-US" sz="2000" dirty="0"/>
          </a:p>
          <a:p>
            <a:pPr marL="0" indent="0" algn="just">
              <a:lnSpc>
                <a:spcPct val="120000"/>
              </a:lnSpc>
              <a:buNone/>
            </a:pPr>
            <a:endParaRPr lang="en-US" sz="2000" dirty="0"/>
          </a:p>
          <a:p>
            <a:pPr marL="0" indent="0" algn="just">
              <a:lnSpc>
                <a:spcPct val="120000"/>
              </a:lnSpc>
              <a:buNone/>
            </a:pPr>
            <a:endParaRPr lang="en-US" sz="2000" dirty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/>
              <a:t>Ankara University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/>
              <a:t>Chemical Engineering Department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CEN 266 Material Science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90216"/>
            <a:ext cx="2133600" cy="365125"/>
          </a:xfrm>
        </p:spPr>
        <p:txBody>
          <a:bodyPr>
            <a:normAutofit fontScale="70000" lnSpcReduction="20000"/>
          </a:bodyPr>
          <a:lstStyle/>
          <a:p>
            <a:fld id="{B0E34495-0114-2F4E-BF2F-3A865854BF5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3866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30119" y="43710"/>
            <a:ext cx="8844547" cy="1143000"/>
          </a:xfrm>
        </p:spPr>
        <p:txBody>
          <a:bodyPr>
            <a:normAutofit/>
          </a:bodyPr>
          <a:lstStyle/>
          <a:p>
            <a:pPr algn="l"/>
            <a:r>
              <a:rPr lang="en-US" sz="2800" dirty="0"/>
              <a:t>MATERIALS SCIENCE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1497"/>
            <a:ext cx="7704667" cy="452596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buNone/>
            </a:pPr>
            <a:endParaRPr lang="en-US" sz="2000" dirty="0"/>
          </a:p>
          <a:p>
            <a:pPr marL="0" indent="0" algn="just">
              <a:lnSpc>
                <a:spcPct val="120000"/>
              </a:lnSpc>
              <a:buNone/>
            </a:pPr>
            <a:r>
              <a:rPr lang="en-US" sz="2000" dirty="0"/>
              <a:t>    OBJECTIVE:</a:t>
            </a:r>
          </a:p>
          <a:p>
            <a:pPr lvl="1" algn="just">
              <a:lnSpc>
                <a:spcPct val="120000"/>
              </a:lnSpc>
            </a:pPr>
            <a:r>
              <a:rPr lang="en-US" dirty="0"/>
              <a:t> </a:t>
            </a:r>
            <a:r>
              <a:rPr lang="en-US" sz="2000" dirty="0"/>
              <a:t>To understand the structure-property relation for selecting appropriate materials.</a:t>
            </a:r>
          </a:p>
          <a:p>
            <a:pPr lvl="1" algn="just">
              <a:lnSpc>
                <a:spcPct val="120000"/>
              </a:lnSpc>
            </a:pPr>
            <a:r>
              <a:rPr lang="en-US" sz="2000" dirty="0"/>
              <a:t>To be able to combine a  basic understanding of the relation between structure of materials over nanometer to millimeter range scale and performance in electrical, optical, thermal and structural applications</a:t>
            </a:r>
            <a:r>
              <a:rPr lang="en-US" dirty="0"/>
              <a:t>.</a:t>
            </a:r>
          </a:p>
          <a:p>
            <a:pPr lvl="1" algn="just">
              <a:lnSpc>
                <a:spcPct val="120000"/>
              </a:lnSpc>
            </a:pPr>
            <a:endParaRPr lang="en-US" dirty="0"/>
          </a:p>
          <a:p>
            <a:pPr algn="just">
              <a:lnSpc>
                <a:spcPct val="120000"/>
              </a:lnSpc>
            </a:pPr>
            <a:endParaRPr lang="en-US" sz="200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90216"/>
            <a:ext cx="2133600" cy="365125"/>
          </a:xfrm>
        </p:spPr>
        <p:txBody>
          <a:bodyPr>
            <a:normAutofit fontScale="70000" lnSpcReduction="20000"/>
          </a:bodyPr>
          <a:lstStyle/>
          <a:p>
            <a:fld id="{B0E34495-0114-2F4E-BF2F-3A865854BF54}" type="slidenum">
              <a:rPr lang="en-US" smtClean="0"/>
              <a:t>2</a:t>
            </a:fld>
            <a:endParaRPr lang="en-US"/>
          </a:p>
        </p:txBody>
      </p:sp>
      <p:sp>
        <p:nvSpPr>
          <p:cNvPr id="60" name="Footer Placeholder 7">
            <a:extLst>
              <a:ext uri="{FF2B5EF4-FFF2-40B4-BE49-F238E27FC236}">
                <a16:creationId xmlns:a16="http://schemas.microsoft.com/office/drawing/2014/main" id="{B7C02DD5-EB2E-7B40-A0DD-081C4EE45D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16200000">
            <a:off x="6993255" y="4092178"/>
            <a:ext cx="3581400" cy="273844"/>
          </a:xfrm>
        </p:spPr>
        <p:txBody>
          <a:bodyPr/>
          <a:lstStyle/>
          <a:p>
            <a:r>
              <a:rPr lang="en-US" dirty="0"/>
              <a:t>CEN 266 Material Science</a:t>
            </a:r>
          </a:p>
        </p:txBody>
      </p:sp>
    </p:spTree>
    <p:extLst>
      <p:ext uri="{BB962C8B-B14F-4D97-AF65-F5344CB8AC3E}">
        <p14:creationId xmlns:p14="http://schemas.microsoft.com/office/powerpoint/2010/main" val="13446383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30119" y="43710"/>
            <a:ext cx="8844547" cy="1143000"/>
          </a:xfrm>
        </p:spPr>
        <p:txBody>
          <a:bodyPr>
            <a:normAutofit/>
          </a:bodyPr>
          <a:lstStyle/>
          <a:p>
            <a:pPr algn="l"/>
            <a:r>
              <a:rPr lang="en-US" sz="2800" dirty="0"/>
              <a:t>MATERIALS SCIENCE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90216"/>
            <a:ext cx="2133600" cy="365125"/>
          </a:xfrm>
        </p:spPr>
        <p:txBody>
          <a:bodyPr>
            <a:normAutofit fontScale="70000" lnSpcReduction="20000"/>
          </a:bodyPr>
          <a:lstStyle/>
          <a:p>
            <a:fld id="{B0E34495-0114-2F4E-BF2F-3A865854BF54}" type="slidenum">
              <a:rPr lang="en-US" smtClean="0"/>
              <a:t>3</a:t>
            </a:fld>
            <a:endParaRPr lang="en-US" dirty="0"/>
          </a:p>
        </p:txBody>
      </p:sp>
      <p:sp>
        <p:nvSpPr>
          <p:cNvPr id="10" name="Content Placeholder 4"/>
          <p:cNvSpPr txBox="1">
            <a:spLocks/>
          </p:cNvSpPr>
          <p:nvPr/>
        </p:nvSpPr>
        <p:spPr>
          <a:xfrm>
            <a:off x="457200" y="949648"/>
            <a:ext cx="7653867" cy="520350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50000"/>
              </a:lnSpc>
              <a:buNone/>
            </a:pPr>
            <a:endParaRPr lang="en-US" sz="2000" b="1" u="sng" dirty="0"/>
          </a:p>
          <a:p>
            <a:pPr algn="just">
              <a:lnSpc>
                <a:spcPct val="150000"/>
              </a:lnSpc>
            </a:pPr>
            <a:r>
              <a:rPr lang="en-US" sz="2000" b="1" u="sng" dirty="0"/>
              <a:t>Materials</a:t>
            </a:r>
            <a:r>
              <a:rPr lang="en-US" sz="2000" dirty="0"/>
              <a:t>; atoms are combined together in the solid state. </a:t>
            </a:r>
          </a:p>
          <a:p>
            <a:pPr algn="just">
              <a:lnSpc>
                <a:spcPct val="150000"/>
              </a:lnSpc>
            </a:pPr>
            <a:r>
              <a:rPr lang="en-US" sz="2000" b="1" u="sng" dirty="0"/>
              <a:t>Material Science</a:t>
            </a:r>
            <a:r>
              <a:rPr lang="en-US" sz="2000" dirty="0"/>
              <a:t>; investigates the relationships between the structure and properties of the materials</a:t>
            </a:r>
          </a:p>
          <a:p>
            <a:pPr lvl="1" algn="just">
              <a:lnSpc>
                <a:spcPct val="150000"/>
              </a:lnSpc>
            </a:pPr>
            <a:r>
              <a:rPr lang="en-US" sz="2000" i="1" dirty="0"/>
              <a:t>Developing new materials</a:t>
            </a:r>
          </a:p>
          <a:p>
            <a:pPr algn="just">
              <a:lnSpc>
                <a:spcPct val="150000"/>
              </a:lnSpc>
            </a:pPr>
            <a:r>
              <a:rPr lang="en-US" sz="2000" b="1" u="sng" dirty="0"/>
              <a:t>Materials Engineering</a:t>
            </a:r>
            <a:r>
              <a:rPr lang="en-US" sz="2000" dirty="0"/>
              <a:t>; designing (engineering) the structure of a material to produce desirable properties for specific applications.</a:t>
            </a:r>
          </a:p>
          <a:p>
            <a:pPr marL="0" indent="0" algn="just">
              <a:lnSpc>
                <a:spcPct val="150000"/>
              </a:lnSpc>
              <a:buFont typeface="Arial"/>
              <a:buNone/>
            </a:pPr>
            <a:r>
              <a:rPr lang="en-US" sz="2000" dirty="0"/>
              <a:t>		</a:t>
            </a:r>
          </a:p>
        </p:txBody>
      </p:sp>
      <p:sp>
        <p:nvSpPr>
          <p:cNvPr id="6" name="Footer Placeholder 7">
            <a:extLst>
              <a:ext uri="{FF2B5EF4-FFF2-40B4-BE49-F238E27FC236}">
                <a16:creationId xmlns:a16="http://schemas.microsoft.com/office/drawing/2014/main" id="{A0AD3CED-D04F-0F4E-B9EB-589D7639E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16200000">
            <a:off x="6993255" y="4092178"/>
            <a:ext cx="3581400" cy="273844"/>
          </a:xfrm>
        </p:spPr>
        <p:txBody>
          <a:bodyPr/>
          <a:lstStyle/>
          <a:p>
            <a:r>
              <a:rPr lang="en-US" dirty="0"/>
              <a:t>CEN 266 Material Science</a:t>
            </a:r>
          </a:p>
        </p:txBody>
      </p:sp>
    </p:spTree>
    <p:extLst>
      <p:ext uri="{BB962C8B-B14F-4D97-AF65-F5344CB8AC3E}">
        <p14:creationId xmlns:p14="http://schemas.microsoft.com/office/powerpoint/2010/main" val="455387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33323" y="-173487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2800" dirty="0"/>
              <a:t>   The Traditional Material Science </a:t>
            </a:r>
            <a:r>
              <a:rPr lang="en-US" sz="2800" dirty="0" err="1"/>
              <a:t>Tedrahedron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4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910571" y="1003380"/>
            <a:ext cx="20954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Nature Materials, 11, 560-563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808973" y="1641212"/>
            <a:ext cx="16001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C00000"/>
                </a:solidFill>
              </a:rPr>
              <a:t>Properties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1977713" y="1877074"/>
            <a:ext cx="703375" cy="0"/>
          </a:xfrm>
          <a:prstGeom prst="straightConnector1">
            <a:avLst/>
          </a:prstGeom>
          <a:ln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681088" y="1639825"/>
            <a:ext cx="22188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C00000"/>
                </a:solidFill>
              </a:rPr>
              <a:t>Microstructure</a:t>
            </a: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4991366" y="1877074"/>
            <a:ext cx="703375" cy="0"/>
          </a:xfrm>
          <a:prstGeom prst="straightConnector1">
            <a:avLst/>
          </a:prstGeom>
          <a:ln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26612" y="1660083"/>
            <a:ext cx="16433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C00000"/>
                </a:solidFill>
              </a:rPr>
              <a:t>Processing</a:t>
            </a:r>
          </a:p>
        </p:txBody>
      </p:sp>
      <p:graphicFrame>
        <p:nvGraphicFramePr>
          <p:cNvPr id="15" name="Diagram 14"/>
          <p:cNvGraphicFramePr/>
          <p:nvPr>
            <p:extLst>
              <p:ext uri="{D42A27DB-BD31-4B8C-83A1-F6EECF244321}">
                <p14:modId xmlns:p14="http://schemas.microsoft.com/office/powerpoint/2010/main" val="777528564"/>
              </p:ext>
            </p:extLst>
          </p:nvPr>
        </p:nvGraphicFramePr>
        <p:xfrm>
          <a:off x="1422964" y="3015229"/>
          <a:ext cx="5086627" cy="35215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779688" y="2107667"/>
            <a:ext cx="536717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/>
              <a:t>Make existing materials better</a:t>
            </a:r>
          </a:p>
          <a:p>
            <a:r>
              <a:rPr lang="en-US" sz="1600" b="1" dirty="0"/>
              <a:t>Develop new materials, devices and applications</a:t>
            </a:r>
          </a:p>
        </p:txBody>
      </p:sp>
      <p:sp>
        <p:nvSpPr>
          <p:cNvPr id="13" name="Footer Placeholder 7">
            <a:extLst>
              <a:ext uri="{FF2B5EF4-FFF2-40B4-BE49-F238E27FC236}">
                <a16:creationId xmlns:a16="http://schemas.microsoft.com/office/drawing/2014/main" id="{3831B709-5886-CE4A-8478-F4341C106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16200000">
            <a:off x="6993255" y="4092178"/>
            <a:ext cx="3581400" cy="273844"/>
          </a:xfrm>
        </p:spPr>
        <p:txBody>
          <a:bodyPr/>
          <a:lstStyle/>
          <a:p>
            <a:r>
              <a:rPr lang="en-US" dirty="0"/>
              <a:t>CEN 266 Material Science</a:t>
            </a:r>
          </a:p>
        </p:txBody>
      </p:sp>
    </p:spTree>
    <p:extLst>
      <p:ext uri="{BB962C8B-B14F-4D97-AF65-F5344CB8AC3E}">
        <p14:creationId xmlns:p14="http://schemas.microsoft.com/office/powerpoint/2010/main" val="32201649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199446" y="1124587"/>
            <a:ext cx="7843888" cy="515768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n-US" sz="2000" b="1" u="sng" dirty="0"/>
              <a:t>Based on the atomic structure:</a:t>
            </a:r>
          </a:p>
          <a:p>
            <a:pPr algn="just">
              <a:lnSpc>
                <a:spcPct val="150000"/>
              </a:lnSpc>
            </a:pPr>
            <a:r>
              <a:rPr lang="en-US" sz="2000" b="1" i="1" u="sng" dirty="0"/>
              <a:t>Metals and Alloys</a:t>
            </a:r>
            <a:r>
              <a:rPr lang="en-US" sz="2000" dirty="0"/>
              <a:t>; metallic elements (copper, alloy steels,….)</a:t>
            </a:r>
          </a:p>
          <a:p>
            <a:pPr algn="just">
              <a:lnSpc>
                <a:spcPct val="150000"/>
              </a:lnSpc>
            </a:pPr>
            <a:r>
              <a:rPr lang="en-US" sz="2000" b="1" i="1" u="sng" dirty="0"/>
              <a:t>Ceramics</a:t>
            </a:r>
            <a:r>
              <a:rPr lang="en-US" sz="2000" i="1" dirty="0"/>
              <a:t>; </a:t>
            </a:r>
            <a:r>
              <a:rPr lang="en-US" sz="2000" dirty="0"/>
              <a:t>between metallic and non-metallic elements (Al</a:t>
            </a:r>
            <a:r>
              <a:rPr lang="en-US" sz="2000" baseline="-25000" dirty="0"/>
              <a:t>2</a:t>
            </a:r>
            <a:r>
              <a:rPr lang="en-US" sz="2000" dirty="0"/>
              <a:t>O</a:t>
            </a:r>
            <a:r>
              <a:rPr lang="en-US" sz="2000" baseline="-25000" dirty="0"/>
              <a:t>3</a:t>
            </a:r>
            <a:r>
              <a:rPr lang="en-US" sz="2000" dirty="0"/>
              <a:t>, SiO</a:t>
            </a:r>
            <a:r>
              <a:rPr lang="en-US" sz="2000" baseline="-25000" dirty="0"/>
              <a:t>2</a:t>
            </a:r>
            <a:r>
              <a:rPr lang="en-US" sz="2000" dirty="0"/>
              <a:t>, </a:t>
            </a:r>
            <a:r>
              <a:rPr lang="en-US" sz="2000" dirty="0" err="1"/>
              <a:t>MgO</a:t>
            </a:r>
            <a:r>
              <a:rPr lang="en-US" sz="2000" dirty="0"/>
              <a:t>…..)</a:t>
            </a:r>
          </a:p>
          <a:p>
            <a:pPr algn="just">
              <a:lnSpc>
                <a:spcPct val="150000"/>
              </a:lnSpc>
            </a:pPr>
            <a:r>
              <a:rPr lang="en-US" sz="2000" b="1" i="1" u="sng" dirty="0"/>
              <a:t>Polymers</a:t>
            </a:r>
            <a:r>
              <a:rPr lang="en-US" sz="2000" i="1" dirty="0"/>
              <a:t>; </a:t>
            </a:r>
            <a:r>
              <a:rPr lang="en-US" sz="2000" dirty="0"/>
              <a:t>contain carbon, hydrogen, and other non-metallic elements (polyethylene, nylon, silicone rubber……)</a:t>
            </a:r>
          </a:p>
          <a:p>
            <a:pPr algn="just">
              <a:lnSpc>
                <a:spcPct val="150000"/>
              </a:lnSpc>
            </a:pPr>
            <a:r>
              <a:rPr lang="en-US" sz="2000" b="1" i="1" u="sng" dirty="0">
                <a:solidFill>
                  <a:srgbClr val="FF0000"/>
                </a:solidFill>
              </a:rPr>
              <a:t>Composites</a:t>
            </a:r>
            <a:r>
              <a:rPr lang="en-US" sz="2000" i="1" dirty="0"/>
              <a:t>; </a:t>
            </a:r>
            <a:r>
              <a:rPr lang="en-US" sz="2000" dirty="0"/>
              <a:t>are composed of at least two individual materials (fiberglass, graphite-epoxy……..)</a:t>
            </a:r>
          </a:p>
        </p:txBody>
      </p:sp>
      <p:sp>
        <p:nvSpPr>
          <p:cNvPr id="6" name="Title 2"/>
          <p:cNvSpPr>
            <a:spLocks noGrp="1"/>
          </p:cNvSpPr>
          <p:nvPr>
            <p:ph type="title"/>
          </p:nvPr>
        </p:nvSpPr>
        <p:spPr>
          <a:xfrm>
            <a:off x="0" y="-345441"/>
            <a:ext cx="7269480" cy="1325562"/>
          </a:xfrm>
        </p:spPr>
        <p:txBody>
          <a:bodyPr>
            <a:normAutofit/>
          </a:bodyPr>
          <a:lstStyle/>
          <a:p>
            <a:r>
              <a:rPr lang="en-US" sz="2800" dirty="0"/>
              <a:t>Classification of Materials</a:t>
            </a:r>
          </a:p>
        </p:txBody>
      </p:sp>
    </p:spTree>
    <p:extLst>
      <p:ext uri="{BB962C8B-B14F-4D97-AF65-F5344CB8AC3E}">
        <p14:creationId xmlns:p14="http://schemas.microsoft.com/office/powerpoint/2010/main" val="19241787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165578" y="1132524"/>
            <a:ext cx="7928555" cy="523441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n-US" sz="2000" b="1" u="sng" dirty="0"/>
              <a:t>Metals</a:t>
            </a:r>
            <a:r>
              <a:rPr lang="en-US" sz="2000" dirty="0"/>
              <a:t>; strong, ductile, high density, tough, stiff, conductors</a:t>
            </a:r>
          </a:p>
          <a:p>
            <a:pPr algn="just">
              <a:lnSpc>
                <a:spcPct val="150000"/>
              </a:lnSpc>
            </a:pPr>
            <a:r>
              <a:rPr lang="en-US" sz="2000" b="1" u="sng" dirty="0"/>
              <a:t>Polymers</a:t>
            </a:r>
            <a:r>
              <a:rPr lang="en-US" sz="2000" dirty="0"/>
              <a:t>; weak, ductile, low density, insulators</a:t>
            </a:r>
          </a:p>
          <a:p>
            <a:pPr algn="just">
              <a:lnSpc>
                <a:spcPct val="150000"/>
              </a:lnSpc>
            </a:pPr>
            <a:r>
              <a:rPr lang="en-US" sz="2000" b="1" u="sng" dirty="0"/>
              <a:t>Ceramics</a:t>
            </a:r>
            <a:r>
              <a:rPr lang="en-US" sz="2000" dirty="0"/>
              <a:t>; strong, brittle, low density, insulators</a:t>
            </a:r>
          </a:p>
          <a:p>
            <a:pPr algn="just">
              <a:lnSpc>
                <a:spcPct val="150000"/>
              </a:lnSpc>
            </a:pPr>
            <a:r>
              <a:rPr lang="en-US" sz="2000" b="1" i="1" u="sng" dirty="0">
                <a:solidFill>
                  <a:srgbClr val="FF0000"/>
                </a:solidFill>
              </a:rPr>
              <a:t>Composites</a:t>
            </a:r>
            <a:r>
              <a:rPr lang="en-US" sz="2000" dirty="0"/>
              <a:t>; strong, ductile, low density, conductors, insulators</a:t>
            </a:r>
          </a:p>
          <a:p>
            <a:pPr algn="just">
              <a:lnSpc>
                <a:spcPct val="150000"/>
              </a:lnSpc>
            </a:pPr>
            <a:r>
              <a:rPr lang="en-US" sz="2000" u="sng" dirty="0"/>
              <a:t>Selected engineering properties are; </a:t>
            </a:r>
            <a:r>
              <a:rPr lang="en-US" sz="2000" i="1" dirty="0"/>
              <a:t>electrical/thermal conductivity, stress, strain, strength, ductility, elastic modulus, hardness, toughness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01598" y="220133"/>
            <a:ext cx="7269480" cy="692256"/>
          </a:xfrm>
        </p:spPr>
        <p:txBody>
          <a:bodyPr>
            <a:normAutofit/>
          </a:bodyPr>
          <a:lstStyle/>
          <a:p>
            <a:r>
              <a:rPr lang="en-US" sz="2800" dirty="0"/>
              <a:t>Classification of Materials</a:t>
            </a:r>
          </a:p>
        </p:txBody>
      </p:sp>
    </p:spTree>
    <p:extLst>
      <p:ext uri="{BB962C8B-B14F-4D97-AF65-F5344CB8AC3E}">
        <p14:creationId xmlns:p14="http://schemas.microsoft.com/office/powerpoint/2010/main" val="21134721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C98888-ADF6-E948-A6A0-11F1ED34E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7</a:t>
            </a:fld>
            <a:endParaRPr lang="en-US"/>
          </a:p>
        </p:txBody>
      </p:sp>
      <p:sp>
        <p:nvSpPr>
          <p:cNvPr id="5" name="Title 2">
            <a:extLst>
              <a:ext uri="{FF2B5EF4-FFF2-40B4-BE49-F238E27FC236}">
                <a16:creationId xmlns:a16="http://schemas.microsoft.com/office/drawing/2014/main" id="{62C98062-7B34-2E4D-AB2F-405F6765E6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598" y="220133"/>
            <a:ext cx="7269480" cy="692256"/>
          </a:xfrm>
        </p:spPr>
        <p:txBody>
          <a:bodyPr>
            <a:normAutofit/>
          </a:bodyPr>
          <a:lstStyle/>
          <a:p>
            <a:r>
              <a:rPr lang="en-US" sz="2800" dirty="0"/>
              <a:t>Advanced Materials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A268A69-9079-AA4C-B203-63799A1B4D38}"/>
              </a:ext>
            </a:extLst>
          </p:cNvPr>
          <p:cNvSpPr txBox="1">
            <a:spLocks/>
          </p:cNvSpPr>
          <p:nvPr/>
        </p:nvSpPr>
        <p:spPr>
          <a:xfrm>
            <a:off x="165578" y="1132524"/>
            <a:ext cx="7928555" cy="523441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n-US" sz="2000" b="1" u="sng" dirty="0"/>
              <a:t>Semiconductors</a:t>
            </a:r>
            <a:r>
              <a:rPr lang="en-US" sz="2000" dirty="0"/>
              <a:t>; Materials which have electrical properties between conductors (metals and metal alloys) and insulators (ceramics and polymers). </a:t>
            </a:r>
          </a:p>
          <a:p>
            <a:pPr algn="just">
              <a:lnSpc>
                <a:spcPct val="150000"/>
              </a:lnSpc>
            </a:pPr>
            <a:r>
              <a:rPr lang="en-US" sz="2000" b="1" u="sng" dirty="0"/>
              <a:t>Biomaterials</a:t>
            </a:r>
            <a:r>
              <a:rPr lang="en-US" sz="2000" dirty="0"/>
              <a:t>; Natural or synthetic materials that can be used in medical applications to support or replace diseased tissue.</a:t>
            </a:r>
          </a:p>
          <a:p>
            <a:pPr algn="just">
              <a:lnSpc>
                <a:spcPct val="150000"/>
              </a:lnSpc>
            </a:pPr>
            <a:r>
              <a:rPr lang="en-US" sz="2000" b="1" u="sng" dirty="0"/>
              <a:t>Smart (Responsive) Materials</a:t>
            </a:r>
            <a:r>
              <a:rPr lang="en-US" sz="2000" dirty="0"/>
              <a:t>; New and </a:t>
            </a:r>
            <a:r>
              <a:rPr lang="en-US" sz="2000" i="1" dirty="0"/>
              <a:t>state-of-the-art </a:t>
            </a:r>
            <a:r>
              <a:rPr lang="en-US" sz="2000" dirty="0"/>
              <a:t>materials</a:t>
            </a:r>
          </a:p>
          <a:p>
            <a:pPr algn="just">
              <a:lnSpc>
                <a:spcPct val="150000"/>
              </a:lnSpc>
            </a:pPr>
            <a:r>
              <a:rPr lang="en-US" sz="2000" b="1" i="1" u="sng" dirty="0"/>
              <a:t>Nanomaterials</a:t>
            </a:r>
            <a:r>
              <a:rPr lang="en-US" sz="2000" dirty="0"/>
              <a:t>; Materials which are characterized by their tiny size measured in nanometers</a:t>
            </a:r>
          </a:p>
        </p:txBody>
      </p:sp>
    </p:spTree>
    <p:extLst>
      <p:ext uri="{BB962C8B-B14F-4D97-AF65-F5344CB8AC3E}">
        <p14:creationId xmlns:p14="http://schemas.microsoft.com/office/powerpoint/2010/main" val="42874720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8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75733" y="2274838"/>
            <a:ext cx="745066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Donald R. </a:t>
            </a:r>
            <a:r>
              <a:rPr lang="en-US" dirty="0" err="1">
                <a:latin typeface="Cambria" charset="0"/>
                <a:ea typeface="ＭＳ 明朝" charset="-128"/>
                <a:cs typeface="Arial" charset="0"/>
              </a:rPr>
              <a:t>Askeland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, Pradeep P. </a:t>
            </a:r>
            <a:r>
              <a:rPr lang="en-US" dirty="0" err="1">
                <a:latin typeface="Cambria" charset="0"/>
                <a:ea typeface="ＭＳ 明朝" charset="-128"/>
                <a:cs typeface="Arial" charset="0"/>
              </a:rPr>
              <a:t>Fulay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, </a:t>
            </a:r>
            <a:r>
              <a:rPr lang="en-US" dirty="0" err="1">
                <a:latin typeface="Cambria" charset="0"/>
                <a:ea typeface="ＭＳ 明朝" charset="-128"/>
                <a:cs typeface="Arial" charset="0"/>
              </a:rPr>
              <a:t>Wendelin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 J. Wright, The Science and Engineering of Materials, Sixth Edition</a:t>
            </a:r>
            <a:endParaRPr lang="en-US" sz="2000" dirty="0">
              <a:latin typeface="Cambria" charset="0"/>
              <a:ea typeface="ＭＳ 明朝" charset="-128"/>
              <a:cs typeface="Times New Roman" charset="0"/>
            </a:endParaRPr>
          </a:p>
          <a:p>
            <a:pPr algn="just">
              <a:spcAft>
                <a:spcPts val="0"/>
              </a:spcAft>
            </a:pP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 </a:t>
            </a:r>
            <a:endParaRPr lang="en-US" sz="2000" dirty="0">
              <a:latin typeface="Cambria" charset="0"/>
              <a:ea typeface="ＭＳ 明朝" charset="-128"/>
              <a:cs typeface="Times New Roman" charset="0"/>
            </a:endParaRPr>
          </a:p>
          <a:p>
            <a:pPr algn="just">
              <a:spcAft>
                <a:spcPts val="0"/>
              </a:spcAft>
            </a:pP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William D. Callister, David G. </a:t>
            </a:r>
            <a:r>
              <a:rPr lang="en-US" dirty="0" err="1">
                <a:latin typeface="Cambria" charset="0"/>
                <a:ea typeface="ＭＳ 明朝" charset="-128"/>
                <a:cs typeface="Arial" charset="0"/>
              </a:rPr>
              <a:t>Rethwisch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, Materials Science and Engineering, Eighth Edition, Wiley, 2011.</a:t>
            </a:r>
            <a:endParaRPr lang="en-US" sz="2000" dirty="0">
              <a:effectLst/>
              <a:latin typeface="Cambria" charset="0"/>
              <a:ea typeface="ＭＳ 明朝" charset="-128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5325308"/>
      </p:ext>
    </p:extLst>
  </p:cSld>
  <p:clrMapOvr>
    <a:masterClrMapping/>
  </p:clrMapOvr>
</p:sld>
</file>

<file path=ppt/theme/theme1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View</Template>
  <TotalTime>8606</TotalTime>
  <Words>400</Words>
  <Application>Microsoft Macintosh PowerPoint</Application>
  <PresentationFormat>On-screen Show (4:3)</PresentationFormat>
  <Paragraphs>64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ＭＳ 明朝</vt:lpstr>
      <vt:lpstr>Arial</vt:lpstr>
      <vt:lpstr>Calibri</vt:lpstr>
      <vt:lpstr>Cambria</vt:lpstr>
      <vt:lpstr>Century Schoolbook</vt:lpstr>
      <vt:lpstr>Times New Roman</vt:lpstr>
      <vt:lpstr>Wingdings 2</vt:lpstr>
      <vt:lpstr>View</vt:lpstr>
      <vt:lpstr>PowerPoint Presentation</vt:lpstr>
      <vt:lpstr>MATERIALS SCIENCE </vt:lpstr>
      <vt:lpstr>MATERIALS SCIENCE </vt:lpstr>
      <vt:lpstr>   The Traditional Material Science Tedrahedron</vt:lpstr>
      <vt:lpstr>Classification of Materials</vt:lpstr>
      <vt:lpstr>Classification of Materials</vt:lpstr>
      <vt:lpstr>Advanced Materials</vt:lpstr>
      <vt:lpstr>References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Material Science and Engineering</dc:title>
  <dc:creator>Berna Topuz</dc:creator>
  <cp:lastModifiedBy>Microsoft Office User</cp:lastModifiedBy>
  <cp:revision>181</cp:revision>
  <dcterms:created xsi:type="dcterms:W3CDTF">2014-01-14T11:21:41Z</dcterms:created>
  <dcterms:modified xsi:type="dcterms:W3CDTF">2020-05-09T12:53:36Z</dcterms:modified>
</cp:coreProperties>
</file>