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315" r:id="rId2"/>
    <p:sldId id="322" r:id="rId3"/>
    <p:sldId id="323" r:id="rId4"/>
    <p:sldId id="324" r:id="rId5"/>
    <p:sldId id="325" r:id="rId6"/>
    <p:sldId id="326" r:id="rId7"/>
    <p:sldId id="328" r:id="rId8"/>
    <p:sldId id="32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57"/>
    <p:restoredTop sz="95588"/>
  </p:normalViewPr>
  <p:slideViewPr>
    <p:cSldViewPr snapToGrid="0" snapToObjects="1">
      <p:cViewPr>
        <p:scale>
          <a:sx n="100" d="100"/>
          <a:sy n="100" d="100"/>
        </p:scale>
        <p:origin x="85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24C41-6062-E442-84DE-531DBBDB1BF3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C9495B-F23E-F442-AC59-F84732BEA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993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276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93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92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86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226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518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47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00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4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02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22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54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32965"/>
            <a:ext cx="10515600" cy="1325563"/>
          </a:xfrm>
        </p:spPr>
        <p:txBody>
          <a:bodyPr/>
          <a:lstStyle/>
          <a:p>
            <a:r>
              <a:rPr lang="tr-TR" b="1" dirty="0" smtClean="0"/>
              <a:t>Periodic Table II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326093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Quantum Numbers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85708"/>
          </a:xfrm>
        </p:spPr>
        <p:txBody>
          <a:bodyPr>
            <a:normAutofit/>
          </a:bodyPr>
          <a:lstStyle/>
          <a:p>
            <a:r>
              <a:rPr lang="tr-TR" dirty="0" smtClean="0"/>
              <a:t>All atoms can be described by four numbers, called quantum numbers.</a:t>
            </a:r>
          </a:p>
          <a:p>
            <a:r>
              <a:rPr lang="tr-TR" dirty="0" smtClean="0"/>
              <a:t>Quantum numbers are set by mathematical study of wave characters of electrons.</a:t>
            </a:r>
          </a:p>
          <a:p>
            <a:r>
              <a:rPr lang="en-US" dirty="0" smtClean="0"/>
              <a:t>The</a:t>
            </a:r>
            <a:r>
              <a:rPr lang="tr-TR" dirty="0" smtClean="0"/>
              <a:t>re are four</a:t>
            </a:r>
            <a:r>
              <a:rPr lang="en-US" dirty="0"/>
              <a:t> </a:t>
            </a:r>
            <a:r>
              <a:rPr lang="en-US" b="1" dirty="0"/>
              <a:t>quantum numbers</a:t>
            </a:r>
            <a:r>
              <a:rPr lang="en-US" dirty="0"/>
              <a:t> (n, l, </a:t>
            </a:r>
            <a:r>
              <a:rPr lang="en-US" dirty="0" smtClean="0"/>
              <a:t>m</a:t>
            </a:r>
            <a:r>
              <a:rPr lang="tr-TR" dirty="0" smtClean="0"/>
              <a:t>,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dirty="0"/>
              <a:t>m</a:t>
            </a:r>
            <a:r>
              <a:rPr lang="tr-TR" baseline="-25000" dirty="0"/>
              <a:t>s</a:t>
            </a:r>
            <a:r>
              <a:rPr lang="en-US" dirty="0" smtClean="0"/>
              <a:t>) </a:t>
            </a:r>
            <a:r>
              <a:rPr lang="en-US" dirty="0"/>
              <a:t>that describe an orbital are </a:t>
            </a:r>
            <a:r>
              <a:rPr lang="en-US" dirty="0" smtClean="0"/>
              <a:t>integers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7443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Quantum numbers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Principal </a:t>
            </a:r>
            <a:r>
              <a:rPr lang="tr-TR" dirty="0"/>
              <a:t>quantum number (n</a:t>
            </a:r>
            <a:r>
              <a:rPr lang="tr-TR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Orbital</a:t>
            </a:r>
            <a:r>
              <a:rPr lang="tr-TR" dirty="0"/>
              <a:t> </a:t>
            </a:r>
            <a:r>
              <a:rPr lang="tr-TR" dirty="0" smtClean="0"/>
              <a:t>quantum </a:t>
            </a:r>
            <a:r>
              <a:rPr lang="tr-TR" dirty="0"/>
              <a:t>number (l</a:t>
            </a:r>
            <a:r>
              <a:rPr lang="tr-TR" dirty="0" smtClean="0"/>
              <a:t>)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Magnetic </a:t>
            </a:r>
            <a:r>
              <a:rPr lang="tr-TR" dirty="0"/>
              <a:t>quantum number(m</a:t>
            </a:r>
            <a:r>
              <a:rPr lang="tr-TR" baseline="-25000" dirty="0"/>
              <a:t>l</a:t>
            </a:r>
            <a:r>
              <a:rPr lang="tr-TR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Spin </a:t>
            </a:r>
            <a:r>
              <a:rPr lang="tr-TR" dirty="0"/>
              <a:t>quantum number (</a:t>
            </a:r>
            <a:r>
              <a:rPr lang="tr-TR" dirty="0" smtClean="0"/>
              <a:t>m</a:t>
            </a:r>
            <a:r>
              <a:rPr lang="tr-TR" baseline="-25000" dirty="0" smtClean="0"/>
              <a:t>s</a:t>
            </a:r>
            <a:r>
              <a:rPr lang="tr-TR" dirty="0" smtClean="0"/>
              <a:t> 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1416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ble"/>
          <p:cNvPicPr>
            <a:picLocks noChangeAspect="1"/>
          </p:cNvPicPr>
          <p:nvPr/>
        </p:nvPicPr>
        <p:blipFill rotWithShape="1">
          <a:blip r:embed="rId2"/>
          <a:srcRect t="12846" b="16133"/>
          <a:stretch/>
        </p:blipFill>
        <p:spPr>
          <a:xfrm>
            <a:off x="833581" y="1524000"/>
            <a:ext cx="10524837" cy="4733925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952432"/>
              </p:ext>
            </p:extLst>
          </p:nvPr>
        </p:nvGraphicFramePr>
        <p:xfrm>
          <a:off x="833582" y="1176866"/>
          <a:ext cx="1052483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8218">
                  <a:extLst>
                    <a:ext uri="{9D8B030D-6E8A-4147-A177-3AD203B41FA5}">
                      <a16:colId xmlns:a16="http://schemas.microsoft.com/office/drawing/2014/main" val="2769160187"/>
                    </a:ext>
                  </a:extLst>
                </a:gridCol>
                <a:gridCol w="1762125">
                  <a:extLst>
                    <a:ext uri="{9D8B030D-6E8A-4147-A177-3AD203B41FA5}">
                      <a16:colId xmlns:a16="http://schemas.microsoft.com/office/drawing/2014/main" val="2440907389"/>
                    </a:ext>
                  </a:extLst>
                </a:gridCol>
                <a:gridCol w="2457450">
                  <a:extLst>
                    <a:ext uri="{9D8B030D-6E8A-4147-A177-3AD203B41FA5}">
                      <a16:colId xmlns:a16="http://schemas.microsoft.com/office/drawing/2014/main" val="3136400235"/>
                    </a:ext>
                  </a:extLst>
                </a:gridCol>
                <a:gridCol w="2371725">
                  <a:extLst>
                    <a:ext uri="{9D8B030D-6E8A-4147-A177-3AD203B41FA5}">
                      <a16:colId xmlns:a16="http://schemas.microsoft.com/office/drawing/2014/main" val="2570074868"/>
                    </a:ext>
                  </a:extLst>
                </a:gridCol>
                <a:gridCol w="1795317">
                  <a:extLst>
                    <a:ext uri="{9D8B030D-6E8A-4147-A177-3AD203B41FA5}">
                      <a16:colId xmlns:a16="http://schemas.microsoft.com/office/drawing/2014/main" val="39288597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m 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m 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Electron number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02956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2607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5325"/>
            <a:ext cx="10515600" cy="54816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1</a:t>
            </a:r>
            <a:r>
              <a:rPr lang="tr-TR" dirty="0"/>
              <a:t>H] = 1s</a:t>
            </a:r>
            <a:r>
              <a:rPr lang="tr-TR" baseline="30000" dirty="0"/>
              <a:t>1       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[</a:t>
            </a:r>
            <a:r>
              <a:rPr lang="tr-TR" b="1" baseline="-25000" dirty="0"/>
              <a:t>2</a:t>
            </a:r>
            <a:r>
              <a:rPr lang="tr-TR" b="1" dirty="0"/>
              <a:t>He] = 1s</a:t>
            </a:r>
            <a:r>
              <a:rPr lang="tr-TR" b="1" baseline="30000" dirty="0"/>
              <a:t>2 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3</a:t>
            </a:r>
            <a:r>
              <a:rPr lang="tr-TR" dirty="0"/>
              <a:t>Li] = 1s</a:t>
            </a:r>
            <a:r>
              <a:rPr lang="tr-TR" baseline="30000" dirty="0"/>
              <a:t>2 </a:t>
            </a:r>
            <a:r>
              <a:rPr lang="tr-TR" dirty="0"/>
              <a:t>2s</a:t>
            </a:r>
            <a:r>
              <a:rPr lang="tr-TR" baseline="30000" dirty="0"/>
              <a:t>1 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5</a:t>
            </a:r>
            <a:r>
              <a:rPr lang="tr-TR" dirty="0"/>
              <a:t>B]  = 1s</a:t>
            </a:r>
            <a:r>
              <a:rPr lang="tr-TR" baseline="30000" dirty="0"/>
              <a:t>2 </a:t>
            </a:r>
            <a:r>
              <a:rPr lang="tr-TR" dirty="0"/>
              <a:t>2s</a:t>
            </a:r>
            <a:r>
              <a:rPr lang="tr-TR" baseline="30000" dirty="0"/>
              <a:t>2 </a:t>
            </a:r>
            <a:r>
              <a:rPr lang="tr-TR" dirty="0"/>
              <a:t>2p</a:t>
            </a:r>
            <a:r>
              <a:rPr lang="tr-TR" baseline="30000" dirty="0"/>
              <a:t>1 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6</a:t>
            </a:r>
            <a:r>
              <a:rPr lang="tr-TR" dirty="0"/>
              <a:t>C]  = 1s</a:t>
            </a:r>
            <a:r>
              <a:rPr lang="tr-TR" baseline="30000" dirty="0"/>
              <a:t>2 </a:t>
            </a:r>
            <a:r>
              <a:rPr lang="tr-TR" dirty="0"/>
              <a:t>2s</a:t>
            </a:r>
            <a:r>
              <a:rPr lang="tr-TR" baseline="30000" dirty="0"/>
              <a:t>2 </a:t>
            </a:r>
            <a:r>
              <a:rPr lang="tr-TR" dirty="0"/>
              <a:t>2p</a:t>
            </a:r>
            <a:r>
              <a:rPr lang="tr-TR" baseline="30000" dirty="0"/>
              <a:t>2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9</a:t>
            </a:r>
            <a:r>
              <a:rPr lang="tr-TR" dirty="0"/>
              <a:t>F]  = 1s</a:t>
            </a:r>
            <a:r>
              <a:rPr lang="tr-TR" baseline="30000" dirty="0"/>
              <a:t>2 </a:t>
            </a:r>
            <a:r>
              <a:rPr lang="tr-TR" dirty="0"/>
              <a:t>2s</a:t>
            </a:r>
            <a:r>
              <a:rPr lang="tr-TR" baseline="30000" dirty="0"/>
              <a:t>2 </a:t>
            </a:r>
            <a:r>
              <a:rPr lang="tr-TR" dirty="0"/>
              <a:t>2p</a:t>
            </a:r>
            <a:r>
              <a:rPr lang="tr-TR" baseline="30000" dirty="0"/>
              <a:t>5</a:t>
            </a:r>
          </a:p>
          <a:p>
            <a:pPr marL="0" indent="0">
              <a:buNone/>
            </a:pPr>
            <a:r>
              <a:rPr lang="tr-TR" b="1" dirty="0"/>
              <a:t>[</a:t>
            </a:r>
            <a:r>
              <a:rPr lang="tr-TR" b="1" baseline="-25000" dirty="0"/>
              <a:t>10</a:t>
            </a:r>
            <a:r>
              <a:rPr lang="tr-TR" b="1" dirty="0"/>
              <a:t>Ne]  = 1s</a:t>
            </a:r>
            <a:r>
              <a:rPr lang="tr-TR" b="1" baseline="30000" dirty="0"/>
              <a:t>2 </a:t>
            </a:r>
            <a:r>
              <a:rPr lang="tr-TR" b="1" dirty="0"/>
              <a:t>2s</a:t>
            </a:r>
            <a:r>
              <a:rPr lang="tr-TR" b="1" baseline="30000" dirty="0"/>
              <a:t>2 </a:t>
            </a:r>
            <a:r>
              <a:rPr lang="tr-TR" b="1" dirty="0"/>
              <a:t>2p</a:t>
            </a:r>
            <a:r>
              <a:rPr lang="tr-TR" b="1" baseline="30000" dirty="0"/>
              <a:t>6 </a:t>
            </a:r>
            <a:r>
              <a:rPr lang="tr-TR" baseline="30000" dirty="0"/>
              <a:t> 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11</a:t>
            </a:r>
            <a:r>
              <a:rPr lang="tr-TR" dirty="0"/>
              <a:t>Na]   = [Ne]</a:t>
            </a:r>
            <a:r>
              <a:rPr lang="tr-TR" b="1" dirty="0"/>
              <a:t> </a:t>
            </a:r>
            <a:r>
              <a:rPr lang="tr-TR" dirty="0"/>
              <a:t>3s</a:t>
            </a:r>
            <a:r>
              <a:rPr lang="tr-TR" baseline="30000" dirty="0"/>
              <a:t>1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12</a:t>
            </a:r>
            <a:r>
              <a:rPr lang="tr-TR" dirty="0"/>
              <a:t>Mg]  = [Ne]</a:t>
            </a:r>
            <a:r>
              <a:rPr lang="tr-TR" b="1" dirty="0"/>
              <a:t> </a:t>
            </a:r>
            <a:r>
              <a:rPr lang="tr-TR" dirty="0"/>
              <a:t>3s</a:t>
            </a:r>
            <a:r>
              <a:rPr lang="tr-TR" baseline="30000" dirty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13</a:t>
            </a:r>
            <a:r>
              <a:rPr lang="tr-TR" dirty="0"/>
              <a:t>Al]   = [Ne]</a:t>
            </a:r>
            <a:r>
              <a:rPr lang="tr-TR" b="1" dirty="0"/>
              <a:t> </a:t>
            </a:r>
            <a:r>
              <a:rPr lang="tr-TR" dirty="0"/>
              <a:t>3s</a:t>
            </a:r>
            <a:r>
              <a:rPr lang="tr-TR" baseline="30000" dirty="0"/>
              <a:t>2</a:t>
            </a:r>
            <a:r>
              <a:rPr lang="tr-TR" dirty="0"/>
              <a:t> 3p</a:t>
            </a:r>
            <a:r>
              <a:rPr lang="tr-TR" baseline="30000" dirty="0"/>
              <a:t>1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14</a:t>
            </a:r>
            <a:r>
              <a:rPr lang="tr-TR" dirty="0"/>
              <a:t>Si]    = [Ne]</a:t>
            </a:r>
            <a:r>
              <a:rPr lang="tr-TR" b="1" dirty="0"/>
              <a:t> </a:t>
            </a:r>
            <a:r>
              <a:rPr lang="tr-TR" dirty="0"/>
              <a:t>3s</a:t>
            </a:r>
            <a:r>
              <a:rPr lang="tr-TR" baseline="30000" dirty="0"/>
              <a:t>2</a:t>
            </a:r>
            <a:r>
              <a:rPr lang="tr-TR" dirty="0"/>
              <a:t> 3p</a:t>
            </a:r>
            <a:r>
              <a:rPr lang="tr-TR" baseline="30000" dirty="0"/>
              <a:t>2</a:t>
            </a:r>
            <a:endParaRPr lang="tr-TR" dirty="0"/>
          </a:p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[</a:t>
            </a:r>
            <a:r>
              <a:rPr lang="tr-TR" b="1" baseline="-25000" dirty="0">
                <a:solidFill>
                  <a:srgbClr val="FF0000"/>
                </a:solidFill>
              </a:rPr>
              <a:t>18</a:t>
            </a:r>
            <a:r>
              <a:rPr lang="tr-TR" b="1" dirty="0">
                <a:solidFill>
                  <a:srgbClr val="FF0000"/>
                </a:solidFill>
              </a:rPr>
              <a:t>Ar]   = [Ne] 3s</a:t>
            </a:r>
            <a:r>
              <a:rPr lang="tr-TR" b="1" baseline="30000" dirty="0">
                <a:solidFill>
                  <a:srgbClr val="FF0000"/>
                </a:solidFill>
              </a:rPr>
              <a:t>2</a:t>
            </a:r>
            <a:r>
              <a:rPr lang="tr-TR" b="1" dirty="0">
                <a:solidFill>
                  <a:srgbClr val="FF0000"/>
                </a:solidFill>
              </a:rPr>
              <a:t> 3p</a:t>
            </a:r>
            <a:r>
              <a:rPr lang="tr-TR" b="1" baseline="30000" dirty="0">
                <a:solidFill>
                  <a:srgbClr val="FF0000"/>
                </a:solidFill>
              </a:rPr>
              <a:t>6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19</a:t>
            </a:r>
            <a:r>
              <a:rPr lang="tr-TR" dirty="0"/>
              <a:t>K]    =  [Ar]</a:t>
            </a:r>
            <a:r>
              <a:rPr lang="tr-TR" b="1" dirty="0"/>
              <a:t> </a:t>
            </a:r>
            <a:r>
              <a:rPr lang="tr-TR" dirty="0"/>
              <a:t>4s</a:t>
            </a:r>
            <a:r>
              <a:rPr lang="tr-TR" baseline="30000" dirty="0"/>
              <a:t>1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20</a:t>
            </a:r>
            <a:r>
              <a:rPr lang="tr-TR" dirty="0"/>
              <a:t>Ca]   = [Ar]</a:t>
            </a:r>
            <a:r>
              <a:rPr lang="tr-TR" b="1" dirty="0"/>
              <a:t> </a:t>
            </a:r>
            <a:r>
              <a:rPr lang="tr-TR" dirty="0"/>
              <a:t>4s</a:t>
            </a:r>
            <a:r>
              <a:rPr lang="tr-TR" baseline="30000" dirty="0"/>
              <a:t>2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9247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7250"/>
            <a:ext cx="10515600" cy="531971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21</a:t>
            </a:r>
            <a:r>
              <a:rPr lang="tr-TR" dirty="0"/>
              <a:t>Sc]  = [Ar]</a:t>
            </a:r>
            <a:r>
              <a:rPr lang="tr-TR" b="1" dirty="0"/>
              <a:t> 4s</a:t>
            </a:r>
            <a:r>
              <a:rPr lang="tr-TR" b="1" baseline="30000" dirty="0"/>
              <a:t>2 </a:t>
            </a:r>
            <a:r>
              <a:rPr lang="tr-TR" b="1" dirty="0"/>
              <a:t>3d</a:t>
            </a:r>
            <a:r>
              <a:rPr lang="tr-TR" b="1" baseline="30000" dirty="0"/>
              <a:t>1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23</a:t>
            </a:r>
            <a:r>
              <a:rPr lang="tr-TR" dirty="0"/>
              <a:t>V]  =  [Ar]</a:t>
            </a:r>
            <a:r>
              <a:rPr lang="tr-TR" b="1" dirty="0"/>
              <a:t> 4s</a:t>
            </a:r>
            <a:r>
              <a:rPr lang="tr-TR" b="1" baseline="30000" dirty="0"/>
              <a:t>2 </a:t>
            </a:r>
            <a:r>
              <a:rPr lang="tr-TR" b="1" dirty="0" smtClean="0"/>
              <a:t>3d</a:t>
            </a:r>
            <a:r>
              <a:rPr lang="tr-TR" b="1" baseline="30000" dirty="0" smtClean="0"/>
              <a:t>3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24</a:t>
            </a:r>
            <a:r>
              <a:rPr lang="tr-TR" dirty="0"/>
              <a:t>Cr] =  [Ar]</a:t>
            </a:r>
            <a:r>
              <a:rPr lang="tr-TR" b="1" dirty="0"/>
              <a:t> 4s</a:t>
            </a:r>
            <a:r>
              <a:rPr lang="tr-TR" b="1" baseline="30000" dirty="0"/>
              <a:t>1 </a:t>
            </a:r>
            <a:r>
              <a:rPr lang="tr-TR" b="1" dirty="0" smtClean="0"/>
              <a:t>3d</a:t>
            </a:r>
            <a:r>
              <a:rPr lang="tr-TR" b="1" baseline="30000" dirty="0" smtClean="0"/>
              <a:t>5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25</a:t>
            </a:r>
            <a:r>
              <a:rPr lang="tr-TR" dirty="0"/>
              <a:t>Mn] = [Ar]</a:t>
            </a:r>
            <a:r>
              <a:rPr lang="tr-TR" b="1" dirty="0"/>
              <a:t> 4s</a:t>
            </a:r>
            <a:r>
              <a:rPr lang="tr-TR" b="1" baseline="30000" dirty="0"/>
              <a:t>2 </a:t>
            </a:r>
            <a:r>
              <a:rPr lang="tr-TR" b="1" dirty="0"/>
              <a:t>3d</a:t>
            </a:r>
            <a:r>
              <a:rPr lang="tr-TR" b="1" baseline="30000" dirty="0"/>
              <a:t>5</a:t>
            </a:r>
            <a:r>
              <a:rPr lang="tr-TR" b="1" dirty="0"/>
              <a:t> 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[</a:t>
            </a:r>
            <a:r>
              <a:rPr lang="tr-TR" baseline="-25000" dirty="0"/>
              <a:t>26 </a:t>
            </a:r>
            <a:r>
              <a:rPr lang="tr-TR" dirty="0"/>
              <a:t>Fe]  = [Ar]</a:t>
            </a:r>
            <a:r>
              <a:rPr lang="tr-TR" b="1" dirty="0"/>
              <a:t> 4s</a:t>
            </a:r>
            <a:r>
              <a:rPr lang="tr-TR" b="1" baseline="30000" dirty="0"/>
              <a:t>2 </a:t>
            </a:r>
            <a:r>
              <a:rPr lang="tr-TR" b="1" dirty="0"/>
              <a:t>3d</a:t>
            </a:r>
            <a:r>
              <a:rPr lang="tr-TR" b="1" baseline="30000" dirty="0"/>
              <a:t>6</a:t>
            </a:r>
            <a:r>
              <a:rPr lang="tr-TR" b="1" dirty="0"/>
              <a:t>   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28 </a:t>
            </a:r>
            <a:r>
              <a:rPr lang="tr-TR" dirty="0"/>
              <a:t>Ni]  = [Ar]</a:t>
            </a:r>
            <a:r>
              <a:rPr lang="tr-TR" b="1" dirty="0"/>
              <a:t> 4s</a:t>
            </a:r>
            <a:r>
              <a:rPr lang="tr-TR" b="1" baseline="30000" dirty="0"/>
              <a:t>2 </a:t>
            </a:r>
            <a:r>
              <a:rPr lang="tr-TR" b="1" dirty="0"/>
              <a:t>3d</a:t>
            </a:r>
            <a:r>
              <a:rPr lang="tr-TR" b="1" baseline="30000" dirty="0"/>
              <a:t>8</a:t>
            </a:r>
            <a:r>
              <a:rPr lang="tr-TR" b="1" dirty="0"/>
              <a:t>   </a:t>
            </a:r>
            <a:endParaRPr lang="tr-TR" b="1" dirty="0" smtClean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31</a:t>
            </a:r>
            <a:r>
              <a:rPr lang="tr-TR" dirty="0"/>
              <a:t>Ga] = [Ar] 4s</a:t>
            </a:r>
            <a:r>
              <a:rPr lang="tr-TR" baseline="30000" dirty="0"/>
              <a:t>2 </a:t>
            </a:r>
            <a:r>
              <a:rPr lang="tr-TR" dirty="0"/>
              <a:t>3d</a:t>
            </a:r>
            <a:r>
              <a:rPr lang="tr-TR" baseline="30000" dirty="0"/>
              <a:t>10 </a:t>
            </a:r>
            <a:r>
              <a:rPr lang="tr-TR" dirty="0"/>
              <a:t>4p</a:t>
            </a:r>
            <a:r>
              <a:rPr lang="tr-TR" baseline="30000" dirty="0"/>
              <a:t>1</a:t>
            </a:r>
            <a:r>
              <a:rPr lang="tr-TR" dirty="0"/>
              <a:t>  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32</a:t>
            </a:r>
            <a:r>
              <a:rPr lang="tr-TR" dirty="0"/>
              <a:t>Ge] = [Ar] 4s</a:t>
            </a:r>
            <a:r>
              <a:rPr lang="tr-TR" baseline="30000" dirty="0"/>
              <a:t>2 </a:t>
            </a:r>
            <a:r>
              <a:rPr lang="tr-TR" dirty="0"/>
              <a:t>3d</a:t>
            </a:r>
            <a:r>
              <a:rPr lang="tr-TR" baseline="30000" dirty="0"/>
              <a:t>10 </a:t>
            </a:r>
            <a:r>
              <a:rPr lang="tr-TR" dirty="0"/>
              <a:t>4p</a:t>
            </a:r>
            <a:r>
              <a:rPr lang="tr-TR" baseline="30000" dirty="0"/>
              <a:t>2</a:t>
            </a:r>
            <a:r>
              <a:rPr lang="tr-TR" dirty="0"/>
              <a:t>  </a:t>
            </a:r>
          </a:p>
          <a:p>
            <a:pPr marL="0" indent="0">
              <a:buNone/>
            </a:pPr>
            <a:r>
              <a:rPr lang="tr-TR" b="1" dirty="0"/>
              <a:t>[</a:t>
            </a:r>
            <a:r>
              <a:rPr lang="tr-TR" b="1" baseline="-25000" dirty="0"/>
              <a:t>36</a:t>
            </a:r>
            <a:r>
              <a:rPr lang="tr-TR" b="1" dirty="0"/>
              <a:t>Kr] = [Ar] 4s</a:t>
            </a:r>
            <a:r>
              <a:rPr lang="tr-TR" b="1" baseline="30000" dirty="0"/>
              <a:t>2 </a:t>
            </a:r>
            <a:r>
              <a:rPr lang="tr-TR" b="1" dirty="0"/>
              <a:t>3d</a:t>
            </a:r>
            <a:r>
              <a:rPr lang="tr-TR" b="1" baseline="30000" dirty="0"/>
              <a:t>10 </a:t>
            </a:r>
            <a:r>
              <a:rPr lang="tr-TR" b="1" dirty="0"/>
              <a:t>4p</a:t>
            </a:r>
            <a:r>
              <a:rPr lang="tr-TR" b="1" baseline="30000" dirty="0"/>
              <a:t>6</a:t>
            </a:r>
            <a:r>
              <a:rPr lang="tr-TR" b="1" dirty="0"/>
              <a:t>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37</a:t>
            </a:r>
            <a:r>
              <a:rPr lang="tr-TR" dirty="0"/>
              <a:t>Rb] = [Kr] 5s</a:t>
            </a:r>
            <a:r>
              <a:rPr lang="tr-TR" baseline="30000" dirty="0"/>
              <a:t>1</a:t>
            </a:r>
            <a:r>
              <a:rPr lang="tr-TR" dirty="0"/>
              <a:t>  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38</a:t>
            </a:r>
            <a:r>
              <a:rPr lang="tr-TR" dirty="0"/>
              <a:t>Sr]  = [Kr] 5s</a:t>
            </a:r>
            <a:r>
              <a:rPr lang="tr-TR" baseline="30000" dirty="0"/>
              <a:t>2</a:t>
            </a:r>
            <a:r>
              <a:rPr lang="tr-TR" dirty="0"/>
              <a:t>  </a:t>
            </a: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 </a:t>
            </a:r>
            <a:endParaRPr lang="tr-TR" dirty="0"/>
          </a:p>
          <a:p>
            <a:pPr marL="0" indent="0">
              <a:buNone/>
            </a:pPr>
            <a:endParaRPr lang="tr-TR" b="1" baseline="30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0240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Actinids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90</a:t>
            </a:r>
            <a:r>
              <a:rPr lang="tr-TR" dirty="0"/>
              <a:t>Th]  = [Rn] 6d</a:t>
            </a:r>
            <a:r>
              <a:rPr lang="tr-TR" baseline="30000" dirty="0"/>
              <a:t>2</a:t>
            </a:r>
            <a:r>
              <a:rPr lang="tr-TR" dirty="0"/>
              <a:t> 7s</a:t>
            </a:r>
            <a:r>
              <a:rPr lang="tr-TR" baseline="30000" dirty="0"/>
              <a:t>2          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91</a:t>
            </a:r>
            <a:r>
              <a:rPr lang="tr-TR" dirty="0"/>
              <a:t>Pa]  = [Rn] 5f</a:t>
            </a:r>
            <a:r>
              <a:rPr lang="tr-TR" baseline="30000" dirty="0"/>
              <a:t>2</a:t>
            </a:r>
            <a:r>
              <a:rPr lang="tr-TR" dirty="0"/>
              <a:t> 6d</a:t>
            </a:r>
            <a:r>
              <a:rPr lang="tr-TR" baseline="30000" dirty="0"/>
              <a:t>1</a:t>
            </a:r>
            <a:r>
              <a:rPr lang="tr-TR" dirty="0"/>
              <a:t> 7s</a:t>
            </a:r>
            <a:r>
              <a:rPr lang="tr-TR" baseline="30000" dirty="0"/>
              <a:t>2          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92</a:t>
            </a:r>
            <a:r>
              <a:rPr lang="tr-TR" dirty="0"/>
              <a:t>U]   = [Rn] 5f</a:t>
            </a:r>
            <a:r>
              <a:rPr lang="tr-TR" baseline="30000" dirty="0"/>
              <a:t>3</a:t>
            </a:r>
            <a:r>
              <a:rPr lang="tr-TR" dirty="0"/>
              <a:t> 6d</a:t>
            </a:r>
            <a:r>
              <a:rPr lang="tr-TR" baseline="30000" dirty="0"/>
              <a:t>1</a:t>
            </a:r>
            <a:r>
              <a:rPr lang="tr-TR" dirty="0"/>
              <a:t> 7s</a:t>
            </a:r>
            <a:r>
              <a:rPr lang="tr-TR" baseline="30000" dirty="0"/>
              <a:t>2          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94</a:t>
            </a:r>
            <a:r>
              <a:rPr lang="tr-TR" dirty="0"/>
              <a:t>Pu]  = [Rn] 5f</a:t>
            </a:r>
            <a:r>
              <a:rPr lang="tr-TR" baseline="30000" dirty="0"/>
              <a:t>6</a:t>
            </a:r>
            <a:r>
              <a:rPr lang="tr-TR" dirty="0"/>
              <a:t> </a:t>
            </a:r>
            <a:r>
              <a:rPr lang="tr-TR" dirty="0" smtClean="0"/>
              <a:t>7s</a:t>
            </a:r>
            <a:r>
              <a:rPr lang="tr-TR" baseline="30000" dirty="0" smtClean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95</a:t>
            </a:r>
            <a:r>
              <a:rPr lang="tr-TR" dirty="0"/>
              <a:t>Am] = [Rn] 5f</a:t>
            </a:r>
            <a:r>
              <a:rPr lang="tr-TR" baseline="30000" dirty="0"/>
              <a:t>7</a:t>
            </a:r>
            <a:r>
              <a:rPr lang="tr-TR" dirty="0"/>
              <a:t> 7s</a:t>
            </a:r>
            <a:r>
              <a:rPr lang="tr-TR" baseline="30000" dirty="0"/>
              <a:t>2          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96</a:t>
            </a:r>
            <a:r>
              <a:rPr lang="tr-TR" dirty="0"/>
              <a:t>Cm] = [Rn] 5f</a:t>
            </a:r>
            <a:r>
              <a:rPr lang="tr-TR" baseline="30000" dirty="0"/>
              <a:t>7</a:t>
            </a:r>
            <a:r>
              <a:rPr lang="tr-TR" dirty="0"/>
              <a:t> 6d</a:t>
            </a:r>
            <a:r>
              <a:rPr lang="tr-TR" baseline="30000" dirty="0"/>
              <a:t>1 </a:t>
            </a:r>
            <a:r>
              <a:rPr lang="tr-TR" dirty="0" smtClean="0"/>
              <a:t>7s</a:t>
            </a:r>
            <a:r>
              <a:rPr lang="tr-TR" baseline="30000" dirty="0" smtClean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97</a:t>
            </a:r>
            <a:r>
              <a:rPr lang="tr-TR" dirty="0"/>
              <a:t>Bk]  = [Rn] 5f</a:t>
            </a:r>
            <a:r>
              <a:rPr lang="tr-TR" baseline="30000" dirty="0"/>
              <a:t>9</a:t>
            </a:r>
            <a:r>
              <a:rPr lang="tr-TR" dirty="0"/>
              <a:t> </a:t>
            </a:r>
            <a:r>
              <a:rPr lang="tr-TR" dirty="0" smtClean="0"/>
              <a:t>7s</a:t>
            </a:r>
            <a:r>
              <a:rPr lang="tr-TR" baseline="30000" dirty="0" smtClean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98</a:t>
            </a:r>
            <a:r>
              <a:rPr lang="tr-TR" dirty="0"/>
              <a:t>Cf]   = [Rn] 5f</a:t>
            </a:r>
            <a:r>
              <a:rPr lang="tr-TR" baseline="30000" dirty="0"/>
              <a:t>10</a:t>
            </a:r>
            <a:r>
              <a:rPr lang="tr-TR" dirty="0"/>
              <a:t> 7s</a:t>
            </a:r>
            <a:r>
              <a:rPr lang="tr-TR" baseline="30000" dirty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102</a:t>
            </a:r>
            <a:r>
              <a:rPr lang="tr-TR" dirty="0"/>
              <a:t>No] = [Rn] 5f</a:t>
            </a:r>
            <a:r>
              <a:rPr lang="tr-TR" baseline="30000" dirty="0"/>
              <a:t>14</a:t>
            </a:r>
            <a:r>
              <a:rPr lang="tr-TR" dirty="0"/>
              <a:t> 7s</a:t>
            </a:r>
            <a:r>
              <a:rPr lang="tr-TR" baseline="30000" dirty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103</a:t>
            </a:r>
            <a:r>
              <a:rPr lang="tr-TR" dirty="0"/>
              <a:t>Lr]  = [Rn] 5f</a:t>
            </a:r>
            <a:r>
              <a:rPr lang="tr-TR" baseline="30000" dirty="0"/>
              <a:t>14</a:t>
            </a:r>
            <a:r>
              <a:rPr lang="tr-TR" dirty="0"/>
              <a:t> 6d</a:t>
            </a:r>
            <a:r>
              <a:rPr lang="tr-TR" baseline="30000" dirty="0"/>
              <a:t>1 </a:t>
            </a:r>
            <a:r>
              <a:rPr lang="tr-TR" dirty="0"/>
              <a:t>7s</a:t>
            </a:r>
            <a:r>
              <a:rPr lang="tr-TR" baseline="30000" dirty="0"/>
              <a:t>2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[</a:t>
            </a:r>
            <a:r>
              <a:rPr lang="tr-TR" b="1" baseline="-25000" dirty="0"/>
              <a:t>104</a:t>
            </a:r>
            <a:r>
              <a:rPr lang="tr-TR" b="1" dirty="0"/>
              <a:t>Rf]  = [Rn] 5f</a:t>
            </a:r>
            <a:r>
              <a:rPr lang="tr-TR" b="1" baseline="30000" dirty="0"/>
              <a:t>14</a:t>
            </a:r>
            <a:r>
              <a:rPr lang="tr-TR" b="1" dirty="0"/>
              <a:t> 6d</a:t>
            </a:r>
            <a:r>
              <a:rPr lang="tr-TR" b="1" baseline="30000" dirty="0"/>
              <a:t>2 </a:t>
            </a:r>
            <a:r>
              <a:rPr lang="tr-TR" b="1" dirty="0"/>
              <a:t>7s</a:t>
            </a:r>
            <a:r>
              <a:rPr lang="tr-TR" b="1" baseline="30000" dirty="0"/>
              <a:t>2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614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Noble gases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2</a:t>
            </a:r>
            <a:r>
              <a:rPr lang="tr-TR" dirty="0"/>
              <a:t>He]   = </a:t>
            </a:r>
            <a:r>
              <a:rPr lang="tr-TR" b="1" dirty="0"/>
              <a:t>1s</a:t>
            </a:r>
            <a:r>
              <a:rPr lang="tr-TR" b="1" baseline="30000" dirty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10</a:t>
            </a:r>
            <a:r>
              <a:rPr lang="tr-TR" dirty="0"/>
              <a:t>Ne]  =  [He]</a:t>
            </a:r>
            <a:r>
              <a:rPr lang="tr-TR" baseline="30000" dirty="0"/>
              <a:t> </a:t>
            </a:r>
            <a:r>
              <a:rPr lang="tr-TR" b="1" dirty="0"/>
              <a:t>2s</a:t>
            </a:r>
            <a:r>
              <a:rPr lang="tr-TR" b="1" baseline="30000" dirty="0"/>
              <a:t>2  </a:t>
            </a:r>
            <a:r>
              <a:rPr lang="tr-TR" b="1" dirty="0"/>
              <a:t>2p</a:t>
            </a:r>
            <a:r>
              <a:rPr lang="tr-TR" b="1" baseline="30000" dirty="0"/>
              <a:t>6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18</a:t>
            </a:r>
            <a:r>
              <a:rPr lang="tr-TR" dirty="0"/>
              <a:t>Ar]   = [Ne] </a:t>
            </a:r>
            <a:r>
              <a:rPr lang="tr-TR" b="1" dirty="0"/>
              <a:t>3s</a:t>
            </a:r>
            <a:r>
              <a:rPr lang="tr-TR" b="1" baseline="30000" dirty="0"/>
              <a:t>2</a:t>
            </a:r>
            <a:r>
              <a:rPr lang="tr-TR" b="1" dirty="0"/>
              <a:t> 3p</a:t>
            </a:r>
            <a:r>
              <a:rPr lang="tr-TR" b="1" baseline="30000" dirty="0"/>
              <a:t>6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36</a:t>
            </a:r>
            <a:r>
              <a:rPr lang="tr-TR" dirty="0"/>
              <a:t>Kr]   = [Ar]</a:t>
            </a:r>
            <a:r>
              <a:rPr lang="tr-TR" baseline="30000" dirty="0"/>
              <a:t>  </a:t>
            </a:r>
            <a:r>
              <a:rPr lang="tr-TR" dirty="0"/>
              <a:t>3d</a:t>
            </a:r>
            <a:r>
              <a:rPr lang="tr-TR" baseline="30000" dirty="0"/>
              <a:t>10  </a:t>
            </a:r>
            <a:r>
              <a:rPr lang="tr-TR" b="1" dirty="0"/>
              <a:t>4s</a:t>
            </a:r>
            <a:r>
              <a:rPr lang="tr-TR" b="1" baseline="30000" dirty="0"/>
              <a:t>2  </a:t>
            </a:r>
            <a:r>
              <a:rPr lang="tr-TR" b="1" dirty="0"/>
              <a:t>4p</a:t>
            </a:r>
            <a:r>
              <a:rPr lang="tr-TR" b="1" baseline="30000" dirty="0"/>
              <a:t>6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54</a:t>
            </a:r>
            <a:r>
              <a:rPr lang="tr-TR" dirty="0"/>
              <a:t>Xe]   = [Kr] 4d</a:t>
            </a:r>
            <a:r>
              <a:rPr lang="tr-TR" baseline="30000" dirty="0"/>
              <a:t>10  </a:t>
            </a:r>
            <a:r>
              <a:rPr lang="tr-TR" b="1" dirty="0"/>
              <a:t>5s</a:t>
            </a:r>
            <a:r>
              <a:rPr lang="tr-TR" b="1" baseline="30000" dirty="0"/>
              <a:t>2  </a:t>
            </a:r>
            <a:r>
              <a:rPr lang="tr-TR" b="1" dirty="0"/>
              <a:t>5p</a:t>
            </a:r>
            <a:r>
              <a:rPr lang="tr-TR" b="1" baseline="30000" dirty="0"/>
              <a:t>6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86</a:t>
            </a:r>
            <a:r>
              <a:rPr lang="tr-TR" dirty="0"/>
              <a:t>Rn]   = [Xe] 4f</a:t>
            </a:r>
            <a:r>
              <a:rPr lang="tr-TR" baseline="30000" dirty="0"/>
              <a:t>14</a:t>
            </a:r>
            <a:r>
              <a:rPr lang="tr-TR" dirty="0"/>
              <a:t> 5d</a:t>
            </a:r>
            <a:r>
              <a:rPr lang="tr-TR" baseline="30000" dirty="0"/>
              <a:t>10  </a:t>
            </a:r>
            <a:r>
              <a:rPr lang="tr-TR" b="1" dirty="0"/>
              <a:t>6s</a:t>
            </a:r>
            <a:r>
              <a:rPr lang="tr-TR" b="1" baseline="30000" dirty="0"/>
              <a:t>2  </a:t>
            </a:r>
            <a:r>
              <a:rPr lang="tr-TR" b="1" dirty="0"/>
              <a:t>6p</a:t>
            </a:r>
            <a:r>
              <a:rPr lang="tr-TR" b="1" baseline="30000" dirty="0"/>
              <a:t>6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368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1788</TotalTime>
  <Words>415</Words>
  <Application>Microsoft Office PowerPoint</Application>
  <PresentationFormat>Widescreen</PresentationFormat>
  <Paragraphs>60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Periodic Table II</vt:lpstr>
      <vt:lpstr>Quantum Numbers</vt:lpstr>
      <vt:lpstr>Quantum numbers</vt:lpstr>
      <vt:lpstr>PowerPoint Presentation</vt:lpstr>
      <vt:lpstr>PowerPoint Presentation</vt:lpstr>
      <vt:lpstr>PowerPoint Presentation</vt:lpstr>
      <vt:lpstr>Actinids</vt:lpstr>
      <vt:lpstr>Noble gases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GİRİŞ</dc:title>
  <dc:creator>Microsoft Office User</dc:creator>
  <cp:lastModifiedBy>Ceren Ertekin</cp:lastModifiedBy>
  <cp:revision>91</cp:revision>
  <dcterms:created xsi:type="dcterms:W3CDTF">2017-09-17T20:37:11Z</dcterms:created>
  <dcterms:modified xsi:type="dcterms:W3CDTF">2019-02-22T08:47:26Z</dcterms:modified>
</cp:coreProperties>
</file>