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68" r:id="rId4"/>
    <p:sldId id="266" r:id="rId5"/>
    <p:sldId id="259" r:id="rId6"/>
    <p:sldId id="261" r:id="rId7"/>
    <p:sldId id="262" r:id="rId8"/>
    <p:sldId id="263" r:id="rId9"/>
    <p:sldId id="270" r:id="rId10"/>
    <p:sldId id="271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26D3-7AD4-41BC-A8B7-D5042C27CD0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212FA-BD9A-44C1-AA0A-D60CA00FAE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90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4409D-4B61-4D7E-B304-BAD2E8B5176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AED37-DCCE-4296-8DA0-7E7D731559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605EC-22E1-4D13-B920-D77F2412D33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E848-86BB-465E-AAEC-A35F9E2F670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75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580F-18CB-4DC0-A96F-01DE972DAC1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7E39-E0E6-4DFB-AB79-5F7082A59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45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C193-0B34-4863-8C9B-07A0496DF35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068C-DD98-4F65-B84C-3BFC56C146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53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AEF4-8396-4ACA-8123-F61FF0061A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FFF6-6002-43D9-A366-B068B9B900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61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FE69-F86A-4770-A8F3-0F1A0A8294E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FE470-42A5-43AD-96D5-FA58E5F083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9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9E1A-9EFE-45DB-AC01-E22C19D375F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DA71-186B-46EB-81D8-E98BE7570E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3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09BC7-C990-4B54-AC5B-E6AA4379867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FF3ED-31BB-4ACF-B1EF-D21B486B86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91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C9817-6453-4A77-84D3-1375A838A24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E650D-C565-4C1B-8B60-E0A95323EA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46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1DA36-1D01-4E74-A993-156D6EE76CD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06853-3B46-4E01-B5CA-7FB4D0E134A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71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76F364-68A6-4207-95AF-A799FB72F4F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EE986-1045-4DA4-A35D-50040EAB9E4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4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TÜRKİYE’DE DEMOGRAFİK DÖNÜŞÜM</a:t>
            </a:r>
          </a:p>
          <a:p>
            <a:pPr eaLnBrk="1" hangingPunct="1"/>
            <a:r>
              <a:rPr lang="en-US" altLang="tr-TR" b="1" dirty="0" smtClean="0"/>
              <a:t>ARŞ GÖR</a:t>
            </a:r>
            <a:r>
              <a:rPr lang="tr-TR" altLang="tr-TR" b="1" dirty="0" smtClean="0"/>
              <a:t>.DR.</a:t>
            </a:r>
            <a:r>
              <a:rPr lang="en-US" altLang="tr-TR" b="1" dirty="0" smtClean="0"/>
              <a:t> BURCU ÖZDEMİR OCAKLI</a:t>
            </a:r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3488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</a:t>
            </a:r>
            <a:r>
              <a:rPr lang="en-US" dirty="0" err="1" smtClean="0"/>
              <a:t>emografik</a:t>
            </a:r>
            <a:r>
              <a:rPr lang="en-US" dirty="0" smtClean="0"/>
              <a:t> </a:t>
            </a:r>
            <a:r>
              <a:rPr lang="en-US" dirty="0" err="1" smtClean="0"/>
              <a:t>yaşlanmanın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süresinin</a:t>
            </a:r>
            <a:r>
              <a:rPr lang="en-US" dirty="0" smtClean="0"/>
              <a:t> </a:t>
            </a:r>
            <a:r>
              <a:rPr lang="en-US" dirty="0" err="1" smtClean="0"/>
              <a:t>uzaması</a:t>
            </a:r>
            <a:r>
              <a:rPr lang="en-US" dirty="0" smtClean="0"/>
              <a:t> (AB </a:t>
            </a:r>
            <a:r>
              <a:rPr lang="en-US" dirty="0" err="1" smtClean="0"/>
              <a:t>ortalaması</a:t>
            </a:r>
            <a:r>
              <a:rPr lang="en-US" dirty="0" smtClean="0"/>
              <a:t>, 81 </a:t>
            </a:r>
            <a:r>
              <a:rPr lang="en-US" dirty="0" err="1" smtClean="0"/>
              <a:t>civarı</a:t>
            </a:r>
            <a:r>
              <a:rPr lang="en-US" dirty="0" smtClean="0"/>
              <a:t>, 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geneli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78,3 </a:t>
            </a:r>
            <a:r>
              <a:rPr lang="en-US" dirty="0" err="1"/>
              <a:t>yıl</a:t>
            </a:r>
            <a:r>
              <a:rPr lang="en-US" dirty="0"/>
              <a:t>, </a:t>
            </a:r>
            <a:r>
              <a:rPr lang="en-US" dirty="0" err="1"/>
              <a:t>erkekler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smtClean="0"/>
              <a:t>75,6, </a:t>
            </a:r>
            <a:r>
              <a:rPr lang="nn-NO" dirty="0" smtClean="0"/>
              <a:t>kadınlar </a:t>
            </a:r>
            <a:r>
              <a:rPr lang="nn-NO" dirty="0"/>
              <a:t>için </a:t>
            </a:r>
            <a:r>
              <a:rPr lang="nn-NO" dirty="0" smtClean="0"/>
              <a:t>81,0)</a:t>
            </a:r>
            <a:r>
              <a:rPr lang="en-US" dirty="0" smtClean="0"/>
              <a:t>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Ölümlülüğün</a:t>
            </a:r>
            <a:r>
              <a:rPr lang="en-US" dirty="0" smtClean="0"/>
              <a:t> </a:t>
            </a:r>
            <a:r>
              <a:rPr lang="en-US" dirty="0" err="1" smtClean="0"/>
              <a:t>azalması</a:t>
            </a:r>
            <a:r>
              <a:rPr lang="en-US" dirty="0" smtClean="0"/>
              <a:t> (</a:t>
            </a:r>
            <a:r>
              <a:rPr lang="en-US" dirty="0" err="1" smtClean="0"/>
              <a:t>teknolojik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gelişmelerle</a:t>
            </a:r>
            <a:r>
              <a:rPr lang="en-US" dirty="0" smtClean="0"/>
              <a:t>) (</a:t>
            </a:r>
            <a:r>
              <a:rPr lang="en-US" dirty="0" err="1" smtClean="0"/>
              <a:t>dünyada</a:t>
            </a:r>
            <a:r>
              <a:rPr lang="en-US" dirty="0" smtClean="0"/>
              <a:t> 72.3, 74.7 </a:t>
            </a:r>
            <a:r>
              <a:rPr lang="en-US" dirty="0" err="1" smtClean="0"/>
              <a:t>kadınlar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69.9 </a:t>
            </a:r>
            <a:r>
              <a:rPr lang="en-US" dirty="0" err="1" smtClean="0"/>
              <a:t>erkekler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aralarında</a:t>
            </a:r>
            <a:r>
              <a:rPr lang="en-US" dirty="0" smtClean="0"/>
              <a:t>  </a:t>
            </a:r>
            <a:r>
              <a:rPr lang="en-US" dirty="0" err="1" smtClean="0"/>
              <a:t>ortalama</a:t>
            </a:r>
            <a:r>
              <a:rPr lang="en-US" dirty="0" smtClean="0"/>
              <a:t> 5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Bebek</a:t>
            </a:r>
            <a:r>
              <a:rPr lang="en-US" dirty="0" smtClean="0"/>
              <a:t> </a:t>
            </a:r>
            <a:r>
              <a:rPr lang="en-US" dirty="0" err="1"/>
              <a:t>ölüm</a:t>
            </a:r>
            <a:r>
              <a:rPr lang="en-US" dirty="0"/>
              <a:t> </a:t>
            </a:r>
            <a:r>
              <a:rPr lang="en-US" dirty="0" err="1"/>
              <a:t>oranlarının</a:t>
            </a:r>
            <a:r>
              <a:rPr lang="en-US" dirty="0"/>
              <a:t> (0-2 </a:t>
            </a:r>
            <a:r>
              <a:rPr lang="en-US" dirty="0" err="1"/>
              <a:t>yaş</a:t>
            </a:r>
            <a:r>
              <a:rPr lang="en-US" dirty="0"/>
              <a:t>) </a:t>
            </a:r>
            <a:r>
              <a:rPr lang="en-US" dirty="0" err="1"/>
              <a:t>azalması</a:t>
            </a:r>
            <a:r>
              <a:rPr lang="en-US" dirty="0"/>
              <a:t> (</a:t>
            </a:r>
            <a:r>
              <a:rPr lang="en-US" dirty="0" err="1"/>
              <a:t>teknolojik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gelişmelerle</a:t>
            </a:r>
            <a:r>
              <a:rPr lang="en-US" dirty="0"/>
              <a:t>)</a:t>
            </a:r>
          </a:p>
          <a:p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/>
              <a:t>oranlarının</a:t>
            </a:r>
            <a:r>
              <a:rPr lang="en-US" dirty="0"/>
              <a:t> </a:t>
            </a:r>
            <a:r>
              <a:rPr lang="en-US" dirty="0" err="1"/>
              <a:t>azalması</a:t>
            </a:r>
            <a:r>
              <a:rPr lang="en-US" dirty="0"/>
              <a:t> (</a:t>
            </a:r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/>
              <a:t>yöntemleri</a:t>
            </a:r>
            <a:r>
              <a:rPr lang="en-US" dirty="0"/>
              <a:t>, </a:t>
            </a:r>
            <a:r>
              <a:rPr lang="en-US" dirty="0" err="1" smtClean="0"/>
              <a:t>evlilik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ilk </a:t>
            </a:r>
            <a:r>
              <a:rPr lang="en-US" dirty="0" err="1"/>
              <a:t>çocuk</a:t>
            </a:r>
            <a:r>
              <a:rPr lang="en-US" dirty="0"/>
              <a:t> </a:t>
            </a:r>
            <a:r>
              <a:rPr lang="en-US" dirty="0" err="1"/>
              <a:t>sahibi</a:t>
            </a:r>
            <a:r>
              <a:rPr lang="en-US" dirty="0"/>
              <a:t> </a:t>
            </a:r>
            <a:r>
              <a:rPr lang="en-US" dirty="0" err="1"/>
              <a:t>olma</a:t>
            </a:r>
            <a:r>
              <a:rPr lang="en-US" dirty="0"/>
              <a:t> </a:t>
            </a:r>
            <a:r>
              <a:rPr lang="en-US" dirty="0" err="1"/>
              <a:t>yaşının</a:t>
            </a:r>
            <a:r>
              <a:rPr lang="en-US" dirty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, </a:t>
            </a:r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istihdama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katılması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dostu</a:t>
            </a:r>
            <a:r>
              <a:rPr lang="en-US" dirty="0" smtClean="0"/>
              <a:t> </a:t>
            </a:r>
            <a:r>
              <a:rPr lang="en-US" dirty="0" err="1" smtClean="0"/>
              <a:t>politikalarının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 </a:t>
            </a:r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yaşamın</a:t>
            </a:r>
            <a:r>
              <a:rPr lang="en-US" dirty="0" smtClean="0"/>
              <a:t> </a:t>
            </a:r>
            <a:r>
              <a:rPr lang="en-US" dirty="0" err="1" smtClean="0"/>
              <a:t>önem</a:t>
            </a:r>
            <a:r>
              <a:rPr lang="en-US" dirty="0" smtClean="0"/>
              <a:t> </a:t>
            </a:r>
            <a:r>
              <a:rPr lang="en-US" dirty="0" err="1" smtClean="0"/>
              <a:t>kazanması</a:t>
            </a:r>
            <a:r>
              <a:rPr lang="en-US" dirty="0" smtClean="0"/>
              <a:t>,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değerinin</a:t>
            </a:r>
            <a:r>
              <a:rPr lang="en-US" dirty="0" smtClean="0"/>
              <a:t> </a:t>
            </a:r>
            <a:r>
              <a:rPr lang="en-US" dirty="0" err="1" smtClean="0"/>
              <a:t>değişmesi</a:t>
            </a:r>
            <a:r>
              <a:rPr lang="en-US" dirty="0" smtClean="0"/>
              <a:t>)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28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lvl="0" eaLnBrk="1" hangingPunct="1"/>
            <a:r>
              <a:rPr lang="tr-TR" altLang="tr-TR" b="1" dirty="0" smtClean="0">
                <a:solidFill>
                  <a:prstClr val="black"/>
                </a:solidFill>
              </a:rPr>
              <a:t>Kaynak</a:t>
            </a:r>
            <a:r>
              <a:rPr lang="en-US" altLang="tr-TR" b="1" dirty="0" err="1" smtClean="0">
                <a:solidFill>
                  <a:prstClr val="black"/>
                </a:solidFill>
              </a:rPr>
              <a:t>ça</a:t>
            </a:r>
            <a:endParaRPr lang="tr-TR" altLang="tr-TR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altLang="tr-TR" dirty="0" smtClean="0">
                <a:solidFill>
                  <a:prstClr val="black"/>
                </a:solidFill>
              </a:rPr>
              <a:t>Baştürk, Ş. (2017). Türkiye’de Nüfus ve Demografik Yapının Dönüşümü.</a:t>
            </a:r>
            <a:r>
              <a:rPr lang="tr-TR" dirty="0">
                <a:solidFill>
                  <a:prstClr val="black"/>
                </a:solidFill>
              </a:rPr>
              <a:t> İçinde </a:t>
            </a:r>
            <a:r>
              <a:rPr lang="tr-TR" dirty="0" err="1">
                <a:solidFill>
                  <a:prstClr val="black"/>
                </a:solidFill>
              </a:rPr>
              <a:t>Memet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Zencirkıran</a:t>
            </a:r>
            <a:r>
              <a:rPr lang="tr-TR" dirty="0">
                <a:solidFill>
                  <a:prstClr val="black"/>
                </a:solidFill>
              </a:rPr>
              <a:t> (</a:t>
            </a:r>
            <a:r>
              <a:rPr lang="tr-TR" dirty="0" err="1">
                <a:solidFill>
                  <a:prstClr val="black"/>
                </a:solidFill>
              </a:rPr>
              <a:t>Edt</a:t>
            </a:r>
            <a:r>
              <a:rPr lang="tr-TR" dirty="0">
                <a:solidFill>
                  <a:prstClr val="black"/>
                </a:solidFill>
              </a:rPr>
              <a:t>.), Türkiye’nin Toplumsal Yapısı (s. </a:t>
            </a:r>
            <a:r>
              <a:rPr lang="tr-TR" dirty="0" smtClean="0">
                <a:solidFill>
                  <a:prstClr val="black"/>
                </a:solidFill>
              </a:rPr>
              <a:t>301-334). </a:t>
            </a:r>
            <a:r>
              <a:rPr lang="tr-TR" dirty="0">
                <a:solidFill>
                  <a:prstClr val="black"/>
                </a:solidFill>
              </a:rPr>
              <a:t>Bursa: Dora</a:t>
            </a:r>
          </a:p>
          <a:p>
            <a:pPr lvl="0" algn="just" eaLnBrk="1" hangingPunct="1"/>
            <a:r>
              <a:rPr lang="tr-TR" altLang="tr-TR" b="1" dirty="0" smtClean="0">
                <a:solidFill>
                  <a:prstClr val="black"/>
                </a:solidFill>
              </a:rPr>
              <a:t> </a:t>
            </a:r>
          </a:p>
          <a:p>
            <a:pPr lvl="0" eaLnBrk="1" hangingPunct="1"/>
            <a:endParaRPr lang="tr-TR" altLang="tr-TR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30138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Nüfusbilim</a:t>
            </a:r>
            <a:endParaRPr lang="en-US" dirty="0" smtClean="0"/>
          </a:p>
          <a:p>
            <a:r>
              <a:rPr lang="en-US" dirty="0" err="1" smtClean="0"/>
              <a:t>Demografi</a:t>
            </a:r>
            <a:r>
              <a:rPr lang="en-US" dirty="0"/>
              <a:t>, </a:t>
            </a:r>
            <a:r>
              <a:rPr lang="en-US" dirty="0" err="1"/>
              <a:t>popülasyonların</a:t>
            </a:r>
            <a:r>
              <a:rPr lang="en-US" dirty="0"/>
              <a:t>, </a:t>
            </a:r>
            <a:r>
              <a:rPr lang="en-US" dirty="0" err="1"/>
              <a:t>özellikle</a:t>
            </a:r>
            <a:r>
              <a:rPr lang="en-US" dirty="0"/>
              <a:t> de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istatistiksel</a:t>
            </a:r>
            <a:r>
              <a:rPr lang="en-US" dirty="0"/>
              <a:t> </a:t>
            </a:r>
            <a:r>
              <a:rPr lang="en-US" dirty="0" err="1"/>
              <a:t>çalışmasıdır</a:t>
            </a:r>
            <a:r>
              <a:rPr lang="en-US" dirty="0"/>
              <a:t>. </a:t>
            </a:r>
            <a:r>
              <a:rPr lang="en-US" dirty="0" err="1"/>
              <a:t>Demografik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, </a:t>
            </a:r>
            <a:r>
              <a:rPr lang="en-US" dirty="0" err="1"/>
              <a:t>milliyet</a:t>
            </a:r>
            <a:r>
              <a:rPr lang="en-US" dirty="0"/>
              <a:t>, din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etnik</a:t>
            </a:r>
            <a:r>
              <a:rPr lang="en-US" dirty="0"/>
              <a:t> </a:t>
            </a:r>
            <a:r>
              <a:rPr lang="en-US" dirty="0" err="1"/>
              <a:t>köken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kriterlerle</a:t>
            </a:r>
            <a:r>
              <a:rPr lang="en-US" dirty="0"/>
              <a:t> </a:t>
            </a:r>
            <a:r>
              <a:rPr lang="en-US" dirty="0" err="1"/>
              <a:t>tanımlanan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toplumları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grupları</a:t>
            </a:r>
            <a:r>
              <a:rPr lang="en-US" dirty="0"/>
              <a:t> </a:t>
            </a:r>
            <a:r>
              <a:rPr lang="en-US" dirty="0" err="1" smtClean="0"/>
              <a:t>kapsayabilir</a:t>
            </a:r>
            <a:r>
              <a:rPr lang="en-US" dirty="0" smtClean="0"/>
              <a:t>.</a:t>
            </a:r>
          </a:p>
          <a:p>
            <a:r>
              <a:rPr lang="tr-TR" altLang="tr-TR" dirty="0"/>
              <a:t>Demografi bilgisi toplumsal yapının nitelikleri ve özgün gelişmeleri hakkında fikir verir</a:t>
            </a:r>
            <a:r>
              <a:rPr lang="en-US" altLang="tr-TR" dirty="0"/>
              <a:t>.</a:t>
            </a:r>
            <a:endParaRPr lang="tr-TR" altLang="tr-TR" b="1" dirty="0"/>
          </a:p>
          <a:p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Nüfusun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, </a:t>
            </a:r>
            <a:r>
              <a:rPr lang="en-US" dirty="0" err="1" smtClean="0"/>
              <a:t>kentleşmenin</a:t>
            </a:r>
            <a:r>
              <a:rPr lang="en-US" dirty="0" smtClean="0"/>
              <a:t> </a:t>
            </a:r>
            <a:r>
              <a:rPr lang="en-US" dirty="0" err="1" smtClean="0"/>
              <a:t>yönü</a:t>
            </a:r>
            <a:r>
              <a:rPr lang="en-US" dirty="0" smtClean="0"/>
              <a:t>, </a:t>
            </a:r>
            <a:r>
              <a:rPr lang="en-US" dirty="0" err="1" smtClean="0"/>
              <a:t>göç</a:t>
            </a:r>
            <a:r>
              <a:rPr lang="en-US" dirty="0" smtClean="0"/>
              <a:t>, </a:t>
            </a:r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sınıf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94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en-US" dirty="0" smtClean="0"/>
              <a:t>/</a:t>
            </a:r>
            <a:r>
              <a:rPr lang="en-US" dirty="0" err="1" smtClean="0"/>
              <a:t>Geçiş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"</a:t>
            </a:r>
            <a:r>
              <a:rPr lang="en-US" dirty="0" err="1"/>
              <a:t>Demografik</a:t>
            </a:r>
            <a:r>
              <a:rPr lang="en-US" dirty="0"/>
              <a:t> </a:t>
            </a:r>
            <a:r>
              <a:rPr lang="en-US" dirty="0" err="1"/>
              <a:t>Geçiş</a:t>
            </a:r>
            <a:r>
              <a:rPr lang="en-US" dirty="0"/>
              <a:t>", zaman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nüfus</a:t>
            </a:r>
            <a:r>
              <a:rPr lang="en-US" dirty="0"/>
              <a:t> </a:t>
            </a:r>
            <a:r>
              <a:rPr lang="en-US" dirty="0" err="1"/>
              <a:t>değişimini</a:t>
            </a:r>
            <a:r>
              <a:rPr lang="en-US" dirty="0"/>
              <a:t> </a:t>
            </a:r>
            <a:r>
              <a:rPr lang="en-US" dirty="0" err="1"/>
              <a:t>tanımlayan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modeldir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Bu</a:t>
            </a:r>
            <a:r>
              <a:rPr lang="en-US" dirty="0"/>
              <a:t>, 1929'da </a:t>
            </a:r>
            <a:r>
              <a:rPr lang="en-US" dirty="0" err="1"/>
              <a:t>Amerikalı</a:t>
            </a:r>
            <a:r>
              <a:rPr lang="en-US" dirty="0"/>
              <a:t> </a:t>
            </a:r>
            <a:r>
              <a:rPr lang="en-US" dirty="0" err="1"/>
              <a:t>demograf</a:t>
            </a:r>
            <a:r>
              <a:rPr lang="en-US" dirty="0"/>
              <a:t> Warren Thompson </a:t>
            </a:r>
            <a:r>
              <a:rPr lang="en-US" dirty="0" err="1"/>
              <a:t>tarafından</a:t>
            </a:r>
            <a:r>
              <a:rPr lang="en-US" dirty="0"/>
              <a:t> son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yüz</a:t>
            </a:r>
            <a:r>
              <a:rPr lang="en-US" dirty="0"/>
              <a:t>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sanayileşmiş</a:t>
            </a:r>
            <a:r>
              <a:rPr lang="en-US" dirty="0"/>
              <a:t> </a:t>
            </a:r>
            <a:r>
              <a:rPr lang="en-US" dirty="0" err="1"/>
              <a:t>toplumlarda</a:t>
            </a:r>
            <a:r>
              <a:rPr lang="en-US" dirty="0"/>
              <a:t> </a:t>
            </a:r>
            <a:r>
              <a:rPr lang="en-US" dirty="0" err="1"/>
              <a:t>doğum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ölüm</a:t>
            </a:r>
            <a:r>
              <a:rPr lang="en-US" dirty="0"/>
              <a:t> </a:t>
            </a:r>
            <a:r>
              <a:rPr lang="en-US" dirty="0" err="1"/>
              <a:t>oranlarında</a:t>
            </a:r>
            <a:r>
              <a:rPr lang="en-US" dirty="0"/>
              <a:t> </a:t>
            </a:r>
            <a:r>
              <a:rPr lang="en-US" dirty="0" err="1"/>
              <a:t>gözlemlenen</a:t>
            </a:r>
            <a:r>
              <a:rPr lang="en-US" dirty="0"/>
              <a:t> </a:t>
            </a:r>
            <a:r>
              <a:rPr lang="en-US" dirty="0" err="1"/>
              <a:t>değişiklikler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geçişlerin</a:t>
            </a:r>
            <a:r>
              <a:rPr lang="en-US" dirty="0"/>
              <a:t> </a:t>
            </a:r>
            <a:r>
              <a:rPr lang="en-US" dirty="0" err="1"/>
              <a:t>yorumlanmasına</a:t>
            </a:r>
            <a:r>
              <a:rPr lang="en-US" dirty="0"/>
              <a:t> </a:t>
            </a:r>
            <a:r>
              <a:rPr lang="en-US" dirty="0" err="1"/>
              <a:t>dayanmaktadır</a:t>
            </a:r>
            <a:r>
              <a:rPr lang="en-US" dirty="0" smtClean="0"/>
              <a:t>.</a:t>
            </a:r>
          </a:p>
          <a:p>
            <a:r>
              <a:rPr lang="tr-TR" altLang="tr-TR" dirty="0"/>
              <a:t>Demografik yapıdaki farklılaşma özellikle II. Dünya Savaşı’ndan sonra Batılı toplumlarda gözle görülür bir biçim almış ve bu gözlemler «demografik geçiş» olarak kavramsallaştırılmıştır</a:t>
            </a:r>
            <a:r>
              <a:rPr lang="en-US" altLang="tr-TR" dirty="0"/>
              <a:t>.</a:t>
            </a:r>
            <a:endParaRPr lang="tr-TR" sz="2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82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eğişim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34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 dirty="0" smtClean="0"/>
              <a:t>Demografik geçiş, modernleşme ve endüstrileşme sürecinde toplumların yaşadığı dönüşümleri demografik göstergelere dayalı olarak üç evrede </a:t>
            </a:r>
            <a:r>
              <a:rPr lang="tr-TR" altLang="tr-TR" dirty="0" err="1" smtClean="0"/>
              <a:t>değerlendiri</a:t>
            </a:r>
            <a:r>
              <a:rPr lang="en-US" altLang="tr-TR" dirty="0" smtClean="0"/>
              <a:t>li</a:t>
            </a:r>
            <a:r>
              <a:rPr lang="tr-TR" altLang="tr-TR" dirty="0" smtClean="0"/>
              <a:t>r</a:t>
            </a:r>
            <a:r>
              <a:rPr lang="en-US" altLang="tr-TR" dirty="0" smtClean="0"/>
              <a:t>:</a:t>
            </a:r>
            <a:endParaRPr lang="tr-TR" altLang="tr-TR" dirty="0"/>
          </a:p>
          <a:p>
            <a:pPr algn="just" eaLnBrk="1" hangingPunct="1"/>
            <a:r>
              <a:rPr lang="en-US" altLang="tr-TR" dirty="0"/>
              <a:t>1</a:t>
            </a:r>
            <a:r>
              <a:rPr lang="tr-TR" altLang="tr-TR" dirty="0" smtClean="0"/>
              <a:t>. Evre: Yüksek doğurganlık</a:t>
            </a:r>
            <a:r>
              <a:rPr lang="en-US" altLang="tr-TR" dirty="0" smtClean="0"/>
              <a:t>, </a:t>
            </a:r>
            <a:r>
              <a:rPr lang="tr-TR" altLang="tr-TR" dirty="0" smtClean="0"/>
              <a:t>yükse</a:t>
            </a:r>
            <a:r>
              <a:rPr lang="en-US" altLang="tr-TR" dirty="0" smtClean="0"/>
              <a:t>k</a:t>
            </a:r>
            <a:r>
              <a:rPr lang="tr-TR" altLang="tr-TR" dirty="0" smtClean="0"/>
              <a:t> ölüm oranları</a:t>
            </a:r>
          </a:p>
          <a:p>
            <a:pPr algn="just" eaLnBrk="1" hangingPunct="1"/>
            <a:r>
              <a:rPr lang="en-US" altLang="tr-TR" dirty="0"/>
              <a:t>2</a:t>
            </a:r>
            <a:r>
              <a:rPr lang="tr-TR" altLang="tr-TR" dirty="0" smtClean="0"/>
              <a:t>. Evre: Doğum oranları sabit</a:t>
            </a:r>
            <a:r>
              <a:rPr lang="en-US" altLang="tr-TR" dirty="0" smtClean="0"/>
              <a:t>, </a:t>
            </a:r>
            <a:r>
              <a:rPr lang="tr-TR" altLang="tr-TR" dirty="0" smtClean="0"/>
              <a:t>ölüm oranları hızlı</a:t>
            </a:r>
            <a:r>
              <a:rPr lang="en-US" altLang="tr-TR" dirty="0" smtClean="0"/>
              <a:t> </a:t>
            </a:r>
            <a:r>
              <a:rPr lang="tr-TR" altLang="tr-TR" dirty="0" smtClean="0"/>
              <a:t>düşme eğilimi</a:t>
            </a:r>
            <a:r>
              <a:rPr lang="en-US" altLang="tr-TR" dirty="0" err="1" smtClean="0"/>
              <a:t>nde</a:t>
            </a:r>
            <a:endParaRPr lang="tr-TR" altLang="tr-TR" dirty="0" smtClean="0"/>
          </a:p>
          <a:p>
            <a:pPr algn="just" eaLnBrk="1" hangingPunct="1"/>
            <a:r>
              <a:rPr lang="en-US" altLang="tr-TR" dirty="0"/>
              <a:t>3</a:t>
            </a:r>
            <a:r>
              <a:rPr lang="tr-TR" altLang="tr-TR" dirty="0" smtClean="0"/>
              <a:t>. Evre: Ölüm oranlarında düşüş</a:t>
            </a:r>
            <a:r>
              <a:rPr lang="en-US" altLang="tr-TR" dirty="0" smtClean="0"/>
              <a:t>, </a:t>
            </a:r>
            <a:r>
              <a:rPr lang="tr-TR" altLang="tr-TR" dirty="0" smtClean="0"/>
              <a:t>ortalama yaşam beklentisinde artış</a:t>
            </a:r>
            <a:r>
              <a:rPr lang="en-US" altLang="tr-TR" dirty="0" smtClean="0"/>
              <a:t>, </a:t>
            </a:r>
            <a:r>
              <a:rPr lang="tr-TR" altLang="tr-TR" dirty="0" smtClean="0"/>
              <a:t>doğum oranları da hızlı bir biçimde azalma eğilimi</a:t>
            </a:r>
            <a:endParaRPr lang="tr-TR" sz="2000" dirty="0" smtClean="0">
              <a:solidFill>
                <a:srgbClr val="000000"/>
              </a:solidFill>
            </a:endParaRP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92035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19</a:t>
            </a:r>
            <a:r>
              <a:rPr lang="en-US" dirty="0"/>
              <a:t>. </a:t>
            </a:r>
            <a:r>
              <a:rPr lang="en-US" dirty="0" err="1"/>
              <a:t>Yy’da</a:t>
            </a:r>
            <a:r>
              <a:rPr lang="en-US" dirty="0"/>
              <a:t> </a:t>
            </a:r>
            <a:r>
              <a:rPr lang="en-US" dirty="0" err="1"/>
              <a:t>Anadolu’da</a:t>
            </a:r>
            <a:r>
              <a:rPr lang="en-US" dirty="0"/>
              <a:t> </a:t>
            </a:r>
            <a:r>
              <a:rPr lang="en-US" dirty="0" err="1"/>
              <a:t>Nüfusun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Nitelikleri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34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hangingPunct="1"/>
            <a:r>
              <a:rPr lang="tr-TR" altLang="tr-TR" dirty="0" smtClean="0">
                <a:solidFill>
                  <a:prstClr val="black"/>
                </a:solidFill>
              </a:rPr>
              <a:t>Erken Cumhuriyet döneminde Türkiye’de nüfus yapısı büyük oranda Osmanlı İmparatorluğu’ndan devralınan mirastan etkilenmiştir. 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tr-TR" altLang="tr-TR" dirty="0" smtClean="0">
                <a:solidFill>
                  <a:prstClr val="black"/>
                </a:solidFill>
              </a:rPr>
              <a:t>19. </a:t>
            </a:r>
            <a:r>
              <a:rPr lang="tr-TR" altLang="tr-TR" dirty="0" err="1" smtClean="0">
                <a:solidFill>
                  <a:prstClr val="black"/>
                </a:solidFill>
              </a:rPr>
              <a:t>yy.’dan</a:t>
            </a:r>
            <a:r>
              <a:rPr lang="tr-TR" altLang="tr-TR" dirty="0" smtClean="0">
                <a:solidFill>
                  <a:prstClr val="black"/>
                </a:solidFill>
              </a:rPr>
              <a:t> itibaren kayıtlar, formel nüfus sayımlarından elde edilmeye başlanmıştır</a:t>
            </a:r>
            <a:r>
              <a:rPr lang="en-US" altLang="tr-TR" dirty="0" smtClean="0">
                <a:solidFill>
                  <a:prstClr val="black"/>
                </a:solidFill>
              </a:rPr>
              <a:t>.</a:t>
            </a:r>
          </a:p>
          <a:p>
            <a:pPr lvl="1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Vergi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kayıtları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ve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askerlik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ile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ilgili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düzenlemeler</a:t>
            </a:r>
            <a:r>
              <a:rPr lang="en-US" altLang="tr-TR" dirty="0" smtClean="0">
                <a:solidFill>
                  <a:prstClr val="black"/>
                </a:solidFill>
              </a:rPr>
              <a:t>,</a:t>
            </a:r>
          </a:p>
          <a:p>
            <a:pPr lvl="0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Nüfus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sabit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bazı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özelliklere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sahiptir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1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Kırsal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nüfus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yoğunluğu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1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Büyük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nüfuslu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şehirleirn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oluşmamasının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sağlanması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1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Üretim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düzeni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1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Miras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sistemi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 algn="just" eaLnBrk="1" hangingPunct="1"/>
            <a:endParaRPr lang="tr-TR" altLang="tr-TR" b="1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pPr marL="0" indent="0">
              <a:buNone/>
            </a:pPr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863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(1923-1960)</a:t>
            </a:r>
          </a:p>
        </p:txBody>
      </p:sp>
      <p:sp>
        <p:nvSpPr>
          <p:cNvPr id="2734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dirty="0" smtClean="0"/>
              <a:t>“</a:t>
            </a:r>
            <a:r>
              <a:rPr lang="en-US" altLang="tr-TR" dirty="0" err="1" smtClean="0"/>
              <a:t>Sorunlu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miras</a:t>
            </a:r>
            <a:r>
              <a:rPr lang="en-US" altLang="tr-TR" dirty="0" smtClean="0"/>
              <a:t>”</a:t>
            </a:r>
          </a:p>
          <a:p>
            <a:pPr eaLnBrk="1" hangingPunct="1"/>
            <a:r>
              <a:rPr lang="en-US" altLang="tr-TR" dirty="0" err="1" smtClean="0"/>
              <a:t>Nüfus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niteliksel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niceliksel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yetersiz</a:t>
            </a:r>
            <a:endParaRPr lang="en-US" altLang="tr-TR" dirty="0" smtClean="0"/>
          </a:p>
          <a:p>
            <a:pPr lvl="1" eaLnBrk="1" hangingPunct="1"/>
            <a:r>
              <a:rPr lang="en-US" altLang="tr-TR" dirty="0" err="1" smtClean="0"/>
              <a:t>Savaş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nedeniyle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erkek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nüfustaki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azalma</a:t>
            </a:r>
            <a:endParaRPr lang="en-US" altLang="tr-TR" dirty="0" smtClean="0"/>
          </a:p>
          <a:p>
            <a:pPr lvl="1" eaLnBrk="1" hangingPunct="1"/>
            <a:r>
              <a:rPr lang="en-US" altLang="tr-TR" dirty="0" err="1" smtClean="0"/>
              <a:t>Gayrimüslim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nüfusta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düşüş</a:t>
            </a:r>
            <a:endParaRPr lang="tr-TR" altLang="tr-TR" b="1" dirty="0" smtClean="0"/>
          </a:p>
          <a:p>
            <a:pPr algn="just"/>
            <a:r>
              <a:rPr lang="tr-TR" dirty="0" smtClean="0">
                <a:solidFill>
                  <a:srgbClr val="000000"/>
                </a:solidFill>
              </a:rPr>
              <a:t>Bu dönemde nüfusu artırmak politik önceliklerden </a:t>
            </a:r>
            <a:r>
              <a:rPr lang="tr-TR" dirty="0" err="1" smtClean="0">
                <a:solidFill>
                  <a:srgbClr val="000000"/>
                </a:solidFill>
              </a:rPr>
              <a:t>birisidi</a:t>
            </a:r>
            <a:r>
              <a:rPr lang="en-US" dirty="0" smtClean="0">
                <a:solidFill>
                  <a:srgbClr val="000000"/>
                </a:solidFill>
              </a:rPr>
              <a:t>r. </a:t>
            </a: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altLang="tr-TR" dirty="0" err="1" smtClean="0">
                <a:solidFill>
                  <a:srgbClr val="000000"/>
                </a:solidFill>
              </a:rPr>
              <a:t>Doğurganlığın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artırılmasına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yönelik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politikalar</a:t>
            </a:r>
            <a:endParaRPr lang="en-US" altLang="tr-TR" dirty="0" smtClean="0">
              <a:solidFill>
                <a:srgbClr val="000000"/>
              </a:solidFill>
            </a:endParaRPr>
          </a:p>
          <a:p>
            <a:pPr lvl="1" algn="just"/>
            <a:r>
              <a:rPr lang="en-US" altLang="tr-TR" dirty="0" err="1" smtClean="0">
                <a:solidFill>
                  <a:srgbClr val="000000"/>
                </a:solidFill>
              </a:rPr>
              <a:t>Evlenme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yaşının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aşağı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çekilmes</a:t>
            </a:r>
            <a:r>
              <a:rPr lang="en-US" altLang="tr-TR" dirty="0" smtClean="0">
                <a:solidFill>
                  <a:srgbClr val="000000"/>
                </a:solidFill>
              </a:rPr>
              <a:t>,</a:t>
            </a:r>
          </a:p>
          <a:p>
            <a:pPr lvl="1" algn="just"/>
            <a:r>
              <a:rPr lang="en-US" altLang="tr-TR" dirty="0" err="1" smtClean="0">
                <a:solidFill>
                  <a:srgbClr val="000000"/>
                </a:solidFill>
              </a:rPr>
              <a:t>Sağlık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politikaları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aracılığıyla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ortalama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yaşam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süresinin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uzatılması</a:t>
            </a:r>
            <a:r>
              <a:rPr lang="en-US" altLang="tr-TR" dirty="0" smtClean="0">
                <a:solidFill>
                  <a:srgbClr val="000000"/>
                </a:solidFill>
              </a:rPr>
              <a:t>, </a:t>
            </a:r>
            <a:r>
              <a:rPr lang="en-US" altLang="tr-TR" dirty="0" err="1" smtClean="0">
                <a:solidFill>
                  <a:srgbClr val="000000"/>
                </a:solidFill>
              </a:rPr>
              <a:t>doğumda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bebek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ölümlerinin</a:t>
            </a:r>
            <a:r>
              <a:rPr lang="en-US" altLang="tr-TR" dirty="0" smtClean="0">
                <a:solidFill>
                  <a:srgbClr val="000000"/>
                </a:solidFill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</a:rPr>
              <a:t>azaltılması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54754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Kent </a:t>
            </a:r>
            <a:r>
              <a:rPr lang="en-US" dirty="0" err="1"/>
              <a:t>Nüfusunun</a:t>
            </a:r>
            <a:r>
              <a:rPr lang="en-US" dirty="0"/>
              <a:t> </a:t>
            </a:r>
            <a:r>
              <a:rPr lang="en-US" dirty="0" err="1"/>
              <a:t>Artması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Anti </a:t>
            </a:r>
            <a:r>
              <a:rPr lang="en-US" dirty="0" err="1"/>
              <a:t>Natalist</a:t>
            </a:r>
            <a:r>
              <a:rPr lang="en-US" dirty="0"/>
              <a:t> </a:t>
            </a:r>
            <a:r>
              <a:rPr lang="en-US" dirty="0" err="1"/>
              <a:t>Politikalar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(1960-2000’ler)</a:t>
            </a:r>
            <a:br>
              <a:rPr lang="en-US" dirty="0"/>
            </a:br>
            <a:endParaRPr lang="en-US" dirty="0"/>
          </a:p>
        </p:txBody>
      </p:sp>
      <p:sp>
        <p:nvSpPr>
          <p:cNvPr id="2734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hangingPunct="1"/>
            <a:r>
              <a:rPr lang="tr-TR" altLang="tr-TR" dirty="0" smtClean="0">
                <a:solidFill>
                  <a:prstClr val="black"/>
                </a:solidFill>
              </a:rPr>
              <a:t>1950’lerin ikinci yarısından sonra Türkiye’nin demografik yapısında bir dönüşüm yaşanmıştır. 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en-US" altLang="tr-TR" dirty="0" smtClean="0">
                <a:solidFill>
                  <a:prstClr val="black"/>
                </a:solidFill>
              </a:rPr>
              <a:t>D</a:t>
            </a:r>
            <a:r>
              <a:rPr lang="tr-TR" altLang="tr-TR" dirty="0" err="1" smtClean="0">
                <a:solidFill>
                  <a:prstClr val="black"/>
                </a:solidFill>
              </a:rPr>
              <a:t>oğurganlık</a:t>
            </a:r>
            <a:r>
              <a:rPr lang="tr-TR" altLang="tr-TR" dirty="0" smtClean="0">
                <a:solidFill>
                  <a:prstClr val="black"/>
                </a:solidFill>
              </a:rPr>
              <a:t> oranları belirli bir düzeyde sabitlenmiş ve sürdürülebilir biçim almış</a:t>
            </a:r>
            <a:r>
              <a:rPr lang="en-US" altLang="tr-TR" dirty="0" err="1" smtClean="0">
                <a:solidFill>
                  <a:prstClr val="black"/>
                </a:solidFill>
              </a:rPr>
              <a:t>tır</a:t>
            </a:r>
            <a:r>
              <a:rPr lang="en-US" altLang="tr-TR" dirty="0" smtClean="0">
                <a:solidFill>
                  <a:prstClr val="black"/>
                </a:solidFill>
              </a:rPr>
              <a:t>. </a:t>
            </a:r>
          </a:p>
          <a:p>
            <a:pPr lvl="0" algn="just" eaLnBrk="1" hangingPunct="1"/>
            <a:r>
              <a:rPr lang="en-US" altLang="tr-TR" dirty="0" err="1" smtClean="0">
                <a:solidFill>
                  <a:prstClr val="black"/>
                </a:solidFill>
              </a:rPr>
              <a:t>Kentleşme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ve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iç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göç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en-US" altLang="tr-TR" dirty="0">
                <a:solidFill>
                  <a:prstClr val="black"/>
                </a:solidFill>
              </a:rPr>
              <a:t>T</a:t>
            </a:r>
            <a:r>
              <a:rPr lang="tr-TR" altLang="tr-TR" dirty="0" err="1" smtClean="0">
                <a:solidFill>
                  <a:prstClr val="black"/>
                </a:solidFill>
              </a:rPr>
              <a:t>oplumsal</a:t>
            </a:r>
            <a:r>
              <a:rPr lang="tr-TR" altLang="tr-TR" dirty="0" smtClean="0">
                <a:solidFill>
                  <a:prstClr val="black"/>
                </a:solidFill>
              </a:rPr>
              <a:t> refahın artırılması hedefi için </a:t>
            </a:r>
            <a:r>
              <a:rPr lang="en-US" altLang="tr-TR" dirty="0" smtClean="0">
                <a:solidFill>
                  <a:prstClr val="black"/>
                </a:solidFill>
              </a:rPr>
              <a:t>“</a:t>
            </a:r>
            <a:r>
              <a:rPr lang="tr-TR" altLang="tr-TR" dirty="0" smtClean="0">
                <a:solidFill>
                  <a:prstClr val="black"/>
                </a:solidFill>
              </a:rPr>
              <a:t>nüfusu azaltıcı</a:t>
            </a:r>
            <a:r>
              <a:rPr lang="en-US" altLang="tr-TR" dirty="0" smtClean="0">
                <a:solidFill>
                  <a:prstClr val="black"/>
                </a:solidFill>
              </a:rPr>
              <a:t>” (anti-</a:t>
            </a:r>
            <a:r>
              <a:rPr lang="en-US" altLang="tr-TR" dirty="0" err="1" smtClean="0">
                <a:solidFill>
                  <a:prstClr val="black"/>
                </a:solidFill>
              </a:rPr>
              <a:t>natalist</a:t>
            </a:r>
            <a:r>
              <a:rPr lang="en-US" altLang="tr-TR" dirty="0" smtClean="0">
                <a:solidFill>
                  <a:prstClr val="black"/>
                </a:solidFill>
              </a:rPr>
              <a:t>)</a:t>
            </a:r>
            <a:r>
              <a:rPr lang="tr-TR" altLang="tr-TR" dirty="0" smtClean="0">
                <a:solidFill>
                  <a:prstClr val="black"/>
                </a:solidFill>
              </a:rPr>
              <a:t> politikalara geçi</a:t>
            </a:r>
            <a:r>
              <a:rPr lang="en-US" altLang="tr-TR" dirty="0" err="1" smtClean="0">
                <a:solidFill>
                  <a:prstClr val="black"/>
                </a:solidFill>
              </a:rPr>
              <a:t>lmiştir</a:t>
            </a:r>
            <a:r>
              <a:rPr lang="en-US" altLang="tr-TR" dirty="0" smtClean="0">
                <a:solidFill>
                  <a:prstClr val="black"/>
                </a:solidFill>
              </a:rPr>
              <a:t>.</a:t>
            </a:r>
            <a:endParaRPr lang="tr-TR" altLang="tr-TR" b="1" dirty="0" smtClean="0"/>
          </a:p>
          <a:p>
            <a:pPr marL="0" indent="0">
              <a:buNone/>
            </a:pPr>
            <a:endParaRPr lang="tr-TR" sz="2000" dirty="0" smtClean="0">
              <a:solidFill>
                <a:srgbClr val="000000"/>
              </a:solidFill>
            </a:endParaRP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50716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2000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: </a:t>
            </a:r>
            <a:r>
              <a:rPr lang="en-US" dirty="0" err="1"/>
              <a:t>Durağanlaşan</a:t>
            </a:r>
            <a:r>
              <a:rPr lang="en-US" dirty="0"/>
              <a:t> </a:t>
            </a:r>
            <a:r>
              <a:rPr lang="en-US" dirty="0" err="1"/>
              <a:t>Nüfus</a:t>
            </a:r>
            <a:r>
              <a:rPr lang="en-US" dirty="0"/>
              <a:t> </a:t>
            </a:r>
            <a:r>
              <a:rPr lang="en-US" dirty="0" err="1"/>
              <a:t>Dinamikleri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Tartışmaları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34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hangingPunct="1"/>
            <a:r>
              <a:rPr lang="tr-TR" altLang="tr-TR" dirty="0" smtClean="0">
                <a:solidFill>
                  <a:prstClr val="black"/>
                </a:solidFill>
              </a:rPr>
              <a:t>Cumhuriyet dönemi</a:t>
            </a:r>
            <a:r>
              <a:rPr lang="en-US" altLang="tr-TR" dirty="0" err="1" smtClean="0">
                <a:solidFill>
                  <a:prstClr val="black"/>
                </a:solidFill>
              </a:rPr>
              <a:t>ndeki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tr-TR" altLang="tr-TR" dirty="0" smtClean="0">
                <a:solidFill>
                  <a:prstClr val="black"/>
                </a:solidFill>
              </a:rPr>
              <a:t>hızlı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nüfus</a:t>
            </a:r>
            <a:r>
              <a:rPr lang="tr-TR" altLang="tr-TR" dirty="0" smtClean="0">
                <a:solidFill>
                  <a:prstClr val="black"/>
                </a:solidFill>
              </a:rPr>
              <a:t> artış</a:t>
            </a:r>
            <a:r>
              <a:rPr lang="en-US" altLang="tr-TR" dirty="0" err="1" smtClean="0">
                <a:solidFill>
                  <a:prstClr val="black"/>
                </a:solidFill>
              </a:rPr>
              <a:t>ı</a:t>
            </a:r>
            <a:r>
              <a:rPr lang="tr-TR" altLang="tr-TR" dirty="0" smtClean="0">
                <a:solidFill>
                  <a:prstClr val="black"/>
                </a:solidFill>
              </a:rPr>
              <a:t> eğilimleri, 2000’lerden sonra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değişmeye</a:t>
            </a:r>
            <a:r>
              <a:rPr lang="en-US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err="1" smtClean="0">
                <a:solidFill>
                  <a:prstClr val="black"/>
                </a:solidFill>
              </a:rPr>
              <a:t>başlamıştır</a:t>
            </a:r>
            <a:r>
              <a:rPr lang="en-US" altLang="tr-TR" dirty="0" smtClean="0">
                <a:solidFill>
                  <a:prstClr val="black"/>
                </a:solidFill>
              </a:rPr>
              <a:t>.</a:t>
            </a:r>
          </a:p>
          <a:p>
            <a:pPr lvl="0" algn="just" eaLnBrk="1" hangingPunct="1"/>
            <a:r>
              <a:rPr lang="en-US" altLang="tr-TR" dirty="0">
                <a:solidFill>
                  <a:prstClr val="black"/>
                </a:solidFill>
              </a:rPr>
              <a:t>G</a:t>
            </a:r>
            <a:r>
              <a:rPr lang="tr-TR" altLang="tr-TR" dirty="0" err="1" smtClean="0">
                <a:solidFill>
                  <a:prstClr val="black"/>
                </a:solidFill>
              </a:rPr>
              <a:t>enç</a:t>
            </a:r>
            <a:r>
              <a:rPr lang="tr-TR" altLang="tr-TR" dirty="0" smtClean="0">
                <a:solidFill>
                  <a:prstClr val="black"/>
                </a:solidFill>
              </a:rPr>
              <a:t> nüfus azalmaya başlamış ve orta-yaş gruplarının oranlarında güçlü bir yükselme olmuştur. 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tr-TR" altLang="tr-TR" dirty="0" smtClean="0">
                <a:solidFill>
                  <a:prstClr val="black"/>
                </a:solidFill>
              </a:rPr>
              <a:t>2000’lerde kentleşme oranı radikal bir biçimde artmıştır ve aile yapısı değişmiştir</a:t>
            </a:r>
            <a:r>
              <a:rPr lang="en-US" altLang="tr-TR" dirty="0" smtClean="0">
                <a:solidFill>
                  <a:prstClr val="black"/>
                </a:solidFill>
              </a:rPr>
              <a:t>.</a:t>
            </a:r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82609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Toplumsal/</a:t>
            </a:r>
            <a:r>
              <a:rPr lang="en-US" dirty="0" err="1" smtClean="0"/>
              <a:t>demografik</a:t>
            </a:r>
            <a:r>
              <a:rPr lang="en-US" dirty="0" smtClean="0"/>
              <a:t> </a:t>
            </a:r>
            <a:r>
              <a:rPr lang="en-US" dirty="0" err="1" smtClean="0"/>
              <a:t>yaşlanma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yaşlı</a:t>
            </a:r>
            <a:r>
              <a:rPr lang="en-US" dirty="0" smtClean="0"/>
              <a:t> </a:t>
            </a:r>
            <a:r>
              <a:rPr lang="en-US" dirty="0" err="1" smtClean="0"/>
              <a:t>nüfusun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endParaRPr lang="en-US" dirty="0" smtClean="0"/>
          </a:p>
          <a:p>
            <a:r>
              <a:rPr lang="en-US" dirty="0" smtClean="0"/>
              <a:t>%4’ten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nüfus</a:t>
            </a:r>
            <a:endParaRPr lang="en-US" dirty="0" smtClean="0"/>
          </a:p>
          <a:p>
            <a:r>
              <a:rPr lang="en-US" dirty="0" smtClean="0"/>
              <a:t>%4-%6.9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olgun</a:t>
            </a:r>
            <a:endParaRPr lang="en-US" dirty="0" smtClean="0"/>
          </a:p>
          <a:p>
            <a:r>
              <a:rPr lang="en-US" dirty="0" smtClean="0"/>
              <a:t>%7-%10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yaşlı</a:t>
            </a:r>
            <a:endParaRPr lang="en-US" dirty="0" smtClean="0"/>
          </a:p>
          <a:p>
            <a:r>
              <a:rPr lang="en-US" dirty="0" smtClean="0"/>
              <a:t>%10 </a:t>
            </a:r>
            <a:r>
              <a:rPr lang="en-US" dirty="0" err="1" smtClean="0"/>
              <a:t>üzerindeyse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yaşlı</a:t>
            </a:r>
            <a:r>
              <a:rPr lang="en-US" dirty="0" smtClean="0"/>
              <a:t>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nitelendirilmektedir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5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599</Words>
  <Application>Microsoft Office PowerPoint</Application>
  <PresentationFormat>Geniş ekran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PowerPoint Sunusu</vt:lpstr>
      <vt:lpstr>Demografi nedir?</vt:lpstr>
      <vt:lpstr>Demografik Dönüşüm/Geçiş</vt:lpstr>
      <vt:lpstr>Demografik Dönüşüm ve Toplumsal Değişim </vt:lpstr>
      <vt:lpstr> 19. Yy’da Anadolu’da Nüfusun Genel Nitelikleri </vt:lpstr>
      <vt:lpstr> Erken Cumhuriyet Dönemi (1923-1960)</vt:lpstr>
      <vt:lpstr> Kent Nüfusunun Artması ve Anti Natalist Politikalar Dönemi (1960-2000’ler) </vt:lpstr>
      <vt:lpstr>2000 sonrası Dönem: Durağanlaşan Nüfus Dinamikleri ve Tartışmaları </vt:lpstr>
      <vt:lpstr>Toplumsal/demografik yaşlanma</vt:lpstr>
      <vt:lpstr>Demografik yaşlanmanın nedenleri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24</cp:revision>
  <dcterms:created xsi:type="dcterms:W3CDTF">2017-10-29T16:12:06Z</dcterms:created>
  <dcterms:modified xsi:type="dcterms:W3CDTF">2020-11-28T17:51:08Z</dcterms:modified>
</cp:coreProperties>
</file>