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2917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780651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1057554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2745521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1490504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670214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279713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2731688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3791346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41237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84196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Bir ekonomide üretilen ve satın alınan mal ve hizmetlerin ayrıntılı olarak analiz edilmesini sağlayan tablolardır. </a:t>
            </a:r>
          </a:p>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Tablolar, Ulusal Hesaplar Sisteminin temelini oluşturur, arz ve talebin bütünleştirilmesinde önemli role sahiptir.</a:t>
            </a:r>
          </a:p>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Ekonomik istatistiklerle uyumlu bir çerçeve oluşturur, tanım ve sınıflamalar arasında tutarlılık sağlar ve farklı kaynaklardan derlenen verilerin sayısal tutarlılığı için uygun bir çerçeve oluşturur.</a:t>
            </a:r>
            <a:endParaRPr lang="en-US" sz="21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9164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Sanayiler tarafından ana ve yan faaliyete bağlı olarak üretilen ürünler ile ithal edilen mal ve hizmetleri gösterir. Satırlarda ürünler, sütunlarda ise sanayiler yer alır. Yurtiçi üretim temel fiyatlarla, ithalat ise cif değerlidir. </a:t>
            </a:r>
          </a:p>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Ticaret ve taşımacılık marjları ve net vergi matrisleri olarak adlandırılan değerlendirme matrisleri yardımıyla temel fiyatlarla olan tablolar alıcı fiyatlarına dönüştürülür. Tabloda ayrıca yerleşiklerin yurtdışından doğrudan satın alışları ve ithalat üzerindeki cif/fob düzeltmesi bulunur.</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6510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Girdi-Çıktı tablosu satırlar ve sütunlardan oluşur ve tabloda satırlar çıktı miktarlarını, bir başka ifade ile sektörün ürettiği mal veya hizmetlerin kullanım yerlerini, sütunlar ise girdi miktarlarını, yani sektörün üretim için gereksinim duyduğu mal veya hizmetin kaynağının nereden sağladığını gösterir. Herhangi bir sektörün satırında yer alan değerler, söz konusu sektörün belli bir dönem içinde yaptığı üretimin diğer sektörlere giden kısmını, bir başka deyişle diğer sektörlere sağladığı girdi miktarını gösterir.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95956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4425" y="2525077"/>
            <a:ext cx="7080885" cy="188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7009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Sanayilerin ana ve yan faaliyet üretimleri için satın aldıkları mal ve hizmet girdilerini gösterir. Sütunlar itibariyle sanayilerin üretim maliyetini gösterir ve bütün ara maliyetler alıcı fiyatlarıyla ölçülür. Girişim tarafından indirilemeyen KDV alıcı fiyatlarına dahildir. Satırlar itibariyle ise toplam mal ve hizmet arzının hangi sanayiler ve nihai talep unsurları tarafından kullanıldığını gösterir. </a:t>
            </a:r>
          </a:p>
          <a:p>
            <a:pPr marL="0" indent="0" algn="just">
              <a:lnSpc>
                <a:spcPct val="100000"/>
              </a:lnSpc>
              <a:spcBef>
                <a:spcPts val="450"/>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Tabloda yerleşiklerin yurtdışında yaptıkları doğrudan satın alışlar da yer almaktadır.</a:t>
            </a:r>
            <a:endParaRPr lang="en-US" sz="21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33110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10000"/>
              </a:lnSpc>
              <a:spcBef>
                <a:spcPts val="450"/>
              </a:spcBef>
              <a:buClr>
                <a:srgbClr val="160093"/>
              </a:buClr>
              <a:buFont typeface="Courier New" panose="02070309020205020404" pitchFamily="49" charset="0"/>
              <a:buChar char="o"/>
            </a:pPr>
            <a:r>
              <a:rPr lang="tr-TR" sz="2100" b="1" dirty="0">
                <a:latin typeface="Arial" panose="020B0604020202020204" pitchFamily="34" charset="0"/>
                <a:cs typeface="Arial" panose="020B0604020202020204" pitchFamily="34" charset="0"/>
              </a:rPr>
              <a:t> Ara tüketim</a:t>
            </a:r>
            <a:r>
              <a:rPr lang="tr-TR" sz="2100" dirty="0">
                <a:latin typeface="Arial" panose="020B0604020202020204" pitchFamily="34" charset="0"/>
                <a:cs typeface="Arial" panose="020B0604020202020204" pitchFamily="34" charset="0"/>
              </a:rPr>
              <a:t> bölümü; sanayi ve ürünlerin ara tüketimini ifade eder. Birincil ve ikincil faaliyet üretimi için gerekli mal ve hizmetleri gösterir.</a:t>
            </a:r>
            <a:endParaRPr lang="en-US" sz="2100" dirty="0">
              <a:latin typeface="Arial" panose="020B0604020202020204" pitchFamily="34" charset="0"/>
              <a:cs typeface="Arial" panose="020B0604020202020204" pitchFamily="34" charset="0"/>
            </a:endParaRPr>
          </a:p>
          <a:p>
            <a:pPr marL="0" indent="0" algn="just">
              <a:lnSpc>
                <a:spcPct val="110000"/>
              </a:lnSpc>
              <a:spcBef>
                <a:spcPts val="450"/>
              </a:spcBef>
              <a:buClr>
                <a:srgbClr val="160093"/>
              </a:buClr>
              <a:buFont typeface="Courier New" panose="02070309020205020404" pitchFamily="49" charset="0"/>
              <a:buChar char="o"/>
            </a:pPr>
            <a:r>
              <a:rPr lang="tr-TR" sz="2100" b="1" dirty="0">
                <a:latin typeface="Arial" panose="020B0604020202020204" pitchFamily="34" charset="0"/>
                <a:cs typeface="Arial" panose="020B0604020202020204" pitchFamily="34" charset="0"/>
              </a:rPr>
              <a:t> Nihai talep</a:t>
            </a:r>
            <a:r>
              <a:rPr lang="tr-TR" sz="2100" dirty="0">
                <a:latin typeface="Arial" panose="020B0604020202020204" pitchFamily="34" charset="0"/>
                <a:cs typeface="Arial" panose="020B0604020202020204" pitchFamily="34" charset="0"/>
              </a:rPr>
              <a:t> bölümü; hane halkı, devlet ve hane halklarına hizmet eden kar amacı olmayan kuruluşların nihai tüketimi, gayri safi sermaye oluşumu, stok değişimi ve ihracat için ürün kullanımlarını gösterir.</a:t>
            </a:r>
            <a:endParaRPr lang="en-US" sz="2100" dirty="0">
              <a:latin typeface="Arial" panose="020B0604020202020204" pitchFamily="34" charset="0"/>
              <a:cs typeface="Arial" panose="020B0604020202020204" pitchFamily="34" charset="0"/>
            </a:endParaRPr>
          </a:p>
          <a:p>
            <a:pPr marL="0" indent="0" algn="just">
              <a:lnSpc>
                <a:spcPct val="110000"/>
              </a:lnSpc>
              <a:spcBef>
                <a:spcPts val="450"/>
              </a:spcBef>
              <a:buClr>
                <a:srgbClr val="160093"/>
              </a:buClr>
              <a:buFont typeface="Courier New" panose="02070309020205020404" pitchFamily="49" charset="0"/>
              <a:buChar char="o"/>
            </a:pPr>
            <a:r>
              <a:rPr lang="tr-TR" sz="2100" b="1" dirty="0">
                <a:latin typeface="Arial" panose="020B0604020202020204" pitchFamily="34" charset="0"/>
                <a:cs typeface="Arial" panose="020B0604020202020204" pitchFamily="34" charset="0"/>
              </a:rPr>
              <a:t> Katma değer unsurları</a:t>
            </a:r>
            <a:r>
              <a:rPr lang="tr-TR" sz="2100" dirty="0">
                <a:latin typeface="Arial" panose="020B0604020202020204" pitchFamily="34" charset="0"/>
                <a:cs typeface="Arial" panose="020B0604020202020204" pitchFamily="34" charset="0"/>
              </a:rPr>
              <a:t> bölümü; sanayilere göre çalışanlara yapılan ödemeler, üretim üzerindeki vergi ve sübvansiyonlar, net faktör gelirleri ve sabit sermaye tüketimini gösterir.</a:t>
            </a:r>
            <a:endParaRPr lang="en-US" sz="21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601961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sz="2400" dirty="0">
                <a:solidFill>
                  <a:schemeClr val="tx1"/>
                </a:solidFill>
                <a:latin typeface="Arial" panose="020B0604020202020204" pitchFamily="34" charset="0"/>
                <a:ea typeface="Times New Roman" panose="02020603050405020304" pitchFamily="18" charset="0"/>
              </a:rPr>
              <a:t>INPUT – OUTPUT TABLOSU VE BAĞLANTI KATSAYILARI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10000"/>
              </a:lnSpc>
              <a:spcBef>
                <a:spcPts val="450"/>
              </a:spcBef>
              <a:buClr>
                <a:srgbClr val="160093"/>
              </a:buClr>
              <a:buFont typeface="Courier New" panose="02070309020205020404" pitchFamily="49" charset="0"/>
              <a:buChar char="o"/>
            </a:pPr>
            <a:r>
              <a:rPr lang="tr-TR" sz="2100" b="1" dirty="0">
                <a:latin typeface="Arial" panose="020B0604020202020204" pitchFamily="34" charset="0"/>
                <a:cs typeface="Arial" panose="020B0604020202020204" pitchFamily="34" charset="0"/>
              </a:rPr>
              <a:t> </a:t>
            </a:r>
            <a:r>
              <a:rPr lang="tr-TR" sz="2100" dirty="0">
                <a:latin typeface="Arial" panose="020B0604020202020204" pitchFamily="34" charset="0"/>
                <a:cs typeface="Arial" panose="020B0604020202020204" pitchFamily="34" charset="0"/>
              </a:rPr>
              <a:t>Arz ve kullanım tablolarından elde edilir. Satır ve sütun sayısı eşit kare matris şeklindedir. </a:t>
            </a:r>
          </a:p>
          <a:p>
            <a:pPr marL="0" indent="0" algn="just">
              <a:lnSpc>
                <a:spcPct val="110000"/>
              </a:lnSpc>
              <a:spcBef>
                <a:spcPts val="450"/>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Girdi-Çıktı Tabloları; ürün, sanayi veya karma teknoloji varsayımlarına göre üründen ürüne veya sanayiden sanayiye olmak üzere hazırlanabilir.</a:t>
            </a:r>
            <a:endParaRPr lang="en-US" sz="2100" dirty="0">
              <a:latin typeface="Arial" panose="020B0604020202020204" pitchFamily="34" charset="0"/>
              <a:cs typeface="Arial" panose="020B0604020202020204" pitchFamily="34" charset="0"/>
            </a:endParaRPr>
          </a:p>
          <a:p>
            <a:pPr marL="0" indent="0" algn="just">
              <a:lnSpc>
                <a:spcPct val="110000"/>
              </a:lnSpc>
              <a:spcBef>
                <a:spcPts val="450"/>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Tabloların birçok kullanım alanı vardır. Bunlardan bazıları, ekonominin yapısal analizi ve planlaması, üretimin analizi, talep yapısının analizi, fiyat ve maliyet analizi, ithalat ve ihracatın analizi, yatırımların analizi, verimlik analizi, duyarlılık analizi ve etki analizidir.</a:t>
            </a:r>
            <a:endParaRPr lang="en-US" sz="21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9551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6140763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12439</TotalTime>
  <Words>737</Words>
  <Application>Microsoft Office PowerPoint</Application>
  <PresentationFormat>Ekran Gösterisi (4:3)</PresentationFormat>
  <Paragraphs>46</Paragraphs>
  <Slides>9</Slides>
  <Notes>9</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Century Gothic</vt:lpstr>
      <vt:lpstr>Courier New</vt:lpstr>
      <vt:lpstr>Times New Roman</vt:lpstr>
      <vt:lpstr>Wingdings</vt:lpstr>
      <vt:lpstr>ekonomi</vt:lpstr>
      <vt:lpstr>1_Rics</vt:lpstr>
      <vt:lpstr>h.t.</vt:lpstr>
      <vt:lpstr>PowerPoint Sunusu</vt:lpstr>
      <vt:lpstr>INPUT – OUTPUT TABLOSU VE BAĞLANTI KATSAYILARI</vt:lpstr>
      <vt:lpstr>INPUT – OUTPUT TABLOSU VE BAĞLANTI KATSAYILARI</vt:lpstr>
      <vt:lpstr>INPUT – OUTPUT TABLOSU VE BAĞLANTI KATSAYILARI</vt:lpstr>
      <vt:lpstr>INPUT – OUTPUT TABLOSU VE BAĞLANTI KATSAYILARI</vt:lpstr>
      <vt:lpstr>INPUT – OUTPUT TABLOSU VE BAĞLANTI KATSAYILARI</vt:lpstr>
      <vt:lpstr>INPUT – OUTPUT TABLOSU VE BAĞLANTI KATSAYILARI</vt:lpstr>
      <vt:lpstr>INPUT – OUTPUT TABLOSU VE BAĞLANTI KATSAYILARI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2020-02-21T09:08:23Z</dcterms:modified>
</cp:coreProperties>
</file>