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0" d="100"/>
          <a:sy n="20" d="100"/>
        </p:scale>
        <p:origin x="-1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E54DB-A80D-D44D-B2B3-3E32BBACCFA7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766E9-85DC-C344-9442-B87DCE8B6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672C99E-9290-C441-B59F-7142A0AFB1AD}" type="slidenum">
              <a:rPr lang="tr-TR" sz="1200"/>
              <a:pPr eaLnBrk="1" hangingPunct="1"/>
              <a:t>2</a:t>
            </a:fld>
            <a:endParaRPr lang="tr-TR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6599687-4399-524E-9EC0-19983F2C6BC0}" type="slidenum">
              <a:rPr lang="tr-TR" sz="1200"/>
              <a:pPr eaLnBrk="1" hangingPunct="1"/>
              <a:t>3</a:t>
            </a:fld>
            <a:endParaRPr lang="tr-TR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E2B201-58DC-BF4F-8B20-3F386227AF11}" type="slidenum">
              <a:rPr lang="tr-TR" sz="1200"/>
              <a:pPr eaLnBrk="1" hangingPunct="1"/>
              <a:t>4</a:t>
            </a:fld>
            <a:endParaRPr lang="tr-TR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DBBDDA4-20FF-AD4E-9F11-F41B7B2166F8}" type="slidenum">
              <a:rPr lang="tr-TR" sz="1200"/>
              <a:pPr eaLnBrk="1" hangingPunct="1"/>
              <a:t>5</a:t>
            </a:fld>
            <a:endParaRPr lang="tr-TR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0C6B25-1B5A-0246-9E98-C0CAF7968F41}" type="slidenum">
              <a:rPr lang="tr-TR" sz="1200"/>
              <a:pPr eaLnBrk="1" hangingPunct="1"/>
              <a:t>6</a:t>
            </a:fld>
            <a:endParaRPr lang="tr-TR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149AD62-41C9-3B49-AA1D-0053518C6CF5}" type="slidenum">
              <a:rPr lang="tr-TR" sz="1200"/>
              <a:pPr eaLnBrk="1" hangingPunct="1"/>
              <a:t>7</a:t>
            </a:fld>
            <a:endParaRPr lang="tr-TR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5768151-ED6F-9A49-91BC-63BE0EDBC4E3}" type="slidenum">
              <a:rPr lang="tr-TR" sz="1200"/>
              <a:pPr eaLnBrk="1" hangingPunct="1"/>
              <a:t>8</a:t>
            </a:fld>
            <a:endParaRPr lang="tr-TR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B294B3C-D6B4-C44F-AFE1-8604E2FB6E19}" type="slidenum">
              <a:rPr lang="tr-TR" sz="1200"/>
              <a:pPr eaLnBrk="1" hangingPunct="1"/>
              <a:t>9</a:t>
            </a:fld>
            <a:endParaRPr lang="tr-TR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0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7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93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56D63-DA14-3240-8D8F-477D5908A8B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88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9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2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1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3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0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2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3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3B99C-87C6-D743-AA85-F5E6FF062D84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3B269-3E23-F146-BD64-92881602D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9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Word_97_-_2004_Document2.doc"/><Relationship Id="rId5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Microsoft_Word_97_-_2004_Document1.doc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88404"/>
            <a:ext cx="7772400" cy="124832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 b="1" dirty="0" smtClean="0">
                <a:solidFill>
                  <a:srgbClr val="FF0066"/>
                </a:solidFill>
                <a:latin typeface="Arial" charset="0"/>
              </a:rPr>
              <a:t/>
            </a:r>
            <a:br>
              <a:rPr lang="tr-TR" sz="4000" b="1" dirty="0" smtClean="0">
                <a:solidFill>
                  <a:srgbClr val="FF0066"/>
                </a:solidFill>
                <a:latin typeface="Arial" charset="0"/>
              </a:rPr>
            </a:br>
            <a:r>
              <a:rPr lang="tr-TR" sz="4000" b="1" dirty="0" smtClean="0">
                <a:solidFill>
                  <a:srgbClr val="FF0066"/>
                </a:solidFill>
                <a:latin typeface="Arial" charset="0"/>
              </a:rPr>
              <a:t>ÖĞRETİM </a:t>
            </a:r>
            <a:r>
              <a:rPr lang="tr-TR" sz="4000" b="1" dirty="0">
                <a:solidFill>
                  <a:srgbClr val="FF0066"/>
                </a:solidFill>
                <a:latin typeface="Arial" charset="0"/>
              </a:rPr>
              <a:t>İLKE ve YÖNTEMLERİ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445125"/>
            <a:ext cx="7048500" cy="1176338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FF0066"/>
                </a:solidFill>
                <a:latin typeface="Arial" charset="0"/>
              </a:rPr>
              <a:t> Doç. Dr. Berna Aslan</a:t>
            </a:r>
          </a:p>
          <a:p>
            <a:pPr eaLnBrk="1" hangingPunct="1"/>
            <a:r>
              <a:rPr lang="tr-TR">
                <a:solidFill>
                  <a:srgbClr val="FF0066"/>
                </a:solidFill>
                <a:latin typeface="Arial" charset="0"/>
              </a:rPr>
              <a:t>baslan@ankara.edu.tr</a:t>
            </a:r>
          </a:p>
        </p:txBody>
      </p:sp>
      <p:pic>
        <p:nvPicPr>
          <p:cNvPr id="3078" name="Picture 6" descr="http://musiclessonsresource.com/wp-content/uploads/2013/06/teaching.pn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475656" y="1988840"/>
            <a:ext cx="6048672" cy="286931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638984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189303"/>
              </p:ext>
            </p:extLst>
          </p:nvPr>
        </p:nvGraphicFramePr>
        <p:xfrm>
          <a:off x="0" y="952624"/>
          <a:ext cx="8993168" cy="5596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Document" r:id="rId4" imgW="9652000" imgH="6007100" progId="Word.Document.8">
                  <p:embed/>
                </p:oleObj>
              </mc:Choice>
              <mc:Fallback>
                <p:oleObj name="Document" r:id="rId4" imgW="9652000" imgH="6007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2624"/>
                        <a:ext cx="8993168" cy="5596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317" y="317541"/>
            <a:ext cx="792558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</a:t>
            </a:r>
            <a:r>
              <a:rPr lang="en-US" sz="3200" b="1" dirty="0" err="1" smtClean="0"/>
              <a:t>Sınıf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Türkçe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Dersi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Belirtke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Tablosu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Örneği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53378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>
                <a:solidFill>
                  <a:srgbClr val="FF3399"/>
                </a:solidFill>
                <a:latin typeface="Arial" charset="0"/>
              </a:rPr>
              <a:t>Tam Öğrenme Modeli (Bloom)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Bu modele göre bir sınıftaki öğrencilerin başarılı olmaları onların yetenek düzeylerine değil, öğretimin niteliğine ve onlara yeteri kadar zaman tanımaya bağlıdır. 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Modelin ana değişkenleri </a:t>
            </a:r>
            <a:r>
              <a:rPr lang="tr-TR" b="1">
                <a:solidFill>
                  <a:srgbClr val="CC3300"/>
                </a:solidFill>
                <a:latin typeface="Arial" charset="0"/>
              </a:rPr>
              <a:t>öğrenci nitelikleri</a:t>
            </a:r>
            <a:r>
              <a:rPr lang="tr-TR">
                <a:latin typeface="Arial" charset="0"/>
              </a:rPr>
              <a:t>, </a:t>
            </a:r>
            <a:r>
              <a:rPr lang="tr-TR" b="1">
                <a:solidFill>
                  <a:schemeClr val="hlink"/>
                </a:solidFill>
                <a:latin typeface="Arial" charset="0"/>
              </a:rPr>
              <a:t>öğretim hizmetinin niteliği</a:t>
            </a:r>
            <a:r>
              <a:rPr lang="tr-TR">
                <a:latin typeface="Arial" charset="0"/>
              </a:rPr>
              <a:t> ve </a:t>
            </a:r>
            <a:r>
              <a:rPr lang="tr-TR" b="1">
                <a:solidFill>
                  <a:srgbClr val="0033CC"/>
                </a:solidFill>
                <a:latin typeface="Arial" charset="0"/>
              </a:rPr>
              <a:t>öğrenme ürünleri</a:t>
            </a:r>
            <a:r>
              <a:rPr lang="tr-TR">
                <a:latin typeface="Arial" charset="0"/>
              </a:rPr>
              <a:t>dir. </a:t>
            </a:r>
          </a:p>
        </p:txBody>
      </p:sp>
    </p:spTree>
    <p:extLst>
      <p:ext uri="{BB962C8B-B14F-4D97-AF65-F5344CB8AC3E}">
        <p14:creationId xmlns:p14="http://schemas.microsoft.com/office/powerpoint/2010/main" val="100979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89" name="Object 2"/>
          <p:cNvGraphicFramePr>
            <a:graphicFrameLocks noGrp="1" noChangeAspect="1"/>
          </p:cNvGraphicFramePr>
          <p:nvPr>
            <p:ph/>
          </p:nvPr>
        </p:nvGraphicFramePr>
        <p:xfrm>
          <a:off x="323850" y="765175"/>
          <a:ext cx="9361488" cy="561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Document" r:id="rId5" imgW="8890000" imgH="3467100" progId="Word.Document.8">
                  <p:embed/>
                </p:oleObj>
              </mc:Choice>
              <mc:Fallback>
                <p:oleObj name="Document" r:id="rId5" imgW="8890000" imgH="34671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765175"/>
                        <a:ext cx="9361488" cy="561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6310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>
                <a:latin typeface="Arial" charset="0"/>
              </a:rPr>
              <a:t>Öğrenci Nitelikleri 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Bilişsel giriş davranışları:</a:t>
            </a:r>
            <a:r>
              <a:rPr lang="tr-TR" sz="2800">
                <a:latin typeface="Arial" charset="0"/>
              </a:rPr>
              <a:t> Belli bir dersin ya da ünitenin öğrenilmesini kolaylaştıran ya da mümkün kılan </a:t>
            </a:r>
            <a:r>
              <a:rPr lang="tr-TR" sz="2800" b="1">
                <a:solidFill>
                  <a:srgbClr val="0033CC"/>
                </a:solidFill>
                <a:latin typeface="Arial" charset="0"/>
              </a:rPr>
              <a:t>ön</a:t>
            </a:r>
            <a:r>
              <a:rPr lang="tr-TR" sz="2800">
                <a:latin typeface="Arial" charset="0"/>
              </a:rPr>
              <a:t> </a:t>
            </a:r>
            <a:r>
              <a:rPr lang="tr-TR" sz="2800" b="1">
                <a:solidFill>
                  <a:srgbClr val="0033CC"/>
                </a:solidFill>
                <a:latin typeface="Arial" charset="0"/>
              </a:rPr>
              <a:t>öğrenmeler</a:t>
            </a:r>
            <a:r>
              <a:rPr lang="tr-TR" sz="2800">
                <a:latin typeface="Arial" charset="0"/>
              </a:rPr>
              <a:t>dir.</a:t>
            </a:r>
          </a:p>
          <a:p>
            <a:pPr eaLnBrk="1" hangingPunct="1">
              <a:buFontTx/>
              <a:buNone/>
            </a:pPr>
            <a:endParaRPr lang="tr-TR" sz="28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Duyuşsal giriş davranışları:</a:t>
            </a:r>
            <a:r>
              <a:rPr lang="tr-TR" sz="2800">
                <a:latin typeface="Arial" charset="0"/>
              </a:rPr>
              <a:t> Öğrenenin öğretilen öğrenme birimine ilgisidir. Burada akademik özgüven başarıyı en çok etkileyen faktördür. Duyuşsal giriş özellikleri başarıdaki değişimin % 25</a:t>
            </a:r>
            <a:r>
              <a:rPr lang="ja-JP" altLang="tr-TR" sz="2800">
                <a:latin typeface="Arial" charset="0"/>
              </a:rPr>
              <a:t>’</a:t>
            </a:r>
            <a:r>
              <a:rPr lang="tr-TR" altLang="ja-JP" sz="2800">
                <a:latin typeface="Arial" charset="0"/>
              </a:rPr>
              <a:t>ini açıklamaktadır. </a:t>
            </a:r>
            <a:endParaRPr lang="tr-TR" sz="2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429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>
                <a:latin typeface="Arial" charset="0"/>
              </a:rPr>
              <a:t>Öğretim Hizmetinin Niteliği 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600" b="1">
                <a:solidFill>
                  <a:srgbClr val="CC3300"/>
                </a:solidFill>
                <a:latin typeface="Arial" charset="0"/>
              </a:rPr>
              <a:t>İpuçları:</a:t>
            </a:r>
            <a:r>
              <a:rPr lang="tr-TR" sz="2600">
                <a:latin typeface="Arial" charset="0"/>
              </a:rPr>
              <a:t> Öğrenciye neyi, niçin, ve nasıl öğreneceğini gösteren mesajların tümüdür ve başarıdaki değişimin % 14</a:t>
            </a:r>
            <a:r>
              <a:rPr lang="ja-JP" altLang="tr-TR" sz="2600">
                <a:latin typeface="Arial" charset="0"/>
              </a:rPr>
              <a:t>’</a:t>
            </a:r>
            <a:r>
              <a:rPr lang="tr-TR" altLang="ja-JP" sz="2600">
                <a:latin typeface="Arial" charset="0"/>
              </a:rPr>
              <a:t>ünü açıklar. İpuçları;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>
                <a:latin typeface="Arial" charset="0"/>
              </a:rPr>
              <a:t>Öğrencinin gelişim düzeyine uygun olmalı,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>
                <a:latin typeface="Arial" charset="0"/>
              </a:rPr>
              <a:t>Bilişsel ve duyuşsal giriş davranışlarına uygun olmalı,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>
                <a:latin typeface="Arial" charset="0"/>
              </a:rPr>
              <a:t>İçinde yaşanan sosyo-kültürel özelliklere uygun olmalı,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>
                <a:latin typeface="Arial" charset="0"/>
              </a:rPr>
              <a:t>Kazandırılmak istenen davranışı yapmasını sağlamalı.</a:t>
            </a:r>
            <a:r>
              <a:rPr lang="tr-TR" sz="2000">
                <a:latin typeface="Arial" charset="0"/>
              </a:rPr>
              <a:t>  </a:t>
            </a:r>
          </a:p>
          <a:p>
            <a:pPr eaLnBrk="1" hangingPunct="1">
              <a:lnSpc>
                <a:spcPct val="80000"/>
              </a:lnSpc>
            </a:pPr>
            <a:endParaRPr lang="tr-TR" sz="2400" b="1">
              <a:solidFill>
                <a:srgbClr val="CC33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600" b="1">
                <a:solidFill>
                  <a:srgbClr val="CC3300"/>
                </a:solidFill>
                <a:latin typeface="Arial" charset="0"/>
              </a:rPr>
              <a:t>Katılım:</a:t>
            </a:r>
            <a:r>
              <a:rPr lang="tr-TR" sz="2600">
                <a:latin typeface="Arial" charset="0"/>
              </a:rPr>
              <a:t> öğrencinin kendine sağlanan işaretlerle belli bir düzeyde açık ya da örtük olarak etkileşmesi ve davranışı kazanana kadar bu çabayı sürdürmesidir. Başarıdaki değişimin % 20</a:t>
            </a:r>
            <a:r>
              <a:rPr lang="ja-JP" altLang="tr-TR" sz="2600">
                <a:latin typeface="Arial" charset="0"/>
              </a:rPr>
              <a:t>’</a:t>
            </a:r>
            <a:r>
              <a:rPr lang="tr-TR" altLang="ja-JP" sz="2600">
                <a:latin typeface="Arial" charset="0"/>
              </a:rPr>
              <a:t>sini açıklar.</a:t>
            </a:r>
            <a:endParaRPr lang="tr-TR" sz="26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5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/>
            <a:r>
              <a:rPr lang="tr-TR" b="1">
                <a:solidFill>
                  <a:srgbClr val="CC3300"/>
                </a:solidFill>
                <a:latin typeface="Arial" charset="0"/>
              </a:rPr>
              <a:t>Pekiştirme:</a:t>
            </a:r>
            <a:r>
              <a:rPr lang="tr-TR">
                <a:latin typeface="Arial" charset="0"/>
              </a:rPr>
              <a:t> İstenen davranışın tekrar edilme sıklığını artırarak güçlendirmeyi ve sürdürülmesini sağlamak için kullanılan uyarıcılardır. </a:t>
            </a:r>
          </a:p>
          <a:p>
            <a:pPr eaLnBrk="1" hangingPunct="1"/>
            <a:r>
              <a:rPr lang="tr-TR" b="1">
                <a:solidFill>
                  <a:srgbClr val="CC3300"/>
                </a:solidFill>
                <a:latin typeface="Arial" charset="0"/>
              </a:rPr>
              <a:t>Dönüt ve düzeltme:</a:t>
            </a:r>
            <a:r>
              <a:rPr lang="tr-TR">
                <a:latin typeface="Arial" charset="0"/>
              </a:rPr>
              <a:t> Öğrenciye öğrenmelerinin doğruluğu ya da yanlışlığı hakkında verilen mesajlar bütünüdür. </a:t>
            </a:r>
          </a:p>
        </p:txBody>
      </p:sp>
    </p:spTree>
    <p:extLst>
      <p:ext uri="{BB962C8B-B14F-4D97-AF65-F5344CB8AC3E}">
        <p14:creationId xmlns:p14="http://schemas.microsoft.com/office/powerpoint/2010/main" val="43307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>
                <a:solidFill>
                  <a:srgbClr val="FF3399"/>
                </a:solidFill>
                <a:latin typeface="Arial" charset="0"/>
              </a:rPr>
              <a:t>Tam Öğrenme Modelinin Uygulanması</a:t>
            </a:r>
            <a:r>
              <a:rPr lang="tr-TR" sz="4000">
                <a:latin typeface="Arial" charset="0"/>
              </a:rPr>
              <a:t> 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Hedef davranışlar ve hangi ünitelerde kazandırılacağının  belirlenmesi (</a:t>
            </a:r>
            <a:r>
              <a:rPr lang="tr-TR" b="1">
                <a:solidFill>
                  <a:srgbClr val="0033CC"/>
                </a:solidFill>
                <a:latin typeface="Arial" charset="0"/>
              </a:rPr>
              <a:t>Belirtke tablosu</a:t>
            </a:r>
            <a:r>
              <a:rPr lang="tr-TR">
                <a:latin typeface="Arial" charset="0"/>
              </a:rPr>
              <a:t>)</a:t>
            </a:r>
          </a:p>
          <a:p>
            <a:pPr eaLnBrk="1" hangingPunct="1"/>
            <a:r>
              <a:rPr lang="tr-TR">
                <a:latin typeface="Arial" charset="0"/>
              </a:rPr>
              <a:t>Öğrencilerin bilgi düzeylerinin </a:t>
            </a:r>
            <a:r>
              <a:rPr lang="tr-TR" b="1">
                <a:solidFill>
                  <a:srgbClr val="0033CC"/>
                </a:solidFill>
                <a:latin typeface="Arial" charset="0"/>
              </a:rPr>
              <a:t>Bilişsel Giriş Davranışları testi</a:t>
            </a:r>
            <a:r>
              <a:rPr lang="tr-TR">
                <a:latin typeface="Arial" charset="0"/>
              </a:rPr>
              <a:t> ile belirlenmesi. </a:t>
            </a:r>
          </a:p>
          <a:p>
            <a:pPr eaLnBrk="1" hangingPunct="1"/>
            <a:r>
              <a:rPr lang="tr-TR">
                <a:latin typeface="Arial" charset="0"/>
              </a:rPr>
              <a:t>BGD testinde belirlenen eksik ön koşul davranışlar için </a:t>
            </a:r>
            <a:r>
              <a:rPr lang="ja-JP" altLang="tr-TR">
                <a:latin typeface="Arial" charset="0"/>
              </a:rPr>
              <a:t>“</a:t>
            </a:r>
            <a:r>
              <a:rPr lang="tr-TR" altLang="ja-JP" b="1">
                <a:solidFill>
                  <a:srgbClr val="0033CC"/>
                </a:solidFill>
                <a:latin typeface="Arial" charset="0"/>
              </a:rPr>
              <a:t>Tamamlama Eğitimi</a:t>
            </a:r>
            <a:r>
              <a:rPr lang="ja-JP" altLang="tr-TR">
                <a:latin typeface="Arial" charset="0"/>
              </a:rPr>
              <a:t>”</a:t>
            </a:r>
            <a:r>
              <a:rPr lang="tr-TR" altLang="ja-JP">
                <a:latin typeface="Arial" charset="0"/>
              </a:rPr>
              <a:t> yapılması. </a:t>
            </a:r>
            <a:endParaRPr 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64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</a:rPr>
              <a:t>Ünitede kazandırılması planlanan davranışların kazanımına yönelik </a:t>
            </a:r>
            <a:r>
              <a:rPr lang="ja-JP" altLang="tr-TR" sz="2800">
                <a:latin typeface="Arial" charset="0"/>
              </a:rPr>
              <a:t>“</a:t>
            </a:r>
            <a:r>
              <a:rPr lang="tr-TR" altLang="ja-JP" sz="2800" b="1">
                <a:solidFill>
                  <a:srgbClr val="0033CC"/>
                </a:solidFill>
                <a:latin typeface="Arial" charset="0"/>
              </a:rPr>
              <a:t>Öğretim Etkinlikleri</a:t>
            </a:r>
            <a:r>
              <a:rPr lang="ja-JP" altLang="tr-TR" sz="2800">
                <a:latin typeface="Arial" charset="0"/>
              </a:rPr>
              <a:t>”</a:t>
            </a:r>
            <a:r>
              <a:rPr lang="tr-TR" altLang="ja-JP" sz="2800">
                <a:latin typeface="Arial" charset="0"/>
              </a:rPr>
              <a:t> yapılması.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</a:rPr>
              <a:t>Ünitede yer alan bütün davranışlar (15- 30 davranış) kazandırıldıktan sonra </a:t>
            </a:r>
            <a:r>
              <a:rPr lang="tr-TR" sz="2800" b="1">
                <a:solidFill>
                  <a:srgbClr val="0033CC"/>
                </a:solidFill>
                <a:latin typeface="Arial" charset="0"/>
              </a:rPr>
              <a:t>izleme değerlendirmesi</a:t>
            </a:r>
            <a:r>
              <a:rPr lang="tr-TR" sz="2800">
                <a:latin typeface="Arial" charset="0"/>
              </a:rPr>
              <a:t> yapılması.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</a:rPr>
              <a:t>İzleme değerlendirilmesi sonucunda belirlenen tam öğrenme ölçütüne (%75- %90) ulaşmayan öğrenciler için </a:t>
            </a:r>
            <a:r>
              <a:rPr lang="ja-JP" altLang="tr-TR" sz="2800">
                <a:latin typeface="Arial" charset="0"/>
              </a:rPr>
              <a:t>“</a:t>
            </a:r>
            <a:r>
              <a:rPr lang="tr-TR" altLang="ja-JP" sz="2800" b="1">
                <a:solidFill>
                  <a:srgbClr val="0033CC"/>
                </a:solidFill>
                <a:latin typeface="Arial" charset="0"/>
              </a:rPr>
              <a:t>Ek Öğrenme- Öğretme Etkinlikleri</a:t>
            </a:r>
            <a:r>
              <a:rPr lang="ja-JP" altLang="tr-TR" sz="2800">
                <a:latin typeface="Arial" charset="0"/>
              </a:rPr>
              <a:t>”</a:t>
            </a:r>
            <a:r>
              <a:rPr lang="tr-TR" altLang="ja-JP" sz="2800">
                <a:latin typeface="Arial" charset="0"/>
              </a:rPr>
              <a:t> yapılması.</a:t>
            </a:r>
            <a:endParaRPr lang="tr-TR" sz="2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198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>
                <a:latin typeface="Arial" charset="0"/>
              </a:rPr>
              <a:t>Ek öğrenme eğitimine tabi tutulanların </a:t>
            </a:r>
            <a:r>
              <a:rPr lang="ja-JP" altLang="tr-TR" dirty="0">
                <a:latin typeface="Arial" charset="0"/>
              </a:rPr>
              <a:t>“</a:t>
            </a:r>
            <a:r>
              <a:rPr lang="tr-TR" altLang="ja-JP" b="1" dirty="0">
                <a:solidFill>
                  <a:srgbClr val="0033CC"/>
                </a:solidFill>
                <a:latin typeface="Arial" charset="0"/>
              </a:rPr>
              <a:t>Panel izleme Testi</a:t>
            </a:r>
            <a:r>
              <a:rPr lang="ja-JP" altLang="tr-TR" dirty="0">
                <a:latin typeface="Arial" charset="0"/>
              </a:rPr>
              <a:t>”</a:t>
            </a:r>
            <a:r>
              <a:rPr lang="tr-TR" altLang="ja-JP" dirty="0">
                <a:latin typeface="Arial" charset="0"/>
              </a:rPr>
              <a:t> ne alınarak tam öğrenme ölçütüne ne kadar ulaştıklarının belirlenmesi </a:t>
            </a:r>
          </a:p>
          <a:p>
            <a:pPr eaLnBrk="1" hangingPunct="1"/>
            <a:r>
              <a:rPr lang="tr-TR" dirty="0">
                <a:latin typeface="Arial" charset="0"/>
              </a:rPr>
              <a:t>Öğrenciler </a:t>
            </a:r>
            <a:r>
              <a:rPr lang="tr-TR" b="1" dirty="0">
                <a:latin typeface="Arial" charset="0"/>
              </a:rPr>
              <a:t>tam öğrenme ölçütüne ulaştıktan sonra </a:t>
            </a:r>
            <a:r>
              <a:rPr lang="tr-TR" dirty="0">
                <a:latin typeface="Arial" charset="0"/>
              </a:rPr>
              <a:t>izleyen üniteye geçilmesi </a:t>
            </a:r>
          </a:p>
        </p:txBody>
      </p:sp>
    </p:spTree>
    <p:extLst>
      <p:ext uri="{BB962C8B-B14F-4D97-AF65-F5344CB8AC3E}">
        <p14:creationId xmlns:p14="http://schemas.microsoft.com/office/powerpoint/2010/main" val="72317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356</Words>
  <Application>Microsoft Macintosh PowerPoint</Application>
  <PresentationFormat>On-screen Show (4:3)</PresentationFormat>
  <Paragraphs>38</Paragraphs>
  <Slides>10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Document</vt:lpstr>
      <vt:lpstr> ÖĞRETİM İLKE ve YÖNTEMLERİ </vt:lpstr>
      <vt:lpstr>Tam Öğrenme Modeli (Bloom)</vt:lpstr>
      <vt:lpstr>PowerPoint Presentation</vt:lpstr>
      <vt:lpstr>Öğrenci Nitelikleri </vt:lpstr>
      <vt:lpstr>Öğretim Hizmetinin Niteliği </vt:lpstr>
      <vt:lpstr>PowerPoint Presentation</vt:lpstr>
      <vt:lpstr>Tam Öğrenme Modelinin Uygulanması </vt:lpstr>
      <vt:lpstr>PowerPoint Presentation</vt:lpstr>
      <vt:lpstr>PowerPoint Presentation</vt:lpstr>
      <vt:lpstr>PowerPoint Presentation</vt:lpstr>
    </vt:vector>
  </TitlesOfParts>
  <Company>Ankara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 Aslan</dc:creator>
  <cp:lastModifiedBy>Berna Aslan</cp:lastModifiedBy>
  <cp:revision>4</cp:revision>
  <dcterms:created xsi:type="dcterms:W3CDTF">2017-11-01T17:32:23Z</dcterms:created>
  <dcterms:modified xsi:type="dcterms:W3CDTF">2017-11-01T19:41:45Z</dcterms:modified>
</cp:coreProperties>
</file>