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62"/>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3/23/2021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3/23/2021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3/23/2021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3/23/2021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3/23/2021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3/23/2021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C034D3-149A-C940-A0EF-9D1624A33F48}"/>
              </a:ext>
            </a:extLst>
          </p:cNvPr>
          <p:cNvSpPr>
            <a:spLocks noGrp="1"/>
          </p:cNvSpPr>
          <p:nvPr>
            <p:ph type="ctrTitle"/>
          </p:nvPr>
        </p:nvSpPr>
        <p:spPr/>
        <p:txBody>
          <a:bodyPr/>
          <a:lstStyle/>
          <a:p>
            <a:r>
              <a:rPr lang="tr-TR" dirty="0" smtClean="0"/>
              <a:t>BORÇLAR HUKUKU ÖZEL HÜKÜMLER</a:t>
            </a:r>
            <a:endParaRPr lang="tr-TR" dirty="0"/>
          </a:p>
        </p:txBody>
      </p:sp>
      <p:sp>
        <p:nvSpPr>
          <p:cNvPr id="3" name="Alt Başlık 2">
            <a:extLst>
              <a:ext uri="{FF2B5EF4-FFF2-40B4-BE49-F238E27FC236}">
                <a16:creationId xmlns:a16="http://schemas.microsoft.com/office/drawing/2014/main" id="{37E78F00-F2C7-364B-B937-63F11DBE461D}"/>
              </a:ext>
            </a:extLst>
          </p:cNvPr>
          <p:cNvSpPr>
            <a:spLocks noGrp="1"/>
          </p:cNvSpPr>
          <p:nvPr>
            <p:ph type="subTitle" idx="1"/>
          </p:nvPr>
        </p:nvSpPr>
        <p:spPr/>
        <p:txBody>
          <a:bodyPr/>
          <a:lstStyle/>
          <a:p>
            <a:r>
              <a:rPr lang="tr-TR" dirty="0" smtClean="0"/>
              <a:t>İsimsiz sözleşmeler - I</a:t>
            </a:r>
            <a:endParaRPr lang="tr-TR" dirty="0"/>
          </a:p>
        </p:txBody>
      </p:sp>
    </p:spTree>
    <p:extLst>
      <p:ext uri="{BB962C8B-B14F-4D97-AF65-F5344CB8AC3E}">
        <p14:creationId xmlns:p14="http://schemas.microsoft.com/office/powerpoint/2010/main" val="2318476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C315317-64F8-E14E-AD9A-599A0C228C77}"/>
              </a:ext>
            </a:extLst>
          </p:cNvPr>
          <p:cNvSpPr>
            <a:spLocks noGrp="1"/>
          </p:cNvSpPr>
          <p:nvPr>
            <p:ph type="title"/>
          </p:nvPr>
        </p:nvSpPr>
        <p:spPr/>
        <p:txBody>
          <a:bodyPr/>
          <a:lstStyle/>
          <a:p>
            <a:r>
              <a:rPr lang="tr-TR" dirty="0" smtClean="0"/>
              <a:t>Genel hükümler</a:t>
            </a:r>
            <a:endParaRPr lang="tr-TR" dirty="0"/>
          </a:p>
        </p:txBody>
      </p:sp>
      <p:sp>
        <p:nvSpPr>
          <p:cNvPr id="3" name="İçerik Yer Tutucusu 2">
            <a:extLst>
              <a:ext uri="{FF2B5EF4-FFF2-40B4-BE49-F238E27FC236}">
                <a16:creationId xmlns:a16="http://schemas.microsoft.com/office/drawing/2014/main" id="{4D90202D-61EA-FC4C-AC65-972CD73C2DCC}"/>
              </a:ext>
            </a:extLst>
          </p:cNvPr>
          <p:cNvSpPr>
            <a:spLocks noGrp="1"/>
          </p:cNvSpPr>
          <p:nvPr>
            <p:ph idx="1"/>
          </p:nvPr>
        </p:nvSpPr>
        <p:spPr/>
        <p:txBody>
          <a:bodyPr>
            <a:normAutofit/>
          </a:bodyPr>
          <a:lstStyle/>
          <a:p>
            <a:r>
              <a:rPr lang="tr-TR" dirty="0" smtClean="0"/>
              <a:t>İsimsiz Sözleşme Kavramı</a:t>
            </a:r>
          </a:p>
          <a:p>
            <a:r>
              <a:rPr lang="tr-TR" dirty="0" smtClean="0"/>
              <a:t>İsimsiz Sözleşmelerin Çeşitleri</a:t>
            </a:r>
          </a:p>
          <a:p>
            <a:pPr lvl="1"/>
            <a:r>
              <a:rPr lang="tr-TR" dirty="0" smtClean="0"/>
              <a:t>Karma sözleşmeler</a:t>
            </a:r>
          </a:p>
          <a:p>
            <a:pPr lvl="2"/>
            <a:r>
              <a:rPr lang="en-US" dirty="0" smtClean="0"/>
              <a:t>Karma </a:t>
            </a:r>
            <a:r>
              <a:rPr lang="en-US" dirty="0" err="1"/>
              <a:t>sözleşmelerin</a:t>
            </a:r>
            <a:r>
              <a:rPr lang="en-US" dirty="0"/>
              <a:t> </a:t>
            </a:r>
            <a:r>
              <a:rPr lang="en-US" dirty="0" err="1" smtClean="0"/>
              <a:t>çeşitleri</a:t>
            </a:r>
            <a:endParaRPr lang="tr-TR" dirty="0"/>
          </a:p>
          <a:p>
            <a:pPr lvl="3"/>
            <a:r>
              <a:rPr lang="tr-TR" dirty="0"/>
              <a:t>Çift edimli karma </a:t>
            </a:r>
            <a:r>
              <a:rPr lang="tr-TR" dirty="0" smtClean="0"/>
              <a:t>sözleşmeler</a:t>
            </a:r>
          </a:p>
          <a:p>
            <a:pPr lvl="3"/>
            <a:r>
              <a:rPr lang="tr-TR" dirty="0"/>
              <a:t>Bileşik (kombine) tipli karma </a:t>
            </a:r>
            <a:r>
              <a:rPr lang="tr-TR" dirty="0" smtClean="0"/>
              <a:t>sözleşmeler</a:t>
            </a:r>
          </a:p>
          <a:p>
            <a:pPr lvl="3"/>
            <a:r>
              <a:rPr lang="tr-TR" dirty="0"/>
              <a:t>Eklemli karma sözleşmeler</a:t>
            </a:r>
            <a:endParaRPr lang="tr-TR" dirty="0"/>
          </a:p>
        </p:txBody>
      </p:sp>
    </p:spTree>
    <p:extLst>
      <p:ext uri="{BB962C8B-B14F-4D97-AF65-F5344CB8AC3E}">
        <p14:creationId xmlns:p14="http://schemas.microsoft.com/office/powerpoint/2010/main" val="4271952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Genel hükümler</a:t>
            </a:r>
            <a:endParaRPr lang="en-US" dirty="0"/>
          </a:p>
        </p:txBody>
      </p:sp>
      <p:sp>
        <p:nvSpPr>
          <p:cNvPr id="3" name="İçerik Yer Tutucusu 2"/>
          <p:cNvSpPr>
            <a:spLocks noGrp="1"/>
          </p:cNvSpPr>
          <p:nvPr>
            <p:ph idx="1"/>
          </p:nvPr>
        </p:nvSpPr>
        <p:spPr/>
        <p:txBody>
          <a:bodyPr/>
          <a:lstStyle/>
          <a:p>
            <a:r>
              <a:rPr lang="tr-TR" dirty="0"/>
              <a:t>İsimsiz Sözleşmelerin </a:t>
            </a:r>
            <a:r>
              <a:rPr lang="tr-TR" dirty="0" smtClean="0"/>
              <a:t>Çeşitleri (devam)</a:t>
            </a:r>
            <a:endParaRPr lang="tr-TR" dirty="0"/>
          </a:p>
          <a:p>
            <a:pPr lvl="1"/>
            <a:r>
              <a:rPr lang="tr-TR" dirty="0"/>
              <a:t>Karma </a:t>
            </a:r>
            <a:r>
              <a:rPr lang="tr-TR" dirty="0" smtClean="0"/>
              <a:t>sözleşmeler (devam)</a:t>
            </a:r>
          </a:p>
          <a:p>
            <a:pPr lvl="2"/>
            <a:r>
              <a:rPr lang="tr-TR" dirty="0"/>
              <a:t>Karma sözleşmelere uygulanacak </a:t>
            </a:r>
            <a:r>
              <a:rPr lang="tr-TR" dirty="0" smtClean="0"/>
              <a:t>kurallar</a:t>
            </a:r>
          </a:p>
          <a:p>
            <a:pPr lvl="3"/>
            <a:r>
              <a:rPr lang="tr-TR" dirty="0"/>
              <a:t>Dışlama </a:t>
            </a:r>
            <a:r>
              <a:rPr lang="tr-TR" dirty="0" smtClean="0"/>
              <a:t>görüşü</a:t>
            </a:r>
          </a:p>
          <a:p>
            <a:pPr lvl="3"/>
            <a:r>
              <a:rPr lang="tr-TR" dirty="0"/>
              <a:t>Soğurma/yutma (imtisas) </a:t>
            </a:r>
            <a:r>
              <a:rPr lang="tr-TR" dirty="0" smtClean="0"/>
              <a:t>görüşü</a:t>
            </a:r>
          </a:p>
          <a:p>
            <a:pPr lvl="3"/>
            <a:r>
              <a:rPr lang="tr-TR" dirty="0"/>
              <a:t>Bileştirme (terkip) </a:t>
            </a:r>
            <a:r>
              <a:rPr lang="tr-TR" dirty="0" smtClean="0"/>
              <a:t>görüşü</a:t>
            </a:r>
          </a:p>
          <a:p>
            <a:pPr lvl="3"/>
            <a:r>
              <a:rPr lang="tr-TR" dirty="0"/>
              <a:t>Kanundaki bireysel hükümlerin uygulanması </a:t>
            </a:r>
            <a:r>
              <a:rPr lang="tr-TR" dirty="0" smtClean="0"/>
              <a:t>görüşü</a:t>
            </a:r>
          </a:p>
          <a:p>
            <a:pPr lvl="3"/>
            <a:r>
              <a:rPr lang="tr-TR" dirty="0"/>
              <a:t>Kıyas yoluyla uygulama </a:t>
            </a:r>
            <a:r>
              <a:rPr lang="tr-TR" dirty="0" smtClean="0"/>
              <a:t>görüşü</a:t>
            </a:r>
          </a:p>
          <a:p>
            <a:pPr lvl="3"/>
            <a:r>
              <a:rPr lang="tr-TR" dirty="0"/>
              <a:t>Hâkimin hukuk yaratma görüşü</a:t>
            </a:r>
          </a:p>
          <a:p>
            <a:endParaRPr lang="en-US" dirty="0"/>
          </a:p>
        </p:txBody>
      </p:sp>
    </p:spTree>
    <p:extLst>
      <p:ext uri="{BB962C8B-B14F-4D97-AF65-F5344CB8AC3E}">
        <p14:creationId xmlns:p14="http://schemas.microsoft.com/office/powerpoint/2010/main" val="975751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Genel hükümler</a:t>
            </a:r>
            <a:endParaRPr lang="en-US" dirty="0"/>
          </a:p>
        </p:txBody>
      </p:sp>
      <p:sp>
        <p:nvSpPr>
          <p:cNvPr id="3" name="İçerik Yer Tutucusu 2"/>
          <p:cNvSpPr>
            <a:spLocks noGrp="1"/>
          </p:cNvSpPr>
          <p:nvPr>
            <p:ph idx="1"/>
          </p:nvPr>
        </p:nvSpPr>
        <p:spPr/>
        <p:txBody>
          <a:bodyPr/>
          <a:lstStyle/>
          <a:p>
            <a:r>
              <a:rPr lang="tr-TR" dirty="0"/>
              <a:t>İsimsiz Sözleşmelerin Çeşitleri (devam)</a:t>
            </a:r>
          </a:p>
          <a:p>
            <a:pPr lvl="1"/>
            <a:r>
              <a:rPr lang="en-US" dirty="0" err="1" smtClean="0"/>
              <a:t>Kendine</a:t>
            </a:r>
            <a:r>
              <a:rPr lang="en-US" dirty="0" smtClean="0"/>
              <a:t> </a:t>
            </a:r>
            <a:r>
              <a:rPr lang="en-US" dirty="0" err="1" smtClean="0"/>
              <a:t>özgü</a:t>
            </a:r>
            <a:r>
              <a:rPr lang="en-US" dirty="0" smtClean="0"/>
              <a:t> yap</a:t>
            </a:r>
            <a:r>
              <a:rPr lang="tr-TR" dirty="0" smtClean="0"/>
              <a:t>ısı</a:t>
            </a:r>
            <a:r>
              <a:rPr lang="en-US" dirty="0" smtClean="0"/>
              <a:t> </a:t>
            </a:r>
            <a:r>
              <a:rPr lang="en-US" dirty="0" err="1" smtClean="0"/>
              <a:t>olan</a:t>
            </a:r>
            <a:r>
              <a:rPr lang="en-US" dirty="0" smtClean="0"/>
              <a:t> </a:t>
            </a:r>
            <a:r>
              <a:rPr lang="en-US" dirty="0" err="1" smtClean="0"/>
              <a:t>sözleşmeler</a:t>
            </a:r>
            <a:endParaRPr lang="tr-TR" dirty="0" smtClean="0"/>
          </a:p>
          <a:p>
            <a:pPr lvl="1"/>
            <a:r>
              <a:rPr lang="tr-TR" dirty="0" smtClean="0"/>
              <a:t>Bileşik sözleşmeler</a:t>
            </a:r>
          </a:p>
          <a:p>
            <a:r>
              <a:rPr lang="en-US" dirty="0" err="1" smtClean="0"/>
              <a:t>İsimsiz</a:t>
            </a:r>
            <a:r>
              <a:rPr lang="en-US" dirty="0" smtClean="0"/>
              <a:t> </a:t>
            </a:r>
            <a:r>
              <a:rPr lang="en-US" dirty="0" err="1" smtClean="0"/>
              <a:t>Sözleşmelerin</a:t>
            </a:r>
            <a:r>
              <a:rPr lang="en-US" dirty="0" smtClean="0"/>
              <a:t> </a:t>
            </a:r>
            <a:r>
              <a:rPr lang="en-US" dirty="0" err="1" smtClean="0"/>
              <a:t>Yorum</a:t>
            </a:r>
            <a:r>
              <a:rPr lang="en-US" dirty="0" smtClean="0"/>
              <a:t> </a:t>
            </a:r>
            <a:r>
              <a:rPr lang="tr-TR" dirty="0" smtClean="0"/>
              <a:t>ve</a:t>
            </a:r>
            <a:r>
              <a:rPr lang="en-US" dirty="0" smtClean="0"/>
              <a:t> </a:t>
            </a:r>
            <a:r>
              <a:rPr lang="en-US" dirty="0" err="1" smtClean="0"/>
              <a:t>Tamamlanmas</a:t>
            </a:r>
            <a:r>
              <a:rPr lang="tr-TR" dirty="0" smtClean="0"/>
              <a:t>ı</a:t>
            </a:r>
          </a:p>
          <a:p>
            <a:pPr lvl="1"/>
            <a:r>
              <a:rPr lang="en-US" dirty="0" err="1"/>
              <a:t>İsimsiz</a:t>
            </a:r>
            <a:r>
              <a:rPr lang="en-US" dirty="0"/>
              <a:t> </a:t>
            </a:r>
            <a:r>
              <a:rPr lang="en-US" dirty="0" err="1"/>
              <a:t>Sözleşmelerin</a:t>
            </a:r>
            <a:r>
              <a:rPr lang="en-US" dirty="0"/>
              <a:t> </a:t>
            </a:r>
            <a:r>
              <a:rPr lang="en-US" dirty="0" err="1" smtClean="0"/>
              <a:t>Yorum</a:t>
            </a:r>
            <a:r>
              <a:rPr lang="tr-TR" dirty="0" err="1" smtClean="0"/>
              <a:t>lanması</a:t>
            </a:r>
            <a:endParaRPr lang="tr-TR" dirty="0" smtClean="0"/>
          </a:p>
          <a:p>
            <a:pPr lvl="1"/>
            <a:r>
              <a:rPr lang="en-US" dirty="0" err="1"/>
              <a:t>İsimsiz</a:t>
            </a:r>
            <a:r>
              <a:rPr lang="en-US" dirty="0"/>
              <a:t> </a:t>
            </a:r>
            <a:r>
              <a:rPr lang="en-US" dirty="0" err="1"/>
              <a:t>Sözleşmelerin</a:t>
            </a:r>
            <a:r>
              <a:rPr lang="en-US" dirty="0"/>
              <a:t> </a:t>
            </a:r>
            <a:r>
              <a:rPr lang="tr-TR" dirty="0" smtClean="0"/>
              <a:t>Tamamlanması</a:t>
            </a:r>
          </a:p>
          <a:p>
            <a:pPr lvl="2"/>
            <a:r>
              <a:rPr lang="en-US" dirty="0" err="1"/>
              <a:t>Sübjektif</a:t>
            </a:r>
            <a:r>
              <a:rPr lang="en-US" dirty="0"/>
              <a:t> </a:t>
            </a:r>
            <a:r>
              <a:rPr lang="en-US" dirty="0" err="1" smtClean="0"/>
              <a:t>görüş</a:t>
            </a:r>
            <a:endParaRPr lang="tr-TR" dirty="0" smtClean="0"/>
          </a:p>
          <a:p>
            <a:pPr lvl="2"/>
            <a:r>
              <a:rPr lang="tr-TR" dirty="0"/>
              <a:t>O</a:t>
            </a:r>
            <a:r>
              <a:rPr lang="en-US" dirty="0" err="1" smtClean="0"/>
              <a:t>bjektif</a:t>
            </a:r>
            <a:r>
              <a:rPr lang="en-US" dirty="0" smtClean="0"/>
              <a:t> </a:t>
            </a:r>
            <a:r>
              <a:rPr lang="en-US" dirty="0" err="1"/>
              <a:t>görüş</a:t>
            </a:r>
            <a:endParaRPr lang="en-US" dirty="0"/>
          </a:p>
        </p:txBody>
      </p:sp>
    </p:spTree>
    <p:extLst>
      <p:ext uri="{BB962C8B-B14F-4D97-AF65-F5344CB8AC3E}">
        <p14:creationId xmlns:p14="http://schemas.microsoft.com/office/powerpoint/2010/main" val="2302079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İsimsiz bazı sözleşme türleri</a:t>
            </a:r>
            <a:endParaRPr lang="en-US" dirty="0"/>
          </a:p>
        </p:txBody>
      </p:sp>
      <p:sp>
        <p:nvSpPr>
          <p:cNvPr id="3" name="İçerik Yer Tutucusu 2"/>
          <p:cNvSpPr>
            <a:spLocks noGrp="1"/>
          </p:cNvSpPr>
          <p:nvPr>
            <p:ph idx="1"/>
          </p:nvPr>
        </p:nvSpPr>
        <p:spPr/>
        <p:txBody>
          <a:bodyPr/>
          <a:lstStyle/>
          <a:p>
            <a:r>
              <a:rPr lang="tr-TR" dirty="0" err="1" smtClean="0"/>
              <a:t>Franchise</a:t>
            </a:r>
            <a:r>
              <a:rPr lang="tr-TR" dirty="0" smtClean="0"/>
              <a:t> Sözleşmesi</a:t>
            </a:r>
          </a:p>
          <a:p>
            <a:pPr lvl="1"/>
            <a:r>
              <a:rPr lang="tr-TR" dirty="0"/>
              <a:t>Tanımı: </a:t>
            </a:r>
            <a:r>
              <a:rPr lang="tr-TR" dirty="0" smtClean="0"/>
              <a:t>«</a:t>
            </a:r>
            <a:r>
              <a:rPr lang="tr-TR" dirty="0" err="1" smtClean="0"/>
              <a:t>Franchise</a:t>
            </a:r>
            <a:r>
              <a:rPr lang="tr-TR" dirty="0" smtClean="0"/>
              <a:t> </a:t>
            </a:r>
            <a:r>
              <a:rPr lang="tr-TR" dirty="0"/>
              <a:t>sözleşmesi, ödemeyi üstlendiği bir bedel </a:t>
            </a:r>
            <a:r>
              <a:rPr lang="tr-TR" dirty="0" smtClean="0"/>
              <a:t>karşılığında</a:t>
            </a:r>
            <a:r>
              <a:rPr lang="tr-TR" dirty="0"/>
              <a:t>, </a:t>
            </a:r>
            <a:r>
              <a:rPr lang="tr-TR" dirty="0" err="1"/>
              <a:t>franchise</a:t>
            </a:r>
            <a:r>
              <a:rPr lang="tr-TR" dirty="0"/>
              <a:t> verenin </a:t>
            </a:r>
            <a:r>
              <a:rPr lang="tr-TR" dirty="0" err="1"/>
              <a:t>franchise</a:t>
            </a:r>
            <a:r>
              <a:rPr lang="tr-TR" dirty="0"/>
              <a:t> alana, kendi imaj, isim, marka ve işareti altında, mevcut pazarlama ve organizasyon sistemlerini, ticari ve teknik deneyim ve bilgilerini kullanmak suretiyle mal ve hizmet edimlerinin satım ve sağlanmasına, pazar sürümlerinin artırılmasına ilişkin belirli bir iş konseptinden yararlanma hakkını sürekli olarak devretmeyi üstlendiği kendine özgü isimsiz bir </a:t>
            </a:r>
            <a:r>
              <a:rPr lang="tr-TR" dirty="0" smtClean="0"/>
              <a:t>sözleşmedir.»</a:t>
            </a:r>
            <a:endParaRPr lang="en-US" dirty="0"/>
          </a:p>
        </p:txBody>
      </p:sp>
    </p:spTree>
    <p:extLst>
      <p:ext uri="{BB962C8B-B14F-4D97-AF65-F5344CB8AC3E}">
        <p14:creationId xmlns:p14="http://schemas.microsoft.com/office/powerpoint/2010/main" val="3261312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Franchıse</a:t>
            </a:r>
            <a:r>
              <a:rPr lang="tr-TR" dirty="0" smtClean="0"/>
              <a:t> </a:t>
            </a:r>
            <a:r>
              <a:rPr lang="tr-TR" dirty="0"/>
              <a:t>Sözleşmesi</a:t>
            </a:r>
            <a:br>
              <a:rPr lang="tr-TR" dirty="0"/>
            </a:br>
            <a:endParaRPr lang="en-US" dirty="0"/>
          </a:p>
        </p:txBody>
      </p:sp>
      <p:sp>
        <p:nvSpPr>
          <p:cNvPr id="3" name="İçerik Yer Tutucusu 2"/>
          <p:cNvSpPr>
            <a:spLocks noGrp="1"/>
          </p:cNvSpPr>
          <p:nvPr>
            <p:ph idx="1"/>
          </p:nvPr>
        </p:nvSpPr>
        <p:spPr>
          <a:xfrm>
            <a:off x="1451579" y="1853755"/>
            <a:ext cx="9603275" cy="4338040"/>
          </a:xfrm>
        </p:spPr>
        <p:txBody>
          <a:bodyPr>
            <a:normAutofit lnSpcReduction="10000"/>
          </a:bodyPr>
          <a:lstStyle/>
          <a:p>
            <a:r>
              <a:rPr lang="tr-TR" dirty="0" smtClean="0"/>
              <a:t>Nitelikleri</a:t>
            </a:r>
          </a:p>
          <a:p>
            <a:pPr lvl="1"/>
            <a:r>
              <a:rPr lang="en-US" dirty="0" smtClean="0"/>
              <a:t>Franchise </a:t>
            </a:r>
            <a:r>
              <a:rPr lang="en-US" dirty="0" err="1" smtClean="0"/>
              <a:t>sözleşmesi</a:t>
            </a:r>
            <a:r>
              <a:rPr lang="en-US" dirty="0" smtClean="0"/>
              <a:t> </a:t>
            </a:r>
            <a:r>
              <a:rPr lang="en-US" dirty="0" err="1" smtClean="0"/>
              <a:t>iki</a:t>
            </a:r>
            <a:r>
              <a:rPr lang="en-US" dirty="0" smtClean="0"/>
              <a:t> </a:t>
            </a:r>
            <a:r>
              <a:rPr lang="en-US" dirty="0" err="1" smtClean="0"/>
              <a:t>tarafa</a:t>
            </a:r>
            <a:r>
              <a:rPr lang="en-US" dirty="0" smtClean="0"/>
              <a:t> tam </a:t>
            </a:r>
            <a:r>
              <a:rPr lang="en-US" dirty="0" err="1" smtClean="0"/>
              <a:t>borç</a:t>
            </a:r>
            <a:r>
              <a:rPr lang="en-US" dirty="0" smtClean="0"/>
              <a:t> </a:t>
            </a:r>
            <a:r>
              <a:rPr lang="en-US" dirty="0" err="1" smtClean="0"/>
              <a:t>yükleyen</a:t>
            </a:r>
            <a:r>
              <a:rPr lang="en-US" dirty="0" smtClean="0"/>
              <a:t> </a:t>
            </a:r>
            <a:r>
              <a:rPr lang="en-US" dirty="0" err="1" smtClean="0"/>
              <a:t>bir</a:t>
            </a:r>
            <a:r>
              <a:rPr lang="en-US" dirty="0" smtClean="0"/>
              <a:t> </a:t>
            </a:r>
            <a:r>
              <a:rPr lang="en-US" dirty="0" err="1" smtClean="0"/>
              <a:t>sözleşmedir</a:t>
            </a:r>
            <a:r>
              <a:rPr lang="tr-TR" dirty="0" smtClean="0"/>
              <a:t>.</a:t>
            </a:r>
          </a:p>
          <a:p>
            <a:pPr lvl="1"/>
            <a:r>
              <a:rPr lang="en-US" dirty="0" smtClean="0"/>
              <a:t>Franchise </a:t>
            </a:r>
            <a:r>
              <a:rPr lang="en-US" dirty="0" err="1" smtClean="0"/>
              <a:t>sözleşmesi</a:t>
            </a:r>
            <a:r>
              <a:rPr lang="en-US" dirty="0" smtClean="0"/>
              <a:t> </a:t>
            </a:r>
            <a:r>
              <a:rPr lang="en-US" dirty="0" err="1" smtClean="0"/>
              <a:t>ivazl</a:t>
            </a:r>
            <a:r>
              <a:rPr lang="tr-TR" dirty="0" smtClean="0"/>
              <a:t>ı</a:t>
            </a:r>
            <a:r>
              <a:rPr lang="en-US" dirty="0" smtClean="0"/>
              <a:t> </a:t>
            </a:r>
            <a:r>
              <a:rPr lang="en-US" dirty="0" err="1" smtClean="0"/>
              <a:t>bir</a:t>
            </a:r>
            <a:r>
              <a:rPr lang="en-US" dirty="0" smtClean="0"/>
              <a:t> </a:t>
            </a:r>
            <a:r>
              <a:rPr lang="en-US" dirty="0" err="1" smtClean="0"/>
              <a:t>sözleşmedir</a:t>
            </a:r>
            <a:r>
              <a:rPr lang="tr-TR" dirty="0" smtClean="0"/>
              <a:t>.</a:t>
            </a:r>
          </a:p>
          <a:p>
            <a:pPr lvl="1"/>
            <a:r>
              <a:rPr lang="en-US" dirty="0" smtClean="0"/>
              <a:t>Franchise </a:t>
            </a:r>
            <a:r>
              <a:rPr lang="en-US" dirty="0" err="1" smtClean="0"/>
              <a:t>sözleşmesi</a:t>
            </a:r>
            <a:r>
              <a:rPr lang="en-US" dirty="0" smtClean="0"/>
              <a:t> r</a:t>
            </a:r>
            <a:r>
              <a:rPr lang="tr-TR" dirty="0" smtClean="0"/>
              <a:t>ı</a:t>
            </a:r>
            <a:r>
              <a:rPr lang="en-US" dirty="0" err="1" smtClean="0"/>
              <a:t>zai</a:t>
            </a:r>
            <a:r>
              <a:rPr lang="en-US" dirty="0" smtClean="0"/>
              <a:t> </a:t>
            </a:r>
            <a:r>
              <a:rPr lang="en-US" dirty="0" err="1" smtClean="0"/>
              <a:t>bir</a:t>
            </a:r>
            <a:r>
              <a:rPr lang="en-US" dirty="0" smtClean="0"/>
              <a:t> </a:t>
            </a:r>
            <a:r>
              <a:rPr lang="en-US" dirty="0" err="1" smtClean="0"/>
              <a:t>sözleşmedir</a:t>
            </a:r>
            <a:r>
              <a:rPr lang="tr-TR" dirty="0" smtClean="0"/>
              <a:t>.</a:t>
            </a:r>
          </a:p>
          <a:p>
            <a:pPr lvl="1"/>
            <a:r>
              <a:rPr lang="en-US" dirty="0" smtClean="0"/>
              <a:t>Franchise </a:t>
            </a:r>
            <a:r>
              <a:rPr lang="en-US" dirty="0" err="1" smtClean="0"/>
              <a:t>sözleşmesi</a:t>
            </a:r>
            <a:r>
              <a:rPr lang="en-US" dirty="0" smtClean="0"/>
              <a:t> </a:t>
            </a:r>
            <a:r>
              <a:rPr lang="en-US" dirty="0" err="1" smtClean="0"/>
              <a:t>sürekli</a:t>
            </a:r>
            <a:r>
              <a:rPr lang="en-US" dirty="0" smtClean="0"/>
              <a:t> </a:t>
            </a:r>
            <a:r>
              <a:rPr lang="en-US" dirty="0" err="1" smtClean="0"/>
              <a:t>borç</a:t>
            </a:r>
            <a:r>
              <a:rPr lang="en-US" dirty="0" smtClean="0"/>
              <a:t> </a:t>
            </a:r>
            <a:r>
              <a:rPr lang="en-US" dirty="0" err="1" smtClean="0"/>
              <a:t>doğuran</a:t>
            </a:r>
            <a:r>
              <a:rPr lang="en-US" dirty="0" smtClean="0"/>
              <a:t> </a:t>
            </a:r>
            <a:r>
              <a:rPr lang="en-US" dirty="0" err="1" smtClean="0"/>
              <a:t>bir</a:t>
            </a:r>
            <a:r>
              <a:rPr lang="en-US" dirty="0" smtClean="0"/>
              <a:t> </a:t>
            </a:r>
            <a:r>
              <a:rPr lang="en-US" dirty="0" err="1" smtClean="0"/>
              <a:t>sözleşmedir</a:t>
            </a:r>
            <a:r>
              <a:rPr lang="tr-TR" dirty="0" smtClean="0"/>
              <a:t>.</a:t>
            </a:r>
          </a:p>
          <a:p>
            <a:pPr lvl="1"/>
            <a:r>
              <a:rPr lang="en-US" dirty="0" smtClean="0"/>
              <a:t>Franchise </a:t>
            </a:r>
            <a:r>
              <a:rPr lang="en-US" dirty="0" err="1" smtClean="0"/>
              <a:t>sözleşmesi</a:t>
            </a:r>
            <a:r>
              <a:rPr lang="en-US" dirty="0" smtClean="0"/>
              <a:t> </a:t>
            </a:r>
            <a:r>
              <a:rPr lang="en-US" dirty="0" err="1" smtClean="0"/>
              <a:t>bir</a:t>
            </a:r>
            <a:r>
              <a:rPr lang="en-US" dirty="0" smtClean="0"/>
              <a:t> </a:t>
            </a:r>
            <a:r>
              <a:rPr lang="en-US" dirty="0" err="1" smtClean="0"/>
              <a:t>çerçeve</a:t>
            </a:r>
            <a:r>
              <a:rPr lang="en-US" dirty="0" smtClean="0"/>
              <a:t> </a:t>
            </a:r>
            <a:r>
              <a:rPr lang="en-US" dirty="0" err="1" smtClean="0"/>
              <a:t>sözleşmedir</a:t>
            </a:r>
            <a:r>
              <a:rPr lang="tr-TR" dirty="0" smtClean="0"/>
              <a:t>.</a:t>
            </a:r>
          </a:p>
          <a:p>
            <a:r>
              <a:rPr lang="tr-TR" dirty="0" smtClean="0"/>
              <a:t>Unsurları</a:t>
            </a:r>
          </a:p>
          <a:p>
            <a:pPr lvl="1"/>
            <a:r>
              <a:rPr lang="tr-TR" dirty="0" smtClean="0"/>
              <a:t>Sistem (konsept) unsuru</a:t>
            </a:r>
          </a:p>
          <a:p>
            <a:pPr lvl="1"/>
            <a:r>
              <a:rPr lang="tr-TR" dirty="0" smtClean="0"/>
              <a:t>Bedel (ücret) unsuru</a:t>
            </a:r>
          </a:p>
          <a:p>
            <a:pPr lvl="1"/>
            <a:r>
              <a:rPr lang="tr-TR" dirty="0" smtClean="0"/>
              <a:t>Dikey birliktelik unsuru</a:t>
            </a:r>
          </a:p>
          <a:p>
            <a:pPr lvl="1"/>
            <a:r>
              <a:rPr lang="tr-TR" dirty="0" smtClean="0"/>
              <a:t>Anlaşma unsuru</a:t>
            </a:r>
            <a:endParaRPr lang="en-US" dirty="0"/>
          </a:p>
        </p:txBody>
      </p:sp>
    </p:spTree>
    <p:extLst>
      <p:ext uri="{BB962C8B-B14F-4D97-AF65-F5344CB8AC3E}">
        <p14:creationId xmlns:p14="http://schemas.microsoft.com/office/powerpoint/2010/main" val="2855153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Franchıse</a:t>
            </a:r>
            <a:r>
              <a:rPr lang="tr-TR" dirty="0" smtClean="0"/>
              <a:t> sözleşmesi</a:t>
            </a:r>
            <a:endParaRPr lang="en-US" dirty="0"/>
          </a:p>
        </p:txBody>
      </p:sp>
      <p:sp>
        <p:nvSpPr>
          <p:cNvPr id="3" name="İçerik Yer Tutucusu 2"/>
          <p:cNvSpPr>
            <a:spLocks noGrp="1"/>
          </p:cNvSpPr>
          <p:nvPr>
            <p:ph idx="1"/>
          </p:nvPr>
        </p:nvSpPr>
        <p:spPr/>
        <p:txBody>
          <a:bodyPr/>
          <a:lstStyle/>
          <a:p>
            <a:r>
              <a:rPr lang="tr-TR" dirty="0" smtClean="0"/>
              <a:t>Tarafların Borçları</a:t>
            </a:r>
          </a:p>
          <a:p>
            <a:pPr lvl="1"/>
            <a:r>
              <a:rPr lang="tr-TR" dirty="0" err="1" smtClean="0"/>
              <a:t>Franchise</a:t>
            </a:r>
            <a:r>
              <a:rPr lang="tr-TR" dirty="0" smtClean="0"/>
              <a:t> verenin borçları</a:t>
            </a:r>
          </a:p>
          <a:p>
            <a:pPr lvl="1"/>
            <a:r>
              <a:rPr lang="tr-TR" dirty="0" err="1" smtClean="0"/>
              <a:t>Franchise</a:t>
            </a:r>
            <a:r>
              <a:rPr lang="tr-TR" dirty="0" smtClean="0"/>
              <a:t> alanın borçları</a:t>
            </a:r>
          </a:p>
          <a:p>
            <a:r>
              <a:rPr lang="tr-TR" dirty="0" err="1" smtClean="0"/>
              <a:t>Franchise</a:t>
            </a:r>
            <a:r>
              <a:rPr lang="tr-TR" dirty="0"/>
              <a:t> </a:t>
            </a:r>
            <a:r>
              <a:rPr lang="tr-TR" dirty="0" smtClean="0"/>
              <a:t>Sözleşmesinin Sona Ermesi</a:t>
            </a:r>
          </a:p>
          <a:p>
            <a:pPr lvl="1"/>
            <a:r>
              <a:rPr lang="tr-TR" dirty="0" smtClean="0"/>
              <a:t>Olağan sebepler</a:t>
            </a:r>
          </a:p>
          <a:p>
            <a:pPr lvl="1"/>
            <a:r>
              <a:rPr lang="tr-TR" dirty="0" smtClean="0"/>
              <a:t>Olağanüstü sebepler</a:t>
            </a:r>
            <a:endParaRPr lang="en-US" dirty="0"/>
          </a:p>
        </p:txBody>
      </p:sp>
    </p:spTree>
    <p:extLst>
      <p:ext uri="{BB962C8B-B14F-4D97-AF65-F5344CB8AC3E}">
        <p14:creationId xmlns:p14="http://schemas.microsoft.com/office/powerpoint/2010/main" val="1668140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8" y="804519"/>
            <a:ext cx="9603275" cy="1049235"/>
          </a:xfrm>
        </p:spPr>
        <p:txBody>
          <a:bodyPr/>
          <a:lstStyle/>
          <a:p>
            <a:r>
              <a:rPr lang="tr-TR" dirty="0" err="1" smtClean="0"/>
              <a:t>Faktorıng</a:t>
            </a:r>
            <a:r>
              <a:rPr lang="tr-TR" dirty="0" smtClean="0"/>
              <a:t> sözleşmesi</a:t>
            </a:r>
            <a:endParaRPr lang="en-US" dirty="0"/>
          </a:p>
        </p:txBody>
      </p:sp>
      <p:sp>
        <p:nvSpPr>
          <p:cNvPr id="3" name="İçerik Yer Tutucusu 2"/>
          <p:cNvSpPr>
            <a:spLocks noGrp="1"/>
          </p:cNvSpPr>
          <p:nvPr>
            <p:ph idx="1"/>
          </p:nvPr>
        </p:nvSpPr>
        <p:spPr/>
        <p:txBody>
          <a:bodyPr/>
          <a:lstStyle/>
          <a:p>
            <a:r>
              <a:rPr lang="tr-TR" dirty="0" smtClean="0"/>
              <a:t>Tanımı ve Unsurları</a:t>
            </a:r>
          </a:p>
          <a:p>
            <a:r>
              <a:rPr lang="tr-TR" dirty="0" smtClean="0"/>
              <a:t>Nitelikleri</a:t>
            </a:r>
          </a:p>
          <a:p>
            <a:pPr lvl="1"/>
            <a:r>
              <a:rPr lang="en-US" dirty="0" err="1" smtClean="0"/>
              <a:t>Faktoring</a:t>
            </a:r>
            <a:r>
              <a:rPr lang="en-US" dirty="0" smtClean="0"/>
              <a:t> </a:t>
            </a:r>
            <a:r>
              <a:rPr lang="en-US" dirty="0" err="1" smtClean="0"/>
              <a:t>sözleşmesi</a:t>
            </a:r>
            <a:r>
              <a:rPr lang="en-US" dirty="0" smtClean="0"/>
              <a:t> </a:t>
            </a:r>
            <a:r>
              <a:rPr lang="en-US" dirty="0" err="1" smtClean="0"/>
              <a:t>iki</a:t>
            </a:r>
            <a:r>
              <a:rPr lang="en-US" dirty="0" smtClean="0"/>
              <a:t> </a:t>
            </a:r>
            <a:r>
              <a:rPr lang="en-US" dirty="0" err="1" smtClean="0"/>
              <a:t>tarafa</a:t>
            </a:r>
            <a:r>
              <a:rPr lang="en-US" dirty="0" smtClean="0"/>
              <a:t> tam </a:t>
            </a:r>
            <a:r>
              <a:rPr lang="en-US" dirty="0" err="1" smtClean="0"/>
              <a:t>borç</a:t>
            </a:r>
            <a:r>
              <a:rPr lang="en-US" dirty="0" smtClean="0"/>
              <a:t> </a:t>
            </a:r>
            <a:r>
              <a:rPr lang="en-US" dirty="0" err="1" smtClean="0"/>
              <a:t>yükleyen</a:t>
            </a:r>
            <a:r>
              <a:rPr lang="en-US" dirty="0" smtClean="0"/>
              <a:t> </a:t>
            </a:r>
            <a:r>
              <a:rPr lang="en-US" dirty="0" err="1" smtClean="0"/>
              <a:t>bir</a:t>
            </a:r>
            <a:r>
              <a:rPr lang="en-US" dirty="0" smtClean="0"/>
              <a:t> </a:t>
            </a:r>
            <a:r>
              <a:rPr lang="en-US" dirty="0" err="1" smtClean="0"/>
              <a:t>sözleşmedir</a:t>
            </a:r>
            <a:r>
              <a:rPr lang="tr-TR" dirty="0" smtClean="0"/>
              <a:t>.</a:t>
            </a:r>
          </a:p>
          <a:p>
            <a:pPr lvl="1"/>
            <a:r>
              <a:rPr lang="en-US" dirty="0" err="1" smtClean="0"/>
              <a:t>Faktoring</a:t>
            </a:r>
            <a:r>
              <a:rPr lang="en-US" dirty="0" smtClean="0"/>
              <a:t> </a:t>
            </a:r>
            <a:r>
              <a:rPr lang="en-US" dirty="0" err="1" smtClean="0"/>
              <a:t>sözleşmesi</a:t>
            </a:r>
            <a:r>
              <a:rPr lang="en-US" dirty="0" smtClean="0"/>
              <a:t> </a:t>
            </a:r>
            <a:r>
              <a:rPr lang="en-US" dirty="0" err="1" smtClean="0"/>
              <a:t>ivazl</a:t>
            </a:r>
            <a:r>
              <a:rPr lang="tr-TR" dirty="0" smtClean="0"/>
              <a:t>ı</a:t>
            </a:r>
            <a:r>
              <a:rPr lang="en-US" dirty="0" smtClean="0"/>
              <a:t> </a:t>
            </a:r>
            <a:r>
              <a:rPr lang="en-US" dirty="0" err="1" smtClean="0"/>
              <a:t>bir</a:t>
            </a:r>
            <a:r>
              <a:rPr lang="en-US" dirty="0" smtClean="0"/>
              <a:t> </a:t>
            </a:r>
            <a:r>
              <a:rPr lang="en-US" dirty="0" err="1" smtClean="0"/>
              <a:t>sözleşmedir</a:t>
            </a:r>
            <a:r>
              <a:rPr lang="tr-TR" dirty="0" smtClean="0"/>
              <a:t>.</a:t>
            </a:r>
          </a:p>
          <a:p>
            <a:pPr lvl="1"/>
            <a:r>
              <a:rPr lang="en-US" dirty="0" err="1" smtClean="0"/>
              <a:t>Faktoring</a:t>
            </a:r>
            <a:r>
              <a:rPr lang="en-US" dirty="0" smtClean="0"/>
              <a:t> </a:t>
            </a:r>
            <a:r>
              <a:rPr lang="en-US" dirty="0" err="1" smtClean="0"/>
              <a:t>sözleşmesi</a:t>
            </a:r>
            <a:r>
              <a:rPr lang="en-US" dirty="0" smtClean="0"/>
              <a:t> r</a:t>
            </a:r>
            <a:r>
              <a:rPr lang="tr-TR" dirty="0" smtClean="0"/>
              <a:t>ı</a:t>
            </a:r>
            <a:r>
              <a:rPr lang="en-US" dirty="0" err="1" smtClean="0"/>
              <a:t>zaî</a:t>
            </a:r>
            <a:r>
              <a:rPr lang="en-US" dirty="0" smtClean="0"/>
              <a:t> </a:t>
            </a:r>
            <a:r>
              <a:rPr lang="en-US" dirty="0" err="1" smtClean="0"/>
              <a:t>bir</a:t>
            </a:r>
            <a:r>
              <a:rPr lang="en-US" dirty="0" smtClean="0"/>
              <a:t> </a:t>
            </a:r>
            <a:r>
              <a:rPr lang="en-US" dirty="0" err="1" smtClean="0"/>
              <a:t>sözleşmedir</a:t>
            </a:r>
            <a:r>
              <a:rPr lang="tr-TR" dirty="0" smtClean="0"/>
              <a:t>.</a:t>
            </a:r>
          </a:p>
          <a:p>
            <a:pPr lvl="1"/>
            <a:r>
              <a:rPr lang="en-US" dirty="0" err="1" smtClean="0"/>
              <a:t>Faktoring</a:t>
            </a:r>
            <a:r>
              <a:rPr lang="en-US" dirty="0" smtClean="0"/>
              <a:t> </a:t>
            </a:r>
            <a:r>
              <a:rPr lang="en-US" dirty="0" err="1" smtClean="0"/>
              <a:t>sözleşmesi</a:t>
            </a:r>
            <a:r>
              <a:rPr lang="en-US" dirty="0" smtClean="0"/>
              <a:t> </a:t>
            </a:r>
            <a:r>
              <a:rPr lang="en-US" dirty="0" err="1" smtClean="0"/>
              <a:t>sürekli</a:t>
            </a:r>
            <a:r>
              <a:rPr lang="en-US" dirty="0" smtClean="0"/>
              <a:t> </a:t>
            </a:r>
            <a:r>
              <a:rPr lang="en-US" dirty="0" err="1" smtClean="0"/>
              <a:t>borç</a:t>
            </a:r>
            <a:r>
              <a:rPr lang="en-US" dirty="0" smtClean="0"/>
              <a:t> </a:t>
            </a:r>
            <a:r>
              <a:rPr lang="en-US" dirty="0" err="1" smtClean="0"/>
              <a:t>doğuran</a:t>
            </a:r>
            <a:r>
              <a:rPr lang="en-US" dirty="0" smtClean="0"/>
              <a:t> </a:t>
            </a:r>
            <a:r>
              <a:rPr lang="en-US" dirty="0" err="1" smtClean="0"/>
              <a:t>bir</a:t>
            </a:r>
            <a:r>
              <a:rPr lang="en-US" dirty="0" smtClean="0"/>
              <a:t> </a:t>
            </a:r>
            <a:r>
              <a:rPr lang="en-US" dirty="0" err="1" smtClean="0"/>
              <a:t>sözleşmedir</a:t>
            </a:r>
            <a:r>
              <a:rPr lang="tr-TR" dirty="0" smtClean="0"/>
              <a:t>.</a:t>
            </a:r>
          </a:p>
          <a:p>
            <a:r>
              <a:rPr lang="en-US" dirty="0" err="1" smtClean="0"/>
              <a:t>Faktoring</a:t>
            </a:r>
            <a:r>
              <a:rPr lang="en-US" dirty="0" smtClean="0"/>
              <a:t> </a:t>
            </a:r>
            <a:r>
              <a:rPr lang="en-US" dirty="0" err="1" smtClean="0"/>
              <a:t>Sözleşmesinin</a:t>
            </a:r>
            <a:r>
              <a:rPr lang="en-US" dirty="0" smtClean="0"/>
              <a:t> </a:t>
            </a:r>
            <a:r>
              <a:rPr lang="en-US" dirty="0" err="1" smtClean="0"/>
              <a:t>Hukukî</a:t>
            </a:r>
            <a:r>
              <a:rPr lang="en-US" dirty="0" smtClean="0"/>
              <a:t> </a:t>
            </a:r>
            <a:r>
              <a:rPr lang="en-US" dirty="0" err="1" smtClean="0"/>
              <a:t>Niteliği</a:t>
            </a:r>
            <a:endParaRPr lang="en-US" dirty="0"/>
          </a:p>
        </p:txBody>
      </p:sp>
    </p:spTree>
    <p:extLst>
      <p:ext uri="{BB962C8B-B14F-4D97-AF65-F5344CB8AC3E}">
        <p14:creationId xmlns:p14="http://schemas.microsoft.com/office/powerpoint/2010/main" val="3658780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Faktorıng</a:t>
            </a:r>
            <a:r>
              <a:rPr lang="tr-TR" dirty="0"/>
              <a:t> sözleşmesi</a:t>
            </a:r>
            <a:endParaRPr lang="en-US" dirty="0"/>
          </a:p>
        </p:txBody>
      </p:sp>
      <p:sp>
        <p:nvSpPr>
          <p:cNvPr id="3" name="İçerik Yer Tutucusu 2"/>
          <p:cNvSpPr>
            <a:spLocks noGrp="1"/>
          </p:cNvSpPr>
          <p:nvPr>
            <p:ph idx="1"/>
          </p:nvPr>
        </p:nvSpPr>
        <p:spPr>
          <a:xfrm>
            <a:off x="1451579" y="2015732"/>
            <a:ext cx="9603275" cy="3679674"/>
          </a:xfrm>
        </p:spPr>
        <p:txBody>
          <a:bodyPr/>
          <a:lstStyle/>
          <a:p>
            <a:r>
              <a:rPr lang="en-US" dirty="0" err="1" smtClean="0"/>
              <a:t>Faktoringin</a:t>
            </a:r>
            <a:r>
              <a:rPr lang="en-US" dirty="0" smtClean="0"/>
              <a:t> </a:t>
            </a:r>
            <a:r>
              <a:rPr lang="en-US" dirty="0" err="1" smtClean="0"/>
              <a:t>Fonksiyonlar</a:t>
            </a:r>
            <a:r>
              <a:rPr lang="tr-TR" dirty="0" smtClean="0"/>
              <a:t>ı</a:t>
            </a:r>
          </a:p>
          <a:p>
            <a:pPr lvl="1"/>
            <a:r>
              <a:rPr lang="tr-TR" dirty="0" smtClean="0"/>
              <a:t>Finansman fonksiyonu</a:t>
            </a:r>
          </a:p>
          <a:p>
            <a:pPr lvl="1"/>
            <a:r>
              <a:rPr lang="tr-TR" dirty="0" smtClean="0"/>
              <a:t>Alacak yönetimi (hizmet) fonksiyonu</a:t>
            </a:r>
          </a:p>
          <a:p>
            <a:pPr lvl="1"/>
            <a:r>
              <a:rPr lang="tr-TR" dirty="0" smtClean="0"/>
              <a:t>Teminat fonksiyonu</a:t>
            </a:r>
          </a:p>
          <a:p>
            <a:r>
              <a:rPr lang="tr-TR" dirty="0" smtClean="0"/>
              <a:t>Tarafların Borçları</a:t>
            </a:r>
          </a:p>
          <a:p>
            <a:pPr lvl="1"/>
            <a:r>
              <a:rPr lang="tr-TR" dirty="0" err="1" smtClean="0"/>
              <a:t>Faktorun</a:t>
            </a:r>
            <a:r>
              <a:rPr lang="tr-TR" dirty="0" smtClean="0"/>
              <a:t> borçları</a:t>
            </a:r>
          </a:p>
          <a:p>
            <a:pPr lvl="1"/>
            <a:r>
              <a:rPr lang="tr-TR" dirty="0" smtClean="0"/>
              <a:t>Müşterinin borçları</a:t>
            </a:r>
          </a:p>
          <a:p>
            <a:r>
              <a:rPr lang="tr-TR" dirty="0" err="1" smtClean="0"/>
              <a:t>Faktoring</a:t>
            </a:r>
            <a:r>
              <a:rPr lang="tr-TR" dirty="0" smtClean="0"/>
              <a:t> Sözleşmesinin Sona Ermesi</a:t>
            </a:r>
            <a:endParaRPr lang="en-US" dirty="0"/>
          </a:p>
        </p:txBody>
      </p:sp>
    </p:spTree>
    <p:extLst>
      <p:ext uri="{BB962C8B-B14F-4D97-AF65-F5344CB8AC3E}">
        <p14:creationId xmlns:p14="http://schemas.microsoft.com/office/powerpoint/2010/main" val="3812068292"/>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1384</TotalTime>
  <Words>330</Words>
  <Application>Microsoft Office PowerPoint</Application>
  <PresentationFormat>Geniş ekran</PresentationFormat>
  <Paragraphs>68</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Gill Sans MT</vt:lpstr>
      <vt:lpstr>Galeri</vt:lpstr>
      <vt:lpstr>BORÇLAR HUKUKU ÖZEL HÜKÜMLER</vt:lpstr>
      <vt:lpstr>Genel hükümler</vt:lpstr>
      <vt:lpstr>Genel hükümler</vt:lpstr>
      <vt:lpstr>Genel hükümler</vt:lpstr>
      <vt:lpstr>İsimsiz bazı sözleşme türleri</vt:lpstr>
      <vt:lpstr>Franchıse Sözleşmesi </vt:lpstr>
      <vt:lpstr>Franchıse sözleşmesi</vt:lpstr>
      <vt:lpstr>Faktorıng sözleşmesi</vt:lpstr>
      <vt:lpstr>Faktorıng sözleşmesi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Harun Kılıç</dc:creator>
  <cp:lastModifiedBy>pc1</cp:lastModifiedBy>
  <cp:revision>29</cp:revision>
  <dcterms:created xsi:type="dcterms:W3CDTF">2020-07-01T13:53:34Z</dcterms:created>
  <dcterms:modified xsi:type="dcterms:W3CDTF">2021-03-23T10:25:31Z</dcterms:modified>
</cp:coreProperties>
</file>