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34228-7224-4DF9-AFA4-FC32EF41186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8FE60-3778-4C66-A059-31F643C006D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1 Başlık"/>
          <p:cNvSpPr>
            <a:spLocks noGrp="1"/>
          </p:cNvSpPr>
          <p:nvPr>
            <p:ph type="title"/>
          </p:nvPr>
        </p:nvSpPr>
        <p:spPr bwMode="auto">
          <a:xfrm>
            <a:off x="468313" y="-315913"/>
            <a:ext cx="7467600" cy="114300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pic>
        <p:nvPicPr>
          <p:cNvPr id="53250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573463"/>
            <a:ext cx="72358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1" name="TextBox 12"/>
          <p:cNvSpPr txBox="1">
            <a:spLocks noChangeArrowheads="1"/>
          </p:cNvSpPr>
          <p:nvPr/>
        </p:nvSpPr>
        <p:spPr bwMode="auto">
          <a:xfrm>
            <a:off x="539750" y="765175"/>
            <a:ext cx="2852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Meckel sintigrafisi</a:t>
            </a:r>
          </a:p>
        </p:txBody>
      </p:sp>
      <p:sp>
        <p:nvSpPr>
          <p:cNvPr id="53252" name="Rectangle 13"/>
          <p:cNvSpPr>
            <a:spLocks noChangeArrowheads="1"/>
          </p:cNvSpPr>
          <p:nvPr/>
        </p:nvSpPr>
        <p:spPr bwMode="auto">
          <a:xfrm>
            <a:off x="684213" y="1268413"/>
            <a:ext cx="7272337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Meckel divertikülü, omfalomezenterik kanalın tam kapanmaması sonucu oluşan, nadir görülen (%3) embriyolojik bir kalıntıdır.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Genellikle distal ileumda bulunur.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%10-60 arasında değişen oranlarda divertikülde ektopik mukoza (en sık mide) görülebilir.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Ektopik mide mukozasının asid ve pepsin üretimi sonucunda mukozal hasar ve kanama meydana gelebilir.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Meckel divertikülü kanaması herhangi bir yaşta ortaya çıkabilir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En sık bebekler ve küçük çocuklarda alt GİS kanamasına sebep olur.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baseline="30000"/>
              <a:t>Bebeklerde alt GİS kanaması yapan sebeplerin başında gelir.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Gastrointestinal Sistem Uygulamaları</a:t>
            </a:r>
          </a:p>
        </p:txBody>
      </p:sp>
      <p:sp>
        <p:nvSpPr>
          <p:cNvPr id="54274" name="9 Dikdörtgen"/>
          <p:cNvSpPr>
            <a:spLocks noChangeArrowheads="1"/>
          </p:cNvSpPr>
          <p:nvPr/>
        </p:nvSpPr>
        <p:spPr bwMode="auto">
          <a:xfrm>
            <a:off x="755650" y="1773238"/>
            <a:ext cx="3762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SELEKTİF DALAK SİNTİGRAFİSİ</a:t>
            </a:r>
            <a:endParaRPr lang="tr-TR"/>
          </a:p>
        </p:txBody>
      </p:sp>
      <p:pic>
        <p:nvPicPr>
          <p:cNvPr id="54275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492375"/>
            <a:ext cx="69850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6" name="8 Dikdörtgen"/>
          <p:cNvSpPr>
            <a:spLocks noChangeArrowheads="1"/>
          </p:cNvSpPr>
          <p:nvPr/>
        </p:nvSpPr>
        <p:spPr bwMode="auto">
          <a:xfrm>
            <a:off x="827088" y="5949950"/>
            <a:ext cx="41767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KARACİĞER-DALAK SİNTİGRAFİSİ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1 Başlık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643813" cy="14255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  <a:t>Ürogenital Sistemde Nükleer Tıp Uygulamaları </a:t>
            </a:r>
            <a:br>
              <a:rPr lang="tr-TR" b="1" cap="none" smtClean="0">
                <a:solidFill>
                  <a:srgbClr val="E75C01"/>
                </a:solidFill>
                <a:ea typeface="ＭＳ Ｐゴシック" charset="-128"/>
              </a:rPr>
            </a:br>
            <a:r>
              <a:rPr lang="tr-TR" sz="2700" b="1" cap="none" smtClean="0">
                <a:solidFill>
                  <a:schemeClr val="accent1"/>
                </a:solidFill>
                <a:ea typeface="ＭＳ Ｐゴシック" charset="-128"/>
              </a:rPr>
              <a:t>Renal görüntüleme</a:t>
            </a:r>
            <a:endParaRPr lang="tr-TR" sz="2700" cap="none" smtClean="0">
              <a:solidFill>
                <a:schemeClr val="accent1"/>
              </a:solidFill>
              <a:ea typeface="ＭＳ Ｐゴシック" charset="-128"/>
            </a:endParaRPr>
          </a:p>
        </p:txBody>
      </p:sp>
      <p:sp>
        <p:nvSpPr>
          <p:cNvPr id="55298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tr-TR" altLang="zh-TW" smtClean="0">
              <a:ea typeface="ＭＳ Ｐゴシック" charset="-128"/>
            </a:endParaRP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Glomerul</a:t>
            </a:r>
            <a:r>
              <a:rPr lang="tr-TR" altLang="zh-TW" smtClean="0">
                <a:ea typeface="ＭＳ Ｐゴシック" charset="-128"/>
              </a:rPr>
              <a:t>e</a:t>
            </a:r>
            <a:r>
              <a:rPr lang="en-US" altLang="zh-TW" smtClean="0">
                <a:ea typeface="ＭＳ Ｐゴシック" charset="-128"/>
              </a:rPr>
              <a:t>r </a:t>
            </a:r>
            <a:r>
              <a:rPr lang="tr-TR" altLang="zh-TW" smtClean="0">
                <a:ea typeface="ＭＳ Ｐゴシック" charset="-128"/>
              </a:rPr>
              <a:t>ajanlar</a:t>
            </a:r>
            <a:r>
              <a:rPr lang="en-US" altLang="zh-TW" smtClean="0">
                <a:ea typeface="ＭＳ Ｐゴシック" charset="-128"/>
              </a:rPr>
              <a:t> : </a:t>
            </a:r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Tc-DTPA</a:t>
            </a: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T</a:t>
            </a:r>
            <a:r>
              <a:rPr lang="tr-TR" altLang="zh-TW" smtClean="0">
                <a:ea typeface="ＭＳ Ｐゴシック" charset="-128"/>
              </a:rPr>
              <a:t>ü</a:t>
            </a:r>
            <a:r>
              <a:rPr lang="en-US" altLang="zh-TW" smtClean="0">
                <a:ea typeface="ＭＳ Ｐゴシック" charset="-128"/>
              </a:rPr>
              <a:t>b</a:t>
            </a:r>
            <a:r>
              <a:rPr lang="tr-TR" altLang="zh-TW" smtClean="0">
                <a:ea typeface="ＭＳ Ｐゴシック" charset="-128"/>
              </a:rPr>
              <a:t>e</a:t>
            </a:r>
            <a:r>
              <a:rPr lang="en-US" altLang="zh-TW" smtClean="0">
                <a:ea typeface="ＭＳ Ｐゴシック" charset="-128"/>
              </a:rPr>
              <a:t>l</a:t>
            </a:r>
            <a:r>
              <a:rPr lang="tr-TR" altLang="zh-TW" smtClean="0">
                <a:ea typeface="ＭＳ Ｐゴシック" charset="-128"/>
              </a:rPr>
              <a:t>e</a:t>
            </a:r>
            <a:r>
              <a:rPr lang="en-US" altLang="zh-TW" smtClean="0">
                <a:ea typeface="ＭＳ Ｐゴシック" charset="-128"/>
              </a:rPr>
              <a:t>r</a:t>
            </a:r>
            <a:r>
              <a:rPr lang="tr-TR" altLang="zh-TW" smtClean="0">
                <a:ea typeface="ＭＳ Ｐゴシック" charset="-128"/>
              </a:rPr>
              <a:t> ajanlar</a:t>
            </a:r>
            <a:r>
              <a:rPr lang="en-US" altLang="zh-TW" smtClean="0">
                <a:ea typeface="ＭＳ Ｐゴシック" charset="-128"/>
              </a:rPr>
              <a:t> : </a:t>
            </a:r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Tc-MAG3</a:t>
            </a:r>
          </a:p>
          <a:p>
            <a:pPr eaLnBrk="1" hangingPunct="1"/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orti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al </a:t>
            </a:r>
            <a:r>
              <a:rPr lang="tr-TR" altLang="zh-TW" smtClean="0">
                <a:ea typeface="ＭＳ Ｐゴシック" charset="-128"/>
              </a:rPr>
              <a:t>ajanlar</a:t>
            </a:r>
            <a:r>
              <a:rPr lang="en-US" altLang="zh-TW" smtClean="0">
                <a:ea typeface="ＭＳ Ｐゴシック" charset="-128"/>
              </a:rPr>
              <a:t> : </a:t>
            </a:r>
            <a:r>
              <a:rPr lang="en-US" altLang="zh-TW" baseline="30000" smtClean="0">
                <a:ea typeface="ＭＳ Ｐゴシック" charset="-128"/>
              </a:rPr>
              <a:t>99m</a:t>
            </a:r>
            <a:r>
              <a:rPr lang="en-US" altLang="zh-TW" smtClean="0">
                <a:ea typeface="ＭＳ Ｐゴシック" charset="-128"/>
              </a:rPr>
              <a:t>Tc-DMSA</a:t>
            </a:r>
          </a:p>
          <a:p>
            <a:pPr eaLnBrk="1" hangingPunct="1"/>
            <a:r>
              <a:rPr lang="en-US" altLang="zh-TW" smtClean="0">
                <a:ea typeface="ＭＳ Ｐゴシック" charset="-128"/>
              </a:rPr>
              <a:t>Di</a:t>
            </a:r>
            <a:r>
              <a:rPr lang="tr-TR" altLang="zh-TW" smtClean="0">
                <a:ea typeface="ＭＳ Ｐゴシック" charset="-128"/>
              </a:rPr>
              <a:t>ü</a:t>
            </a:r>
            <a:r>
              <a:rPr lang="en-US" altLang="zh-TW" smtClean="0">
                <a:ea typeface="ＭＳ Ｐゴシック" charset="-128"/>
              </a:rPr>
              <a:t>reti</a:t>
            </a:r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 renogra</a:t>
            </a:r>
            <a:r>
              <a:rPr lang="tr-TR" altLang="zh-TW" smtClean="0">
                <a:ea typeface="ＭＳ Ｐゴシック" charset="-128"/>
              </a:rPr>
              <a:t>fi</a:t>
            </a:r>
            <a:endParaRPr lang="en-US" altLang="zh-TW" smtClean="0">
              <a:ea typeface="ＭＳ Ｐゴシック" charset="-128"/>
            </a:endParaRPr>
          </a:p>
          <a:p>
            <a:pPr eaLnBrk="1" hangingPunct="1"/>
            <a:r>
              <a:rPr lang="tr-TR" altLang="zh-TW" smtClean="0">
                <a:ea typeface="ＭＳ Ｐゴシック" charset="-128"/>
              </a:rPr>
              <a:t>K</a:t>
            </a:r>
            <a:r>
              <a:rPr lang="en-US" altLang="zh-TW" smtClean="0">
                <a:ea typeface="ＭＳ Ｐゴシック" charset="-128"/>
              </a:rPr>
              <a:t>aptopril renogra</a:t>
            </a:r>
            <a:r>
              <a:rPr lang="tr-TR" altLang="zh-TW" smtClean="0">
                <a:ea typeface="ＭＳ Ｐゴシック" charset="-128"/>
              </a:rPr>
              <a:t>fi</a:t>
            </a:r>
            <a:endParaRPr lang="en-US" altLang="zh-TW" smtClean="0">
              <a:ea typeface="ＭＳ Ｐゴシック" charset="-128"/>
            </a:endParaRP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3" descr="D:\CLERK專用\teching image\DTPA02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3095625" cy="585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2" name="Picture 4" descr="D:\CLERK專用\teching image\DTPA02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28600"/>
            <a:ext cx="342900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3" name="Picture 5" descr="D:\CLERK專用\teching image\DTPA02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3683000"/>
            <a:ext cx="30956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1026" descr="D:\CLERK專用\teching image\reno04-1.JPG"/>
          <p:cNvPicPr>
            <a:picLocks noChangeAspect="1" noChangeArrowheads="1"/>
          </p:cNvPicPr>
          <p:nvPr/>
        </p:nvPicPr>
        <p:blipFill>
          <a:blip r:embed="rId2"/>
          <a:srcRect r="9372"/>
          <a:stretch>
            <a:fillRect/>
          </a:stretch>
        </p:blipFill>
        <p:spPr bwMode="auto">
          <a:xfrm>
            <a:off x="142844" y="357166"/>
            <a:ext cx="4000496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6" name="Picture 1027" descr="D:\CLERK專用\teching image\reno04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2928934"/>
            <a:ext cx="4429124" cy="3523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Ekran Gösterisi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Gastrointestinal Sistem Uygulamaları</vt:lpstr>
      <vt:lpstr>Gastrointestinal Sistem Uygulamaları</vt:lpstr>
      <vt:lpstr>Ürogenital Sistemde Nükleer Tıp Uygulamaları  Renal görüntüleme</vt:lpstr>
      <vt:lpstr>Slayt 4</vt:lpstr>
      <vt:lpstr>Slayt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Gastrointestinal Sistem Uygulamaları</dc:title>
  <dc:creator>KALPMERKZ1677</dc:creator>
  <cp:lastModifiedBy>KALPMERKZ1677</cp:lastModifiedBy>
  <cp:revision>2</cp:revision>
  <dcterms:created xsi:type="dcterms:W3CDTF">2017-05-25T06:11:08Z</dcterms:created>
  <dcterms:modified xsi:type="dcterms:W3CDTF">2017-05-25T06:20:53Z</dcterms:modified>
</cp:coreProperties>
</file>