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14290"/>
            <a:ext cx="8429684" cy="1203348"/>
          </a:xfrm>
        </p:spPr>
        <p:style>
          <a:lnRef idx="1">
            <a:schemeClr val="accent4"/>
          </a:lnRef>
          <a:fillRef idx="3">
            <a:schemeClr val="accent4"/>
          </a:fillRef>
          <a:effectRef idx="2">
            <a:schemeClr val="accent4"/>
          </a:effectRef>
          <a:fontRef idx="minor">
            <a:schemeClr val="lt1"/>
          </a:fontRef>
        </p:style>
        <p:txBody>
          <a:bodyPr>
            <a:normAutofit/>
          </a:bodyPr>
          <a:lstStyle/>
          <a:p>
            <a:r>
              <a:rPr lang="tr-TR" sz="4000" b="1" i="1" dirty="0" smtClean="0">
                <a:solidFill>
                  <a:srgbClr val="68E3E6"/>
                </a:solidFill>
                <a:latin typeface="Comic Sans MS" pitchFamily="66" charset="0"/>
              </a:rPr>
              <a:t>1- BENZERLİKLER KANUNU</a:t>
            </a:r>
            <a:r>
              <a:rPr lang="tr-TR" sz="4000" dirty="0" smtClean="0">
                <a:solidFill>
                  <a:srgbClr val="68E3E6"/>
                </a:solidFill>
                <a:latin typeface="Comic Sans MS" pitchFamily="66" charset="0"/>
              </a:rPr>
              <a:t> </a:t>
            </a:r>
            <a:endParaRPr lang="tr-TR" sz="4000" dirty="0">
              <a:solidFill>
                <a:srgbClr val="68E3E6"/>
              </a:solidFill>
              <a:latin typeface="Comic Sans MS" pitchFamily="66" charset="0"/>
            </a:endParaRPr>
          </a:p>
        </p:txBody>
      </p:sp>
      <p:sp>
        <p:nvSpPr>
          <p:cNvPr id="3" name="2 İçerik Yer Tutucusu"/>
          <p:cNvSpPr>
            <a:spLocks noGrp="1"/>
          </p:cNvSpPr>
          <p:nvPr>
            <p:ph idx="1"/>
          </p:nvPr>
        </p:nvSpPr>
        <p:spPr>
          <a:xfrm>
            <a:off x="357158" y="1600200"/>
            <a:ext cx="8429684" cy="5043510"/>
          </a:xfrm>
        </p:spPr>
        <p:style>
          <a:lnRef idx="1">
            <a:schemeClr val="accent4"/>
          </a:lnRef>
          <a:fillRef idx="2">
            <a:schemeClr val="accent4"/>
          </a:fillRef>
          <a:effectRef idx="1">
            <a:schemeClr val="accent4"/>
          </a:effectRef>
          <a:fontRef idx="minor">
            <a:schemeClr val="dk1"/>
          </a:fontRef>
        </p:style>
        <p:txBody>
          <a:bodyPr>
            <a:normAutofit/>
          </a:bodyPr>
          <a:lstStyle/>
          <a:p>
            <a:pPr algn="just"/>
            <a:r>
              <a:rPr lang="tr-TR" dirty="0" smtClean="0">
                <a:latin typeface="Times New Roman" pitchFamily="18" charset="0"/>
                <a:cs typeface="Times New Roman" pitchFamily="18" charset="0"/>
              </a:rPr>
              <a:t>Bu kural </a:t>
            </a:r>
            <a:r>
              <a:rPr lang="tr-TR" dirty="0" err="1" smtClean="0">
                <a:latin typeface="Times New Roman" pitchFamily="18" charset="0"/>
                <a:cs typeface="Times New Roman" pitchFamily="18" charset="0"/>
              </a:rPr>
              <a:t>homoepatinin</a:t>
            </a:r>
            <a:r>
              <a:rPr lang="tr-TR" dirty="0" smtClean="0">
                <a:latin typeface="Times New Roman" pitchFamily="18" charset="0"/>
                <a:cs typeface="Times New Roman" pitchFamily="18" charset="0"/>
              </a:rPr>
              <a:t> temel ve en önemli kuralıdır. Bir bitki ekstresinin hastalık semptomlarına benzer semptomlar göstermesi kuralını açıklayan en basit örnek soğan soyulmasıdır; soğan soyulurken önce gözlerden devam edildiğinde ise burundan akıntılara yol açmaktadır. Bu semptomlar soğuk algınlığı semptomları ile benzerlik göstermektedir. </a:t>
            </a:r>
            <a:r>
              <a:rPr lang="tr-TR" i="1" dirty="0" err="1" smtClean="0">
                <a:latin typeface="Times New Roman" pitchFamily="18" charset="0"/>
                <a:cs typeface="Times New Roman" pitchFamily="18" charset="0"/>
              </a:rPr>
              <a:t>Allium</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cepa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eksteresinden</a:t>
            </a:r>
            <a:r>
              <a:rPr lang="tr-TR" dirty="0" smtClean="0">
                <a:latin typeface="Times New Roman" pitchFamily="18" charset="0"/>
                <a:cs typeface="Times New Roman" pitchFamily="18" charset="0"/>
              </a:rPr>
              <a:t> bu nedenle soğuk algınlığının tedavisinde yararlanılmaktadır. </a:t>
            </a:r>
          </a:p>
          <a:p>
            <a:endParaRPr lang="tr-TR" dirty="0"/>
          </a:p>
        </p:txBody>
      </p:sp>
    </p:spTree>
    <p:extLst>
      <p:ext uri="{BB962C8B-B14F-4D97-AF65-F5344CB8AC3E}">
        <p14:creationId xmlns:p14="http://schemas.microsoft.com/office/powerpoint/2010/main" val="3723189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428604"/>
            <a:ext cx="8429684" cy="6072230"/>
          </a:xfrm>
        </p:spPr>
        <p:style>
          <a:lnRef idx="1">
            <a:schemeClr val="accent4"/>
          </a:lnRef>
          <a:fillRef idx="2">
            <a:schemeClr val="accent4"/>
          </a:fillRef>
          <a:effectRef idx="1">
            <a:schemeClr val="accent4"/>
          </a:effectRef>
          <a:fontRef idx="minor">
            <a:schemeClr val="dk1"/>
          </a:fontRef>
        </p:style>
        <p:txBody>
          <a:bodyPr/>
          <a:lstStyle/>
          <a:p>
            <a:pPr algn="just"/>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 bakış açısı, genel anlamda diğer disiplinlerin görüşleriyle tümüyle zıttır. Örneğin, kabızlık tedavisi için bir </a:t>
            </a:r>
            <a:r>
              <a:rPr lang="tr-TR" dirty="0" err="1" smtClean="0">
                <a:latin typeface="Times New Roman" pitchFamily="18" charset="0"/>
                <a:cs typeface="Times New Roman" pitchFamily="18" charset="0"/>
              </a:rPr>
              <a:t>laksatif</a:t>
            </a:r>
            <a:r>
              <a:rPr lang="tr-TR" dirty="0" smtClean="0">
                <a:latin typeface="Times New Roman" pitchFamily="18" charset="0"/>
                <a:cs typeface="Times New Roman" pitchFamily="18" charset="0"/>
              </a:rPr>
              <a:t> kullanmak yerine, </a:t>
            </a:r>
            <a:r>
              <a:rPr lang="tr-TR" dirty="0" err="1" smtClean="0">
                <a:latin typeface="Times New Roman" pitchFamily="18" charset="0"/>
                <a:cs typeface="Times New Roman" pitchFamily="18" charset="0"/>
              </a:rPr>
              <a:t>homeopatistler</a:t>
            </a:r>
            <a:r>
              <a:rPr lang="tr-TR" dirty="0" smtClean="0">
                <a:latin typeface="Times New Roman" pitchFamily="18" charset="0"/>
                <a:cs typeface="Times New Roman" pitchFamily="18" charset="0"/>
              </a:rPr>
              <a:t> çok yüksek dozda </a:t>
            </a:r>
            <a:r>
              <a:rPr lang="tr-TR" dirty="0" err="1" smtClean="0">
                <a:latin typeface="Times New Roman" pitchFamily="18" charset="0"/>
                <a:cs typeface="Times New Roman" pitchFamily="18" charset="0"/>
              </a:rPr>
              <a:t>konstipasyon</a:t>
            </a:r>
            <a:r>
              <a:rPr lang="tr-TR" dirty="0" smtClean="0">
                <a:latin typeface="Times New Roman" pitchFamily="18" charset="0"/>
                <a:cs typeface="Times New Roman" pitchFamily="18" charset="0"/>
              </a:rPr>
              <a:t> yapabilecek bir ilacın çok küçük dozunu kullanırlar. Aynı şekilde uykusuzluk için ilaç yeşil kahve çekirdekleri, alkolizm tedavisi için ise tekila hazırlamak için kullanılan alkollü ekstre kullanılmaktadır.</a:t>
            </a:r>
          </a:p>
          <a:p>
            <a:endParaRPr lang="tr-TR" dirty="0"/>
          </a:p>
        </p:txBody>
      </p:sp>
    </p:spTree>
    <p:extLst>
      <p:ext uri="{BB962C8B-B14F-4D97-AF65-F5344CB8AC3E}">
        <p14:creationId xmlns:p14="http://schemas.microsoft.com/office/powerpoint/2010/main" val="3925500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715436" cy="1214446"/>
          </a:xfrm>
        </p:spPr>
        <p:style>
          <a:lnRef idx="1">
            <a:schemeClr val="accent4"/>
          </a:lnRef>
          <a:fillRef idx="3">
            <a:schemeClr val="accent4"/>
          </a:fillRef>
          <a:effectRef idx="2">
            <a:schemeClr val="accent4"/>
          </a:effectRef>
          <a:fontRef idx="minor">
            <a:schemeClr val="lt1"/>
          </a:fontRef>
        </p:style>
        <p:txBody>
          <a:bodyPr>
            <a:normAutofit/>
          </a:bodyPr>
          <a:lstStyle/>
          <a:p>
            <a:r>
              <a:rPr lang="tr-TR" b="1" i="1" dirty="0" smtClean="0">
                <a:solidFill>
                  <a:srgbClr val="68E3E6"/>
                </a:solidFill>
              </a:rPr>
              <a:t>2- MİNİMAL DOZ (POTENTİZASYON)</a:t>
            </a:r>
            <a:r>
              <a:rPr lang="tr-TR" dirty="0" smtClean="0">
                <a:solidFill>
                  <a:srgbClr val="68E3E6"/>
                </a:solidFill>
              </a:rPr>
              <a:t> </a:t>
            </a:r>
            <a:endParaRPr lang="tr-TR" dirty="0">
              <a:solidFill>
                <a:srgbClr val="68E3E6"/>
              </a:solidFill>
            </a:endParaRPr>
          </a:p>
        </p:txBody>
      </p:sp>
      <p:sp>
        <p:nvSpPr>
          <p:cNvPr id="3" name="2 İçerik Yer Tutucusu"/>
          <p:cNvSpPr>
            <a:spLocks noGrp="1"/>
          </p:cNvSpPr>
          <p:nvPr>
            <p:ph idx="1"/>
          </p:nvPr>
        </p:nvSpPr>
        <p:spPr>
          <a:xfrm>
            <a:off x="285720" y="1600200"/>
            <a:ext cx="8643998" cy="5043510"/>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tr-TR" dirty="0" err="1" smtClean="0">
                <a:latin typeface="Times New Roman" pitchFamily="18" charset="0"/>
                <a:cs typeface="Times New Roman" pitchFamily="18" charset="0"/>
              </a:rPr>
              <a:t>Homoeopatide</a:t>
            </a:r>
            <a:r>
              <a:rPr lang="tr-TR" dirty="0" smtClean="0">
                <a:latin typeface="Times New Roman" pitchFamily="18" charset="0"/>
                <a:cs typeface="Times New Roman" pitchFamily="18" charset="0"/>
              </a:rPr>
              <a:t> temel prensiplerden bir diğeridir. Diğer bir deyişle, </a:t>
            </a:r>
            <a:r>
              <a:rPr lang="tr-TR" b="1" dirty="0" smtClean="0">
                <a:solidFill>
                  <a:schemeClr val="accent4">
                    <a:lumMod val="50000"/>
                  </a:schemeClr>
                </a:solidFill>
                <a:latin typeface="Comic Sans MS" pitchFamily="66" charset="0"/>
                <a:cs typeface="Times New Roman" pitchFamily="18" charset="0"/>
              </a:rPr>
              <a:t>ilaç seyreltildikçe tedavi edici etkisi artmaktadır.</a:t>
            </a:r>
            <a:r>
              <a:rPr lang="tr-TR" dirty="0" smtClean="0">
                <a:solidFill>
                  <a:schemeClr val="accent4">
                    <a:lumMod val="50000"/>
                  </a:schemeClr>
                </a:solidFill>
                <a:latin typeface="Comic Sans MS" pitchFamily="66" charset="0"/>
                <a:cs typeface="Times New Roman" pitchFamily="18" charset="0"/>
              </a:rPr>
              <a:t> </a:t>
            </a:r>
            <a:r>
              <a:rPr lang="tr-TR" dirty="0" smtClean="0">
                <a:latin typeface="Times New Roman" pitchFamily="18" charset="0"/>
                <a:cs typeface="Times New Roman" pitchFamily="18" charset="0"/>
              </a:rPr>
              <a:t>Dr. </a:t>
            </a:r>
            <a:r>
              <a:rPr lang="tr-TR" dirty="0" err="1" smtClean="0">
                <a:latin typeface="Times New Roman" pitchFamily="18" charset="0"/>
                <a:cs typeface="Times New Roman" pitchFamily="18" charset="0"/>
              </a:rPr>
              <a:t>Hahnemann</a:t>
            </a:r>
            <a:r>
              <a:rPr lang="tr-TR" dirty="0" smtClean="0">
                <a:latin typeface="Times New Roman" pitchFamily="18" charset="0"/>
                <a:cs typeface="Times New Roman" pitchFamily="18" charset="0"/>
              </a:rPr>
              <a:t>, kendi çalışmalarını yaparken önceleri hastalarına ilaçları yüksek dozda vermiş ve belirtilerin çok kötüleştiğini görmüştür. Bunun üzerine hazırladığı ilaçları seyrelterek denemiş ve ilaçlar ne kadar çok seyreltilirse tedavi edici etkilerinin de o kadar arttığını şaşkınlıkla gözlemlemiştir. Bilhassa bu temel özellikleri ile </a:t>
            </a:r>
            <a:r>
              <a:rPr lang="tr-TR" dirty="0" err="1" smtClean="0">
                <a:latin typeface="Times New Roman" pitchFamily="18" charset="0"/>
                <a:cs typeface="Times New Roman" pitchFamily="18" charset="0"/>
              </a:rPr>
              <a:t>homeopati</a:t>
            </a:r>
            <a:r>
              <a:rPr lang="tr-TR" dirty="0" smtClean="0">
                <a:latin typeface="Times New Roman" pitchFamily="18" charset="0"/>
                <a:cs typeface="Times New Roman" pitchFamily="18" charset="0"/>
              </a:rPr>
              <a:t> anladığımız anlamda bilimsel bir yaklaşımdan uzaklaşmaktadır. Bir çay kaşığı tuzun alınması zordur ve hastayı aşırı susatır ancak, milyonda bir oranda seyreltilirse şiddetli ve sürekli aksırık dahil birçok durumun tedavisinde çok etkili olmaktadır. </a:t>
            </a:r>
            <a:r>
              <a:rPr lang="tr-TR" b="1" dirty="0" smtClean="0">
                <a:solidFill>
                  <a:schemeClr val="accent2">
                    <a:lumMod val="75000"/>
                  </a:schemeClr>
                </a:solidFill>
                <a:latin typeface="Comic Sans MS" pitchFamily="66" charset="0"/>
                <a:cs typeface="Times New Roman" pitchFamily="18" charset="0"/>
              </a:rPr>
              <a:t>En basit şekliyle, </a:t>
            </a:r>
            <a:r>
              <a:rPr lang="tr-TR" b="1" dirty="0" err="1" smtClean="0">
                <a:solidFill>
                  <a:schemeClr val="accent2">
                    <a:lumMod val="75000"/>
                  </a:schemeClr>
                </a:solidFill>
                <a:latin typeface="Comic Sans MS" pitchFamily="66" charset="0"/>
                <a:cs typeface="Times New Roman" pitchFamily="18" charset="0"/>
              </a:rPr>
              <a:t>homeopatik</a:t>
            </a:r>
            <a:r>
              <a:rPr lang="tr-TR" b="1" dirty="0" smtClean="0">
                <a:solidFill>
                  <a:schemeClr val="accent2">
                    <a:lumMod val="75000"/>
                  </a:schemeClr>
                </a:solidFill>
                <a:latin typeface="Comic Sans MS" pitchFamily="66" charset="0"/>
                <a:cs typeface="Times New Roman" pitchFamily="18" charset="0"/>
              </a:rPr>
              <a:t> bir tablet preparatının hazırlanmasında, aktif </a:t>
            </a:r>
            <a:r>
              <a:rPr lang="tr-TR" b="1" dirty="0" err="1" smtClean="0">
                <a:solidFill>
                  <a:schemeClr val="accent2">
                    <a:lumMod val="75000"/>
                  </a:schemeClr>
                </a:solidFill>
                <a:latin typeface="Comic Sans MS" pitchFamily="66" charset="0"/>
                <a:cs typeface="Times New Roman" pitchFamily="18" charset="0"/>
              </a:rPr>
              <a:t>dilüsyonun</a:t>
            </a:r>
            <a:r>
              <a:rPr lang="tr-TR" b="1" dirty="0" smtClean="0">
                <a:solidFill>
                  <a:schemeClr val="accent2">
                    <a:lumMod val="75000"/>
                  </a:schemeClr>
                </a:solidFill>
                <a:latin typeface="Comic Sans MS" pitchFamily="66" charset="0"/>
                <a:cs typeface="Times New Roman" pitchFamily="18" charset="0"/>
              </a:rPr>
              <a:t> bir damlası laktoz tabletler ihtiva eden bir </a:t>
            </a:r>
            <a:r>
              <a:rPr lang="tr-TR" b="1" dirty="0" err="1" smtClean="0">
                <a:solidFill>
                  <a:schemeClr val="accent2">
                    <a:lumMod val="75000"/>
                  </a:schemeClr>
                </a:solidFill>
                <a:latin typeface="Comic Sans MS" pitchFamily="66" charset="0"/>
                <a:cs typeface="Times New Roman" pitchFamily="18" charset="0"/>
              </a:rPr>
              <a:t>kavonoza</a:t>
            </a:r>
            <a:r>
              <a:rPr lang="tr-TR" b="1" dirty="0" smtClean="0">
                <a:solidFill>
                  <a:schemeClr val="accent2">
                    <a:lumMod val="75000"/>
                  </a:schemeClr>
                </a:solidFill>
                <a:latin typeface="Comic Sans MS" pitchFamily="66" charset="0"/>
                <a:cs typeface="Times New Roman" pitchFamily="18" charset="0"/>
              </a:rPr>
              <a:t> damlatılıp, kuvvetle çalkalanır.  </a:t>
            </a:r>
            <a:r>
              <a:rPr lang="tr-TR" b="1" dirty="0" err="1" smtClean="0">
                <a:solidFill>
                  <a:srgbClr val="00B050"/>
                </a:solidFill>
                <a:latin typeface="Comic Sans MS" pitchFamily="66" charset="0"/>
                <a:cs typeface="Times New Roman" pitchFamily="18" charset="0"/>
              </a:rPr>
              <a:t>Potentizasyon</a:t>
            </a:r>
            <a:r>
              <a:rPr lang="tr-TR" b="1" dirty="0" smtClean="0">
                <a:solidFill>
                  <a:srgbClr val="00B050"/>
                </a:solidFill>
                <a:latin typeface="Comic Sans MS" pitchFamily="66" charset="0"/>
                <a:cs typeface="Times New Roman" pitchFamily="18" charset="0"/>
              </a:rPr>
              <a:t>, </a:t>
            </a:r>
            <a:r>
              <a:rPr lang="tr-TR" b="1" dirty="0" err="1" smtClean="0">
                <a:solidFill>
                  <a:srgbClr val="00B050"/>
                </a:solidFill>
                <a:latin typeface="Comic Sans MS" pitchFamily="66" charset="0"/>
                <a:cs typeface="Times New Roman" pitchFamily="18" charset="0"/>
              </a:rPr>
              <a:t>Homeopatik</a:t>
            </a:r>
            <a:r>
              <a:rPr lang="tr-TR" b="1" dirty="0" smtClean="0">
                <a:solidFill>
                  <a:srgbClr val="00B050"/>
                </a:solidFill>
                <a:latin typeface="Comic Sans MS" pitchFamily="66" charset="0"/>
                <a:cs typeface="Times New Roman" pitchFamily="18" charset="0"/>
              </a:rPr>
              <a:t> teorilerinin inanılması en güç olanıdır. </a:t>
            </a:r>
            <a:r>
              <a:rPr lang="tr-TR" dirty="0" smtClean="0">
                <a:latin typeface="Times New Roman" pitchFamily="18" charset="0"/>
                <a:cs typeface="Times New Roman" pitchFamily="18" charset="0"/>
              </a:rPr>
              <a:t>Buna karşın hala geçerlidir. US </a:t>
            </a:r>
            <a:r>
              <a:rPr lang="tr-TR" dirty="0" err="1" smtClean="0">
                <a:latin typeface="Times New Roman" pitchFamily="18" charset="0"/>
                <a:cs typeface="Times New Roman" pitchFamily="18" charset="0"/>
              </a:rPr>
              <a:t>Homeoptik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Farmakope</a:t>
            </a:r>
            <a:r>
              <a:rPr lang="tr-TR" dirty="0" smtClean="0">
                <a:latin typeface="Times New Roman" pitchFamily="18" charset="0"/>
                <a:cs typeface="Times New Roman" pitchFamily="18" charset="0"/>
              </a:rPr>
              <a:t> seyreltmelerin her aşamada şiddetle çalkalanarak yapılmasını istemektedir.</a:t>
            </a:r>
          </a:p>
        </p:txBody>
      </p:sp>
    </p:spTree>
    <p:extLst>
      <p:ext uri="{BB962C8B-B14F-4D97-AF65-F5344CB8AC3E}">
        <p14:creationId xmlns:p14="http://schemas.microsoft.com/office/powerpoint/2010/main" val="1976705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42852"/>
            <a:ext cx="8715436" cy="107157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tr-TR" b="1" i="1" dirty="0" smtClean="0"/>
              <a:t> </a:t>
            </a:r>
            <a:r>
              <a:rPr lang="tr-TR" b="1" i="1" dirty="0" smtClean="0">
                <a:solidFill>
                  <a:srgbClr val="68E3E6"/>
                </a:solidFill>
                <a:latin typeface="Comic Sans MS" pitchFamily="66" charset="0"/>
              </a:rPr>
              <a:t>3- ÇALKALAMA (SUCCUSSION)</a:t>
            </a:r>
            <a:r>
              <a:rPr lang="tr-TR" dirty="0" smtClean="0">
                <a:solidFill>
                  <a:srgbClr val="68E3E6"/>
                </a:solidFill>
                <a:latin typeface="Comic Sans MS" pitchFamily="66" charset="0"/>
              </a:rPr>
              <a:t> </a:t>
            </a:r>
            <a:endParaRPr lang="tr-TR" dirty="0">
              <a:solidFill>
                <a:srgbClr val="68E3E6"/>
              </a:solidFill>
              <a:latin typeface="Comic Sans MS" pitchFamily="66" charset="0"/>
            </a:endParaRPr>
          </a:p>
        </p:txBody>
      </p:sp>
      <p:sp>
        <p:nvSpPr>
          <p:cNvPr id="3" name="2 İçerik Yer Tutucusu"/>
          <p:cNvSpPr>
            <a:spLocks noGrp="1"/>
          </p:cNvSpPr>
          <p:nvPr>
            <p:ph idx="1"/>
          </p:nvPr>
        </p:nvSpPr>
        <p:spPr>
          <a:xfrm>
            <a:off x="285720" y="1600200"/>
            <a:ext cx="8643998" cy="4972072"/>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tr-TR" dirty="0" err="1" smtClean="0">
                <a:latin typeface="Times New Roman" pitchFamily="18" charset="0"/>
                <a:cs typeface="Times New Roman" pitchFamily="18" charset="0"/>
              </a:rPr>
              <a:t>homeopatik</a:t>
            </a:r>
            <a:r>
              <a:rPr lang="tr-TR" dirty="0" smtClean="0">
                <a:latin typeface="Times New Roman" pitchFamily="18" charset="0"/>
                <a:cs typeface="Times New Roman" pitchFamily="18" charset="0"/>
              </a:rPr>
              <a:t> ilaç hazırlanmasında diğer önemli bir prensiptir. </a:t>
            </a:r>
            <a:r>
              <a:rPr lang="tr-TR" dirty="0" err="1" smtClean="0">
                <a:latin typeface="Times New Roman" pitchFamily="18" charset="0"/>
                <a:cs typeface="Times New Roman" pitchFamily="18" charset="0"/>
              </a:rPr>
              <a:t>Hahnemann</a:t>
            </a:r>
            <a:r>
              <a:rPr lang="tr-TR" dirty="0" smtClean="0">
                <a:latin typeface="Times New Roman" pitchFamily="18" charset="0"/>
                <a:cs typeface="Times New Roman" pitchFamily="18" charset="0"/>
              </a:rPr>
              <a:t>, bu çalkalama ve vurma hareketlerinin ilacın etkisini arttırdığı ve tedavi edici gücünün açığa çıkmasını sağladığını öne sürmektedir. Bu suretle tamamen </a:t>
            </a:r>
            <a:r>
              <a:rPr lang="tr-TR" dirty="0" err="1" smtClean="0">
                <a:latin typeface="Times New Roman" pitchFamily="18" charset="0"/>
                <a:cs typeface="Times New Roman" pitchFamily="18" charset="0"/>
              </a:rPr>
              <a:t>inert</a:t>
            </a:r>
            <a:r>
              <a:rPr lang="tr-TR" dirty="0" smtClean="0">
                <a:latin typeface="Times New Roman" pitchFamily="18" charset="0"/>
                <a:cs typeface="Times New Roman" pitchFamily="18" charset="0"/>
              </a:rPr>
              <a:t> bir madde bile aktif hale dönüşebilmektedir. Her tabletin teker teker ana tentür veya uygun </a:t>
            </a:r>
            <a:r>
              <a:rPr lang="tr-TR" dirty="0" err="1" smtClean="0">
                <a:latin typeface="Times New Roman" pitchFamily="18" charset="0"/>
                <a:cs typeface="Times New Roman" pitchFamily="18" charset="0"/>
              </a:rPr>
              <a:t>dilüsyonu</a:t>
            </a:r>
            <a:r>
              <a:rPr lang="tr-TR" dirty="0" smtClean="0">
                <a:latin typeface="Times New Roman" pitchFamily="18" charset="0"/>
                <a:cs typeface="Times New Roman" pitchFamily="18" charset="0"/>
              </a:rPr>
              <a:t> ile muamele edilmesinin gereksiz olduğu, hatta bu şekilde bir uygulamanın </a:t>
            </a:r>
            <a:r>
              <a:rPr lang="tr-TR" dirty="0" err="1" smtClean="0">
                <a:latin typeface="Times New Roman" pitchFamily="18" charset="0"/>
                <a:cs typeface="Times New Roman" pitchFamily="18" charset="0"/>
              </a:rPr>
              <a:t>kontaminasyon</a:t>
            </a:r>
            <a:r>
              <a:rPr lang="tr-TR" dirty="0" smtClean="0">
                <a:latin typeface="Times New Roman" pitchFamily="18" charset="0"/>
                <a:cs typeface="Times New Roman" pitchFamily="18" charset="0"/>
              </a:rPr>
              <a:t> olarak tanımlanarak, etkiyi yok edeceği ileri sürülmektedir. </a:t>
            </a:r>
          </a:p>
          <a:p>
            <a:pPr>
              <a:buNone/>
            </a:pPr>
            <a:endParaRPr lang="tr-TR" dirty="0"/>
          </a:p>
        </p:txBody>
      </p:sp>
    </p:spTree>
    <p:extLst>
      <p:ext uri="{BB962C8B-B14F-4D97-AF65-F5344CB8AC3E}">
        <p14:creationId xmlns:p14="http://schemas.microsoft.com/office/powerpoint/2010/main" val="2812785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42852"/>
            <a:ext cx="8643998" cy="857256"/>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tr-TR" b="1" dirty="0" smtClean="0"/>
              <a:t/>
            </a:r>
            <a:br>
              <a:rPr lang="tr-TR" b="1" dirty="0" smtClean="0"/>
            </a:br>
            <a:r>
              <a:rPr lang="en-US" b="1" dirty="0" err="1" smtClean="0">
                <a:solidFill>
                  <a:srgbClr val="00CC66"/>
                </a:solidFill>
                <a:latin typeface="Comic Sans MS" pitchFamily="66" charset="0"/>
              </a:rPr>
              <a:t>Homeopatik</a:t>
            </a:r>
            <a:r>
              <a:rPr lang="en-US" b="1" dirty="0" smtClean="0">
                <a:solidFill>
                  <a:srgbClr val="00CC66"/>
                </a:solidFill>
                <a:latin typeface="Comic Sans MS" pitchFamily="66" charset="0"/>
              </a:rPr>
              <a:t> </a:t>
            </a:r>
            <a:r>
              <a:rPr lang="en-US" b="1" dirty="0" err="1" smtClean="0">
                <a:solidFill>
                  <a:srgbClr val="00CC66"/>
                </a:solidFill>
                <a:latin typeface="Comic Sans MS" pitchFamily="66" charset="0"/>
              </a:rPr>
              <a:t>Etkin</a:t>
            </a:r>
            <a:r>
              <a:rPr lang="en-US" b="1" dirty="0" smtClean="0">
                <a:solidFill>
                  <a:srgbClr val="00CC66"/>
                </a:solidFill>
                <a:latin typeface="Comic Sans MS" pitchFamily="66" charset="0"/>
              </a:rPr>
              <a:t> </a:t>
            </a:r>
            <a:r>
              <a:rPr lang="en-US" b="1" dirty="0" err="1" smtClean="0">
                <a:solidFill>
                  <a:srgbClr val="00CC66"/>
                </a:solidFill>
                <a:latin typeface="Comic Sans MS" pitchFamily="66" charset="0"/>
              </a:rPr>
              <a:t>Maddeler</a:t>
            </a:r>
            <a:r>
              <a:rPr lang="tr-TR" dirty="0" smtClean="0"/>
              <a:t/>
            </a:r>
            <a:br>
              <a:rPr lang="tr-TR" dirty="0" smtClean="0"/>
            </a:br>
            <a:endParaRPr lang="tr-TR" dirty="0"/>
          </a:p>
        </p:txBody>
      </p:sp>
      <p:sp>
        <p:nvSpPr>
          <p:cNvPr id="3" name="2 İçerik Yer Tutucusu"/>
          <p:cNvSpPr>
            <a:spLocks noGrp="1"/>
          </p:cNvSpPr>
          <p:nvPr>
            <p:ph idx="1"/>
          </p:nvPr>
        </p:nvSpPr>
        <p:spPr>
          <a:xfrm>
            <a:off x="285720" y="1142984"/>
            <a:ext cx="8643998" cy="5500726"/>
          </a:xfrm>
        </p:spPr>
        <p:style>
          <a:lnRef idx="1">
            <a:schemeClr val="accent4"/>
          </a:lnRef>
          <a:fillRef idx="2">
            <a:schemeClr val="accent4"/>
          </a:fillRef>
          <a:effectRef idx="1">
            <a:schemeClr val="accent4"/>
          </a:effectRef>
          <a:fontRef idx="minor">
            <a:schemeClr val="dk1"/>
          </a:fontRef>
        </p:style>
        <p:txBody>
          <a:bodyPr>
            <a:noAutofit/>
          </a:bodyPr>
          <a:lstStyle/>
          <a:p>
            <a:pPr lvl="0" algn="just"/>
            <a:r>
              <a:rPr lang="en-US" sz="2400" dirty="0" err="1" smtClean="0">
                <a:latin typeface="Times New Roman" pitchFamily="18" charset="0"/>
                <a:cs typeface="Times New Roman" pitchFamily="18" charset="0"/>
              </a:rPr>
              <a:t>Homoeopatide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kullanılan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bitkilerin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bazıları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diğer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tedavi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sistemlerindeki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kullanılışlarına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parelellik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göstermektedir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Mesela</a:t>
            </a:r>
            <a:r>
              <a:rPr lang="en-US" sz="2400" dirty="0" smtClean="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Cinchona sp.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kınakına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bitkisi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alkaloitleri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homeopatide</a:t>
            </a:r>
            <a:r>
              <a:rPr lang="en-US" sz="2400" dirty="0" smtClean="0">
                <a:latin typeface="Times New Roman" pitchFamily="18" charset="0"/>
                <a:cs typeface="Times New Roman" pitchFamily="18" charset="0"/>
              </a:rPr>
              <a:t> de </a:t>
            </a:r>
            <a:r>
              <a:rPr lang="en-US" sz="2400" dirty="0" err="1" smtClean="0">
                <a:latin typeface="Times New Roman" pitchFamily="18" charset="0"/>
                <a:cs typeface="Times New Roman" pitchFamily="18" charset="0"/>
              </a:rPr>
              <a:t>sıtma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tedavisinde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kullanılmaktadır</a:t>
            </a:r>
            <a:r>
              <a:rPr lang="en-US" sz="2400" dirty="0" smtClean="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pPr lvl="0" algn="just"/>
            <a:r>
              <a:rPr lang="en-US" sz="2400" b="1" dirty="0" err="1" smtClean="0">
                <a:solidFill>
                  <a:srgbClr val="C00000"/>
                </a:solidFill>
                <a:latin typeface="Comic Sans MS" pitchFamily="66" charset="0"/>
                <a:cs typeface="Times New Roman" pitchFamily="18" charset="0"/>
              </a:rPr>
              <a:t>Homoeopatide</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kuvvetli</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zehirleyici</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özelliği</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nedeniyle</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allopatide</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kullanılmayan</a:t>
            </a:r>
            <a:r>
              <a:rPr lang="en-US" sz="2400" b="1" dirty="0" smtClean="0">
                <a:solidFill>
                  <a:srgbClr val="C00000"/>
                </a:solidFill>
                <a:latin typeface="Comic Sans MS" pitchFamily="66" charset="0"/>
                <a:cs typeface="Times New Roman" pitchFamily="18" charset="0"/>
              </a:rPr>
              <a:t> </a:t>
            </a:r>
            <a:r>
              <a:rPr lang="en-US" sz="2400" b="1" dirty="0" err="1" smtClean="0">
                <a:solidFill>
                  <a:srgbClr val="C00000"/>
                </a:solidFill>
                <a:latin typeface="Comic Sans MS" pitchFamily="66" charset="0"/>
                <a:cs typeface="Times New Roman" pitchFamily="18" charset="0"/>
              </a:rPr>
              <a:t>bitkiler</a:t>
            </a:r>
            <a:r>
              <a:rPr lang="en-US" sz="2400" b="1" dirty="0" smtClean="0">
                <a:solidFill>
                  <a:srgbClr val="C00000"/>
                </a:solidFill>
                <a:latin typeface="Comic Sans MS" pitchFamily="66" charset="0"/>
                <a:cs typeface="Times New Roman" pitchFamily="18" charset="0"/>
              </a:rPr>
              <a:t> de </a:t>
            </a:r>
            <a:r>
              <a:rPr lang="en-US" sz="2400" b="1" dirty="0" err="1" smtClean="0">
                <a:solidFill>
                  <a:srgbClr val="C00000"/>
                </a:solidFill>
                <a:latin typeface="Comic Sans MS" pitchFamily="66" charset="0"/>
                <a:cs typeface="Times New Roman" pitchFamily="18" charset="0"/>
              </a:rPr>
              <a:t>kullanılmaktadır</a:t>
            </a:r>
            <a:r>
              <a:rPr lang="en-US" sz="2400" b="1" dirty="0" smtClean="0">
                <a:solidFill>
                  <a:srgbClr val="C00000"/>
                </a:solidFill>
                <a:latin typeface="Comic Sans MS" pitchFamily="66" charset="0"/>
                <a:cs typeface="Times New Roman" pitchFamily="18" charset="0"/>
              </a:rPr>
              <a:t>. </a:t>
            </a:r>
            <a:r>
              <a:rPr lang="en-US" sz="2400" dirty="0" smtClean="0">
                <a:latin typeface="Times New Roman" pitchFamily="18" charset="0"/>
                <a:cs typeface="Times New Roman" pitchFamily="18" charset="0"/>
              </a:rPr>
              <a:t>1-2 </a:t>
            </a:r>
            <a:r>
              <a:rPr lang="en-US" sz="2400" dirty="0" err="1" smtClean="0">
                <a:latin typeface="Times New Roman" pitchFamily="18" charset="0"/>
                <a:cs typeface="Times New Roman" pitchFamily="18" charset="0"/>
              </a:rPr>
              <a:t>adet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kırmızı</a:t>
            </a:r>
            <a:r>
              <a:rPr lang="en-US" sz="2400" dirty="0" smtClean="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Atropa</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belladona</a:t>
            </a:r>
            <a:r>
              <a:rPr lang="en-US" sz="2400" b="1" i="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meyvasının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çocuk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veya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erişkin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tarafından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yenilmesi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ile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şiddetli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zehirlenme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belirtileri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gözlenir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bunların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arasında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ağız</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kuruması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aşırı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susuzl</a:t>
            </a:r>
            <a:r>
              <a:rPr lang="tr-TR" sz="2400" dirty="0" smtClean="0">
                <a:latin typeface="Times New Roman" pitchFamily="18" charset="0"/>
                <a:cs typeface="Times New Roman" pitchFamily="18" charset="0"/>
              </a:rPr>
              <a:t>u</a:t>
            </a:r>
            <a:r>
              <a:rPr lang="en-US" sz="2400" dirty="0" smtClean="0">
                <a:latin typeface="Times New Roman" pitchFamily="18" charset="0"/>
                <a:cs typeface="Times New Roman" pitchFamily="18" charset="0"/>
              </a:rPr>
              <a:t>k, </a:t>
            </a:r>
            <a:r>
              <a:rPr lang="en-US" sz="2400" dirty="0" err="1" smtClean="0">
                <a:latin typeface="Times New Roman" pitchFamily="18" charset="0"/>
                <a:cs typeface="Times New Roman" pitchFamily="18" charset="0"/>
              </a:rPr>
              <a:t>huzursuzluk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uykusuzluk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yüzde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kızarma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gibi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ateşli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enfeksiyöz</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hastalıkların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karakteristik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semptomları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bulunmaktadır</a:t>
            </a:r>
            <a:r>
              <a:rPr lang="en-US" sz="2400" dirty="0" smtClean="0">
                <a:latin typeface="Times New Roman" pitchFamily="18" charset="0"/>
                <a:cs typeface="Times New Roman" pitchFamily="18" charset="0"/>
              </a:rPr>
              <a:t>. Bu </a:t>
            </a:r>
            <a:r>
              <a:rPr lang="en-US" sz="2400" dirty="0" err="1" smtClean="0">
                <a:latin typeface="Times New Roman" pitchFamily="18" charset="0"/>
                <a:cs typeface="Times New Roman" pitchFamily="18" charset="0"/>
              </a:rPr>
              <a:t>nedenle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homoeopatide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Belladona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droğundan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ateşli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hastalıkların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tedavisinde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yararlanılmaktadır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Ayrıca</a:t>
            </a:r>
            <a:r>
              <a:rPr lang="en-US" sz="2400" dirty="0" smtClean="0">
                <a:latin typeface="Times New Roman" pitchFamily="18" charset="0"/>
                <a:cs typeface="Times New Roman" pitchFamily="18" charset="0"/>
              </a:rPr>
              <a:t> Hahnemann </a:t>
            </a:r>
            <a:r>
              <a:rPr lang="en-US" sz="2400" dirty="0" err="1" smtClean="0">
                <a:latin typeface="Times New Roman" pitchFamily="18" charset="0"/>
                <a:cs typeface="Times New Roman" pitchFamily="18" charset="0"/>
              </a:rPr>
              <a:t>tarafından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kızıl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tedavisinde</a:t>
            </a:r>
            <a:r>
              <a:rPr lang="en-US" sz="2400" dirty="0" smtClean="0">
                <a:latin typeface="Times New Roman" pitchFamily="18" charset="0"/>
                <a:cs typeface="Times New Roman" pitchFamily="18" charset="0"/>
              </a:rPr>
              <a:t> de </a:t>
            </a:r>
            <a:r>
              <a:rPr lang="en-US" sz="2400" dirty="0" err="1" smtClean="0">
                <a:latin typeface="Times New Roman" pitchFamily="18" charset="0"/>
                <a:cs typeface="Times New Roman" pitchFamily="18" charset="0"/>
              </a:rPr>
              <a:t>kullanılmıştır</a:t>
            </a:r>
            <a:r>
              <a:rPr lang="en-US" sz="2400" dirty="0" smtClean="0">
                <a:latin typeface="Times New Roman" pitchFamily="18" charset="0"/>
                <a:cs typeface="Times New Roman" pitchFamily="18" charset="0"/>
              </a:rPr>
              <a:t>.</a:t>
            </a:r>
            <a:endParaRPr lang="tr-TR" sz="2400" dirty="0" smtClean="0">
              <a:latin typeface="Times New Roman" pitchFamily="18" charset="0"/>
              <a:cs typeface="Times New Roman" pitchFamily="18" charset="0"/>
            </a:endParaRPr>
          </a:p>
          <a:p>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96906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572560" cy="642942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da-DK" dirty="0" smtClean="0">
                <a:latin typeface="Times New Roman" pitchFamily="18" charset="0"/>
                <a:cs typeface="Times New Roman" pitchFamily="18" charset="0"/>
              </a:rPr>
              <a:t>Hasta doku ekstrelerinin de tedavide kullanıldağı görülmektedir. “</a:t>
            </a:r>
            <a:r>
              <a:rPr lang="da-DK" dirty="0" smtClean="0">
                <a:solidFill>
                  <a:srgbClr val="C00000"/>
                </a:solidFill>
                <a:latin typeface="Comic Sans MS" pitchFamily="66" charset="0"/>
                <a:cs typeface="Times New Roman" pitchFamily="18" charset="0"/>
              </a:rPr>
              <a:t>Nosode</a:t>
            </a:r>
            <a:r>
              <a:rPr lang="da-DK" dirty="0" smtClean="0">
                <a:latin typeface="Times New Roman" pitchFamily="18" charset="0"/>
                <a:cs typeface="Times New Roman" pitchFamily="18" charset="0"/>
              </a:rPr>
              <a:t>” adı verilen bu preparatlar elde edildiği hastalığa benzer semptomlar gösteren hastalıkların tedavisinde kullanılır. Bu günkü anlamda aşıların bir eşdeğeri olarak kabul edilebilir. Bunların arasında Tuberculinum ilk örneklerdendir. </a:t>
            </a:r>
            <a:r>
              <a:rPr lang="da-DK" b="1" dirty="0" smtClean="0">
                <a:solidFill>
                  <a:srgbClr val="D60093"/>
                </a:solidFill>
                <a:latin typeface="Comic Sans MS" pitchFamily="66" charset="0"/>
                <a:cs typeface="Times New Roman" pitchFamily="18" charset="0"/>
              </a:rPr>
              <a:t>Verem absesinden alınan cerahat ekstresi göğüs ve boğaz enfeksiyonlarının tedavisinde kullanılmaktadır.</a:t>
            </a:r>
            <a:r>
              <a:rPr lang="da-DK" dirty="0" smtClean="0">
                <a:latin typeface="Times New Roman" pitchFamily="18" charset="0"/>
                <a:cs typeface="Times New Roman" pitchFamily="18" charset="0"/>
              </a:rPr>
              <a:t> Diğer nosodelar arasında çiçek de sayılabilir.</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Allerjenlerin ekstreleri, fertlerin alerjiye olan dirençlerini arttırmada kullanılmaktadır. Mesela, saman nezlesi ve astım tedavisinde çim poleni veya ev tozu ile tedavi yapılmaktadır.</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595088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214290"/>
            <a:ext cx="8501122" cy="6357982"/>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da-DK" dirty="0" smtClean="0">
                <a:latin typeface="Times New Roman" pitchFamily="18" charset="0"/>
                <a:cs typeface="Times New Roman" pitchFamily="18" charset="0"/>
              </a:rPr>
              <a:t>Son yıllarda, homoeopatik tedavide, modern tedavide kullanılan bazı ilaçlardan da yararlanıldığı görülmektedir. Özellikle ilaçların bilinen yan etkilerinden, yan etki ile benzer klinik tablo gösteren bazı hastalıkların tedavisinde yararlanılmaktadır. Mesela, pen</a:t>
            </a:r>
            <a:r>
              <a:rPr lang="tr-TR" dirty="0" smtClean="0">
                <a:latin typeface="Times New Roman" pitchFamily="18" charset="0"/>
                <a:cs typeface="Times New Roman" pitchFamily="18" charset="0"/>
              </a:rPr>
              <a:t>i</a:t>
            </a:r>
            <a:r>
              <a:rPr lang="da-DK" dirty="0" smtClean="0">
                <a:latin typeface="Times New Roman" pitchFamily="18" charset="0"/>
                <a:cs typeface="Times New Roman" pitchFamily="18" charset="0"/>
              </a:rPr>
              <a:t>silin hassas kişilerde meydana getirdiği alerjik kaşıntılar nedeniyle, homeopatide benzeri alerjik deri hastalıklarının tedavisinde kullanılmaktadır. </a:t>
            </a:r>
            <a:endParaRPr lang="tr-TR" dirty="0" smtClean="0">
              <a:latin typeface="Times New Roman" pitchFamily="18" charset="0"/>
              <a:cs typeface="Times New Roman" pitchFamily="18" charset="0"/>
            </a:endParaRPr>
          </a:p>
          <a:p>
            <a:pPr algn="just"/>
            <a:r>
              <a:rPr lang="da-DK" b="1" dirty="0" smtClean="0">
                <a:solidFill>
                  <a:srgbClr val="00B050"/>
                </a:solidFill>
                <a:latin typeface="Comic Sans MS" pitchFamily="66" charset="0"/>
                <a:cs typeface="Times New Roman" pitchFamily="18" charset="0"/>
              </a:rPr>
              <a:t>Ekstrelerin kaynağı ne olursa olsun, bu drogları homeopatik ilaç olarak kullanılabilmesi için potentizasyon ve çalkalama işlemlerine tabi tutularak benzersiz iyileştirici özelliklerinin kazandırılması şarttır.</a:t>
            </a:r>
            <a:endParaRPr lang="tr-TR" b="1" dirty="0" smtClean="0">
              <a:solidFill>
                <a:srgbClr val="00B050"/>
              </a:solidFill>
              <a:latin typeface="Comic Sans MS" pitchFamily="66" charset="0"/>
              <a:cs typeface="Times New Roman" pitchFamily="18" charset="0"/>
            </a:endParaRPr>
          </a:p>
          <a:p>
            <a:endParaRPr lang="tr-TR" dirty="0"/>
          </a:p>
        </p:txBody>
      </p:sp>
    </p:spTree>
    <p:extLst>
      <p:ext uri="{BB962C8B-B14F-4D97-AF65-F5344CB8AC3E}">
        <p14:creationId xmlns:p14="http://schemas.microsoft.com/office/powerpoint/2010/main" val="3878113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611</Words>
  <Application>Microsoft Office PowerPoint</Application>
  <PresentationFormat>Ekran Gösterisi (4:3)</PresentationFormat>
  <Paragraphs>15</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1- BENZERLİKLER KANUNU </vt:lpstr>
      <vt:lpstr>PowerPoint Sunusu</vt:lpstr>
      <vt:lpstr>2- MİNİMAL DOZ (POTENTİZASYON) </vt:lpstr>
      <vt:lpstr> 3- ÇALKALAMA (SUCCUSSION) </vt:lpstr>
      <vt:lpstr> Homeopatik Etkin Maddeler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BENZERLİKLER KANUNU </dc:title>
  <dc:creator>aysegul</dc:creator>
  <cp:lastModifiedBy>aysegul</cp:lastModifiedBy>
  <cp:revision>1</cp:revision>
  <dcterms:created xsi:type="dcterms:W3CDTF">2018-06-08T12:20:09Z</dcterms:created>
  <dcterms:modified xsi:type="dcterms:W3CDTF">2018-06-08T12:20:26Z</dcterms:modified>
</cp:coreProperties>
</file>