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4" r:id="rId4"/>
    <p:sldId id="265" r:id="rId5"/>
    <p:sldId id="266" r:id="rId6"/>
    <p:sldId id="257" r:id="rId7"/>
    <p:sldId id="258" r:id="rId8"/>
    <p:sldId id="259" r:id="rId9"/>
    <p:sldId id="260" r:id="rId10"/>
    <p:sldId id="261" r:id="rId11"/>
    <p:sldId id="262"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30.04.2020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30.04.2020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dirty="0" err="1" smtClean="0">
                <a:solidFill>
                  <a:schemeClr val="tx1"/>
                </a:solidFill>
                <a:latin typeface="Calibri" pitchFamily="34" charset="0"/>
                <a:cs typeface="Calibri" pitchFamily="34" charset="0"/>
              </a:rPr>
              <a:t>Gerontolojik</a:t>
            </a:r>
            <a:r>
              <a:rPr lang="tr-TR" sz="3000" dirty="0" smtClean="0">
                <a:solidFill>
                  <a:schemeClr val="tx1"/>
                </a:solidFill>
                <a:latin typeface="Calibri" pitchFamily="34" charset="0"/>
                <a:cs typeface="Calibri" pitchFamily="34" charset="0"/>
              </a:rPr>
              <a:t>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 </a:t>
            </a:r>
            <a:r>
              <a:rPr lang="tr-TR" sz="3200" smtClean="0"/>
              <a:t>Yaşlılıkta bireysel yaşam</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Yaslılık ve Yasam Amaçları</a:t>
            </a:r>
            <a:endParaRPr lang="tr-TR" dirty="0"/>
          </a:p>
        </p:txBody>
      </p:sp>
      <p:sp>
        <p:nvSpPr>
          <p:cNvPr id="3" name="2 İçerik Yer Tutucusu"/>
          <p:cNvSpPr>
            <a:spLocks noGrp="1"/>
          </p:cNvSpPr>
          <p:nvPr>
            <p:ph sz="quarter" idx="1"/>
          </p:nvPr>
        </p:nvSpPr>
        <p:spPr>
          <a:xfrm>
            <a:off x="457200" y="1700808"/>
            <a:ext cx="8229600" cy="4456152"/>
          </a:xfrm>
        </p:spPr>
        <p:txBody>
          <a:bodyPr>
            <a:normAutofit/>
          </a:bodyPr>
          <a:lstStyle/>
          <a:p>
            <a:pPr algn="just">
              <a:buNone/>
            </a:pPr>
            <a:r>
              <a:rPr lang="tr-TR" b="1" dirty="0" smtClean="0"/>
              <a:t>Yaşlı bireylerin yasama ilişkin amaçları;</a:t>
            </a:r>
          </a:p>
          <a:p>
            <a:pPr algn="just"/>
            <a:r>
              <a:rPr lang="tr-TR" dirty="0" smtClean="0"/>
              <a:t> Başarılı toplumsal etkileşim ile psikolojik refahın sağlanması,</a:t>
            </a:r>
          </a:p>
          <a:p>
            <a:pPr algn="just"/>
            <a:r>
              <a:rPr lang="tr-TR" dirty="0" smtClean="0"/>
              <a:t> Toplumsal uyumun korunması ve sürdürülmesi,</a:t>
            </a:r>
          </a:p>
          <a:p>
            <a:pPr algn="just"/>
            <a:r>
              <a:rPr lang="tr-TR" dirty="0" smtClean="0"/>
              <a:t> Sağlık, yeterli ve dengeli beslenme koşullarının sağlanması ile fizyolojik refahın korunması ve sürdürülmesi,</a:t>
            </a:r>
          </a:p>
          <a:p>
            <a:pPr algn="just"/>
            <a:r>
              <a:rPr lang="tr-TR" dirty="0" smtClean="0"/>
              <a:t> Yasam alanı ve ekonomik koşulların iyileştirilmesi ile uygun bir çevre yaratılması olarak sıralanmaktadır (</a:t>
            </a:r>
            <a:r>
              <a:rPr lang="tr-TR" dirty="0" err="1" smtClean="0"/>
              <a:t>Cox</a:t>
            </a:r>
            <a:r>
              <a:rPr lang="tr-TR" dirty="0" smtClean="0"/>
              <a:t> 1993, Myers1989).</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sz="quarter" idx="1"/>
          </p:nvPr>
        </p:nvSpPr>
        <p:spPr/>
        <p:txBody>
          <a:bodyPr/>
          <a:lstStyle/>
          <a:p>
            <a:r>
              <a:rPr lang="tr-TR" dirty="0" err="1"/>
              <a:t>Hablemitoğlu</a:t>
            </a:r>
            <a:r>
              <a:rPr lang="tr-TR" dirty="0"/>
              <a:t>, Ş., </a:t>
            </a:r>
            <a:r>
              <a:rPr lang="tr-TR" dirty="0" err="1"/>
              <a:t>Özmete</a:t>
            </a:r>
            <a:r>
              <a:rPr lang="tr-TR" dirty="0"/>
              <a:t>, E., 2010.  Yaşlı Refahı:  Yaşlılar İçin Sosyal Hizmet. Kilit Yayınları,  Ankara</a:t>
            </a:r>
          </a:p>
          <a:p>
            <a:r>
              <a:rPr lang="tr-TR" dirty="0"/>
              <a:t>Koşar, N. 1996. Sosyal Hizmetlerde Yaşlı Refahı Alanı. Şafak Matbaacılık. </a:t>
            </a:r>
            <a:r>
              <a:rPr lang="tr-TR" dirty="0" smtClean="0"/>
              <a:t> Ankara</a:t>
            </a:r>
            <a:endParaRPr lang="tr-TR" dirty="0"/>
          </a:p>
          <a:p>
            <a:endParaRPr lang="tr-TR" dirty="0"/>
          </a:p>
        </p:txBody>
      </p:sp>
    </p:spTree>
    <p:extLst>
      <p:ext uri="{BB962C8B-B14F-4D97-AF65-F5344CB8AC3E}">
        <p14:creationId xmlns:p14="http://schemas.microsoft.com/office/powerpoint/2010/main" val="2455061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a:xfrm>
            <a:off x="457200" y="1412776"/>
            <a:ext cx="8229600" cy="4744184"/>
          </a:xfrm>
        </p:spPr>
        <p:txBody>
          <a:bodyPr>
            <a:normAutofit/>
          </a:bodyPr>
          <a:lstStyle/>
          <a:p>
            <a:pPr algn="just"/>
            <a:r>
              <a:rPr lang="tr-TR" sz="3200" dirty="0" smtClean="0"/>
              <a:t>İnsan </a:t>
            </a:r>
            <a:r>
              <a:rPr lang="tr-TR" sz="3200" dirty="0"/>
              <a:t>ihtiyaçlarını 5 hiyerarşik düzeyde ele alan Abraham </a:t>
            </a:r>
            <a:r>
              <a:rPr lang="tr-TR" sz="3200" dirty="0" err="1"/>
              <a:t>Maslow</a:t>
            </a:r>
            <a:r>
              <a:rPr lang="tr-TR" sz="3200" dirty="0"/>
              <a:t> (1943), insan </a:t>
            </a:r>
            <a:r>
              <a:rPr lang="tr-TR" sz="3200" dirty="0" smtClean="0"/>
              <a:t>ihtiyaçlarını </a:t>
            </a:r>
            <a:r>
              <a:rPr lang="tr-TR" sz="3200" dirty="0"/>
              <a:t>en alt düzeyden en üst düzeye kadar “fizyolojik, güvenlik, sevgi ve ait olma, saygı görme ve kendini gerçekleştirme” olarak sıralamıştır. </a:t>
            </a:r>
          </a:p>
        </p:txBody>
      </p:sp>
    </p:spTree>
    <p:extLst>
      <p:ext uri="{BB962C8B-B14F-4D97-AF65-F5344CB8AC3E}">
        <p14:creationId xmlns:p14="http://schemas.microsoft.com/office/powerpoint/2010/main" val="110976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smtClean="0"/>
              <a:t>İnsanın </a:t>
            </a:r>
            <a:r>
              <a:rPr lang="tr-TR" sz="2800" dirty="0"/>
              <a:t>en alt düzeydeki </a:t>
            </a:r>
            <a:r>
              <a:rPr lang="tr-TR" sz="2800" dirty="0" smtClean="0"/>
              <a:t>ihtiyaçlarının </a:t>
            </a:r>
            <a:r>
              <a:rPr lang="tr-TR" sz="2800" dirty="0"/>
              <a:t>karşılanmasının ardından bir üst düzeydeki ihtiyaçlara yöneldiğini ifade etmiştir. Bir anlamda en düşük düzeyden en üst düzeye kadar her kategorideki ihtiyaçların karşılanması, bir üst düzeydekileri karşılama isteğini </a:t>
            </a:r>
            <a:r>
              <a:rPr lang="tr-TR" sz="2800" dirty="0" smtClean="0"/>
              <a:t>güdüler.</a:t>
            </a:r>
            <a:endParaRPr lang="tr-TR" sz="2800" dirty="0"/>
          </a:p>
        </p:txBody>
      </p:sp>
    </p:spTree>
    <p:extLst>
      <p:ext uri="{BB962C8B-B14F-4D97-AF65-F5344CB8AC3E}">
        <p14:creationId xmlns:p14="http://schemas.microsoft.com/office/powerpoint/2010/main" val="2402690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tr-TR" dirty="0"/>
              <a:t>Başka bir ifadeyle, bir düzeydeki ihtiyacını karşılayan birey, hiyerarşik olarak bir sonraki düzeye geçmek için motive olur. </a:t>
            </a:r>
            <a:r>
              <a:rPr lang="tr-TR" dirty="0" err="1"/>
              <a:t>Maslow’un</a:t>
            </a:r>
            <a:r>
              <a:rPr lang="tr-TR" dirty="0"/>
              <a:t> teorisinin ötesinde ihtiyaçlar konusunda bilinmesi gereken ilk şey, insan ihtiyaçlarının sonsuz/sınırsız olmasıdır. Bu nedenle insan daha fazla motive edilmek için hazır durumdadır. </a:t>
            </a:r>
          </a:p>
        </p:txBody>
      </p:sp>
    </p:spTree>
    <p:extLst>
      <p:ext uri="{BB962C8B-B14F-4D97-AF65-F5344CB8AC3E}">
        <p14:creationId xmlns:p14="http://schemas.microsoft.com/office/powerpoint/2010/main" val="1752093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Önemli olan, doğru motivasyon araçları ile bireyin önceliklerini belirleyerek, ihtiyaçlarını etkili bir şekilde karşılama amacına yönelik davranmasıdır</a:t>
            </a:r>
            <a:r>
              <a:rPr lang="tr-TR"/>
              <a:t>. </a:t>
            </a:r>
            <a:endParaRPr lang="tr-TR" smtClean="0"/>
          </a:p>
          <a:p>
            <a:pPr algn="just"/>
            <a:r>
              <a:rPr lang="tr-TR" smtClean="0"/>
              <a:t>İhtiyaçlar </a:t>
            </a:r>
            <a:r>
              <a:rPr lang="tr-TR" dirty="0"/>
              <a:t>hiyerarşisinin bu işleyiş mekanizması, insan yaşamının her döneminde ideal yaşam kalitesine ulaşmanın temel belirleyicisidir.</a:t>
            </a:r>
          </a:p>
        </p:txBody>
      </p:sp>
    </p:spTree>
    <p:extLst>
      <p:ext uri="{BB962C8B-B14F-4D97-AF65-F5344CB8AC3E}">
        <p14:creationId xmlns:p14="http://schemas.microsoft.com/office/powerpoint/2010/main" val="2891889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Yaşlılık ve İhtiyaçlar Hiyerarşisi</a:t>
            </a:r>
            <a:endParaRPr lang="tr-TR" dirty="0"/>
          </a:p>
        </p:txBody>
      </p:sp>
      <p:sp>
        <p:nvSpPr>
          <p:cNvPr id="3" name="2 İçerik Yer Tutucusu"/>
          <p:cNvSpPr>
            <a:spLocks noGrp="1"/>
          </p:cNvSpPr>
          <p:nvPr>
            <p:ph sz="quarter" idx="1"/>
          </p:nvPr>
        </p:nvSpPr>
        <p:spPr>
          <a:xfrm>
            <a:off x="457200" y="1628800"/>
            <a:ext cx="8229600" cy="4528160"/>
          </a:xfrm>
        </p:spPr>
        <p:txBody>
          <a:bodyPr>
            <a:normAutofit/>
          </a:bodyPr>
          <a:lstStyle/>
          <a:p>
            <a:pPr algn="just"/>
            <a:r>
              <a:rPr lang="tr-TR" dirty="0" smtClean="0"/>
              <a:t>“İhtiyaçlar Hiyerarşisi”nin tamamlanması, arzu edilen yaşam tatmini için de esastır. </a:t>
            </a:r>
            <a:r>
              <a:rPr lang="tr-TR" dirty="0" err="1" smtClean="0"/>
              <a:t>Maslow’un</a:t>
            </a:r>
            <a:r>
              <a:rPr lang="tr-TR" dirty="0" smtClean="0"/>
              <a:t> “ihtiyaçlar hiyerarşisi” aşağıdaki gibi açıklanmaktadır:</a:t>
            </a:r>
          </a:p>
          <a:p>
            <a:pPr algn="just">
              <a:buNone/>
            </a:pPr>
            <a:endParaRPr lang="tr-TR" dirty="0" smtClean="0"/>
          </a:p>
          <a:p>
            <a:pPr algn="just"/>
            <a:r>
              <a:rPr lang="tr-TR" b="1" dirty="0" smtClean="0">
                <a:solidFill>
                  <a:srgbClr val="FF0000"/>
                </a:solidFill>
              </a:rPr>
              <a:t>Fizyolojik ihtiyaçlar:  </a:t>
            </a:r>
            <a:r>
              <a:rPr lang="tr-TR" dirty="0" smtClean="0"/>
              <a:t>Yeme, uyuma gibi insan yaşamının sürdürülebilirliği için karşılanması zorunlu olan temel ihtiyaçlardır.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492896"/>
            <a:ext cx="8229600" cy="3664064"/>
          </a:xfrm>
        </p:spPr>
        <p:txBody>
          <a:bodyPr/>
          <a:lstStyle/>
          <a:p>
            <a:pPr algn="just"/>
            <a:r>
              <a:rPr lang="tr-TR" b="1" dirty="0" smtClean="0">
                <a:solidFill>
                  <a:srgbClr val="FF0000"/>
                </a:solidFill>
              </a:rPr>
              <a:t>Güvenlik ihtiyacı: </a:t>
            </a:r>
            <a:r>
              <a:rPr lang="tr-TR" dirty="0" smtClean="0"/>
              <a:t>Bireylerin can ve mal varlıklarının korunmasını, baskı ve zorlamalara karşı özgürlük ve mülkiyet ihtiyacının karşılanmasını içerir.  Yaşlılık bu acıdan özel bir donem olarak görünmektedir.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340768"/>
            <a:ext cx="8229600" cy="4816192"/>
          </a:xfrm>
        </p:spPr>
        <p:txBody>
          <a:bodyPr>
            <a:normAutofit/>
          </a:bodyPr>
          <a:lstStyle/>
          <a:p>
            <a:pPr algn="just"/>
            <a:r>
              <a:rPr lang="tr-TR" b="1" dirty="0" smtClean="0">
                <a:solidFill>
                  <a:srgbClr val="FF0000"/>
                </a:solidFill>
              </a:rPr>
              <a:t>Sevgi ve ait olma ihtiyacı: </a:t>
            </a:r>
            <a:r>
              <a:rPr lang="tr-TR" dirty="0" smtClean="0"/>
              <a:t>Fizyolojik ve güvenlik ihtiyaçlarından sonra bireylerin sosyal yaşamını öne çıkaran bu ihtiyaç düzeyinde sevme, sevilme, bir gruba ait olma, şefkat, yardımseverlik gibi ihtiyaçlar bulunmaktadır.</a:t>
            </a:r>
          </a:p>
          <a:p>
            <a:pPr algn="just"/>
            <a:endParaRPr lang="tr-TR" dirty="0" smtClean="0"/>
          </a:p>
          <a:p>
            <a:pPr algn="just"/>
            <a:r>
              <a:rPr lang="tr-TR" b="1" dirty="0" smtClean="0">
                <a:solidFill>
                  <a:srgbClr val="FF0000"/>
                </a:solidFill>
              </a:rPr>
              <a:t>Saygı görme ihtiyacı: </a:t>
            </a:r>
            <a:r>
              <a:rPr lang="tr-TR" dirty="0" smtClean="0"/>
              <a:t>Bireyler ilk üç basamakta sözü edilen “fizyolojik, güvenlik, sevgi ve ait olma” ihtiyaçlarını karşıladıktan sonra, sosyal statü sahibi olma, saygı görme, başarı elde etme, takdir edilme, tanınma gibi daha üst düzeydeki ihtiyaçlarını karşılamak isterler.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204864"/>
            <a:ext cx="8229600" cy="3952096"/>
          </a:xfrm>
        </p:spPr>
        <p:txBody>
          <a:bodyPr/>
          <a:lstStyle/>
          <a:p>
            <a:pPr algn="just"/>
            <a:r>
              <a:rPr lang="tr-TR" b="1" dirty="0" smtClean="0">
                <a:solidFill>
                  <a:srgbClr val="FF0000"/>
                </a:solidFill>
              </a:rPr>
              <a:t>Kendini Gerçekleştirme: </a:t>
            </a:r>
            <a:r>
              <a:rPr lang="tr-TR" dirty="0" smtClean="0"/>
              <a:t>İlk basamaklardaki ihtiyaçlarını karşılamış olan bireyler, hiyerarşinin son aşamasında ideallerini gerçekleştirmeye, başarmaya ve haz duymaya daha fazla önem vermektedir.</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14</TotalTime>
  <Words>463</Words>
  <Application>Microsoft Office PowerPoint</Application>
  <PresentationFormat>Ekran Gösterisi (4:3)</PresentationFormat>
  <Paragraphs>28</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Yaşlılık ve İhtiyaçlar Hiyerarşisi</vt:lpstr>
      <vt:lpstr>PowerPoint Sunusu</vt:lpstr>
      <vt:lpstr>PowerPoint Sunusu</vt:lpstr>
      <vt:lpstr>PowerPoint Sunusu</vt:lpstr>
      <vt:lpstr>Yaslılık ve Yasam Amaçları</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13</cp:revision>
  <dcterms:created xsi:type="dcterms:W3CDTF">2017-04-26T08:36:58Z</dcterms:created>
  <dcterms:modified xsi:type="dcterms:W3CDTF">2020-04-30T15:46:01Z</dcterms:modified>
</cp:coreProperties>
</file>