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257" r:id="rId3"/>
    <p:sldId id="283" r:id="rId4"/>
    <p:sldId id="291" r:id="rId5"/>
    <p:sldId id="293" r:id="rId6"/>
    <p:sldId id="294" r:id="rId7"/>
    <p:sldId id="295" r:id="rId8"/>
    <p:sldId id="296" r:id="rId9"/>
    <p:sldId id="297" r:id="rId10"/>
    <p:sldId id="300" r:id="rId11"/>
    <p:sldId id="301" r:id="rId12"/>
    <p:sldId id="299" r:id="rId1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9E3A-D74D-4623-9DBE-01B7C461CD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PT"/>
          </a:p>
        </p:txBody>
      </p:sp>
      <p:sp>
        <p:nvSpPr>
          <p:cNvPr id="3" name="Subtitle 2">
            <a:extLst>
              <a:ext uri="{FF2B5EF4-FFF2-40B4-BE49-F238E27FC236}">
                <a16:creationId xmlns:a16="http://schemas.microsoft.com/office/drawing/2014/main" id="{32135204-BDB3-4FCC-A168-28BDCCA9E0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PT"/>
          </a:p>
        </p:txBody>
      </p:sp>
      <p:sp>
        <p:nvSpPr>
          <p:cNvPr id="4" name="Date Placeholder 3">
            <a:extLst>
              <a:ext uri="{FF2B5EF4-FFF2-40B4-BE49-F238E27FC236}">
                <a16:creationId xmlns:a16="http://schemas.microsoft.com/office/drawing/2014/main" id="{84DD0F91-A5E5-4DB5-8DD1-F2E8A844AC8B}"/>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5" name="Footer Placeholder 4">
            <a:extLst>
              <a:ext uri="{FF2B5EF4-FFF2-40B4-BE49-F238E27FC236}">
                <a16:creationId xmlns:a16="http://schemas.microsoft.com/office/drawing/2014/main" id="{B0B84DA9-FF00-48DE-8102-1DCA3E69E9F3}"/>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7C73C5FF-1125-4972-94E6-30E0B934F343}"/>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94915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EE62-429F-4367-90B4-5D2490EEB064}"/>
              </a:ext>
            </a:extLst>
          </p:cNvPr>
          <p:cNvSpPr>
            <a:spLocks noGrp="1"/>
          </p:cNvSpPr>
          <p:nvPr>
            <p:ph type="title"/>
          </p:nvPr>
        </p:nvSpPr>
        <p:spPr/>
        <p:txBody>
          <a:bodyPr/>
          <a:lstStyle/>
          <a:p>
            <a:r>
              <a:rPr lang="en-US"/>
              <a:t>Click to edit Master title style</a:t>
            </a:r>
            <a:endParaRPr lang="pt-PT"/>
          </a:p>
        </p:txBody>
      </p:sp>
      <p:sp>
        <p:nvSpPr>
          <p:cNvPr id="3" name="Vertical Text Placeholder 2">
            <a:extLst>
              <a:ext uri="{FF2B5EF4-FFF2-40B4-BE49-F238E27FC236}">
                <a16:creationId xmlns:a16="http://schemas.microsoft.com/office/drawing/2014/main" id="{05F29470-D552-4720-9319-BC26918B29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62D8F137-12B5-4210-BC75-E43C9EB7C426}"/>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5" name="Footer Placeholder 4">
            <a:extLst>
              <a:ext uri="{FF2B5EF4-FFF2-40B4-BE49-F238E27FC236}">
                <a16:creationId xmlns:a16="http://schemas.microsoft.com/office/drawing/2014/main" id="{4707AE0B-3B31-4927-A0C3-FEC9F44EA748}"/>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566F7C14-FA6A-49B0-8EBB-53B64840D845}"/>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138501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965D6-AFF3-44CA-B08E-BA4B770804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PT"/>
          </a:p>
        </p:txBody>
      </p:sp>
      <p:sp>
        <p:nvSpPr>
          <p:cNvPr id="3" name="Vertical Text Placeholder 2">
            <a:extLst>
              <a:ext uri="{FF2B5EF4-FFF2-40B4-BE49-F238E27FC236}">
                <a16:creationId xmlns:a16="http://schemas.microsoft.com/office/drawing/2014/main" id="{E6084E61-5258-448A-A656-2B6AA85C8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45D7210F-09E2-46E9-817C-61E096B701FA}"/>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5" name="Footer Placeholder 4">
            <a:extLst>
              <a:ext uri="{FF2B5EF4-FFF2-40B4-BE49-F238E27FC236}">
                <a16:creationId xmlns:a16="http://schemas.microsoft.com/office/drawing/2014/main" id="{66D70444-C3DA-443E-A1A3-858AC5E3297B}"/>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5896E274-B1F0-431D-A6FF-8235EC3FA4F2}"/>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217240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C588-4C67-4769-986D-13E57F799056}"/>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id="{21B60268-0553-47F3-8CB2-4C89CE851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80C8A4A2-E7C1-489D-B835-0648456F56EB}"/>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5" name="Footer Placeholder 4">
            <a:extLst>
              <a:ext uri="{FF2B5EF4-FFF2-40B4-BE49-F238E27FC236}">
                <a16:creationId xmlns:a16="http://schemas.microsoft.com/office/drawing/2014/main" id="{6B355A07-F73E-468C-818B-A7DB36D5716C}"/>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02E1EAF1-856F-449C-9E3A-48FA1824EC19}"/>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316492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9EE7-AB03-40B5-BFCE-3A60A92C8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PT"/>
          </a:p>
        </p:txBody>
      </p:sp>
      <p:sp>
        <p:nvSpPr>
          <p:cNvPr id="3" name="Text Placeholder 2">
            <a:extLst>
              <a:ext uri="{FF2B5EF4-FFF2-40B4-BE49-F238E27FC236}">
                <a16:creationId xmlns:a16="http://schemas.microsoft.com/office/drawing/2014/main" id="{2EDD1FD9-96FF-456A-A168-7664347E93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70ED9-9321-4324-935E-9632ACBCE87D}"/>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5" name="Footer Placeholder 4">
            <a:extLst>
              <a:ext uri="{FF2B5EF4-FFF2-40B4-BE49-F238E27FC236}">
                <a16:creationId xmlns:a16="http://schemas.microsoft.com/office/drawing/2014/main" id="{F7CACB9F-0D40-40C4-B300-B0DCB79E7CF9}"/>
              </a:ext>
            </a:extLst>
          </p:cNvPr>
          <p:cNvSpPr>
            <a:spLocks noGrp="1"/>
          </p:cNvSpPr>
          <p:nvPr>
            <p:ph type="ftr" sz="quarter" idx="11"/>
          </p:nvPr>
        </p:nvSpPr>
        <p:spPr/>
        <p:txBody>
          <a:bodyPr/>
          <a:lstStyle/>
          <a:p>
            <a:endParaRPr lang="pt-PT"/>
          </a:p>
        </p:txBody>
      </p:sp>
      <p:sp>
        <p:nvSpPr>
          <p:cNvPr id="6" name="Slide Number Placeholder 5">
            <a:extLst>
              <a:ext uri="{FF2B5EF4-FFF2-40B4-BE49-F238E27FC236}">
                <a16:creationId xmlns:a16="http://schemas.microsoft.com/office/drawing/2014/main" id="{06C38179-F2B6-4BF4-BBA3-CD97F40FAC8D}"/>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221707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6748-E813-4CAB-9EFA-450153D15863}"/>
              </a:ext>
            </a:extLst>
          </p:cNvPr>
          <p:cNvSpPr>
            <a:spLocks noGrp="1"/>
          </p:cNvSpPr>
          <p:nvPr>
            <p:ph type="title"/>
          </p:nvPr>
        </p:nvSpPr>
        <p:spPr/>
        <p:txBody>
          <a:bodyPr/>
          <a:lstStyle/>
          <a:p>
            <a:r>
              <a:rPr lang="en-US"/>
              <a:t>Click to edit Master title style</a:t>
            </a:r>
            <a:endParaRPr lang="pt-PT"/>
          </a:p>
        </p:txBody>
      </p:sp>
      <p:sp>
        <p:nvSpPr>
          <p:cNvPr id="3" name="Content Placeholder 2">
            <a:extLst>
              <a:ext uri="{FF2B5EF4-FFF2-40B4-BE49-F238E27FC236}">
                <a16:creationId xmlns:a16="http://schemas.microsoft.com/office/drawing/2014/main" id="{C8AD3F78-0A17-4599-8E66-33EA21E6A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a:extLst>
              <a:ext uri="{FF2B5EF4-FFF2-40B4-BE49-F238E27FC236}">
                <a16:creationId xmlns:a16="http://schemas.microsoft.com/office/drawing/2014/main" id="{74EFE38F-47F9-4D6E-80F9-EB23B0DD67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a:extLst>
              <a:ext uri="{FF2B5EF4-FFF2-40B4-BE49-F238E27FC236}">
                <a16:creationId xmlns:a16="http://schemas.microsoft.com/office/drawing/2014/main" id="{BD1450A5-24C8-4AC3-87D4-F2391CA2C21D}"/>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6" name="Footer Placeholder 5">
            <a:extLst>
              <a:ext uri="{FF2B5EF4-FFF2-40B4-BE49-F238E27FC236}">
                <a16:creationId xmlns:a16="http://schemas.microsoft.com/office/drawing/2014/main" id="{E6C39D6B-3433-454E-A07D-FBE4F7E077E7}"/>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25FE03B6-9A2C-4CB5-9651-DA2993AE73DE}"/>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256805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4940-B004-4242-A633-564CF5564389}"/>
              </a:ext>
            </a:extLst>
          </p:cNvPr>
          <p:cNvSpPr>
            <a:spLocks noGrp="1"/>
          </p:cNvSpPr>
          <p:nvPr>
            <p:ph type="title"/>
          </p:nvPr>
        </p:nvSpPr>
        <p:spPr>
          <a:xfrm>
            <a:off x="839788" y="365125"/>
            <a:ext cx="10515600" cy="1325563"/>
          </a:xfrm>
        </p:spPr>
        <p:txBody>
          <a:bodyPr/>
          <a:lstStyle/>
          <a:p>
            <a:r>
              <a:rPr lang="en-US"/>
              <a:t>Click to edit Master title style</a:t>
            </a:r>
            <a:endParaRPr lang="pt-PT"/>
          </a:p>
        </p:txBody>
      </p:sp>
      <p:sp>
        <p:nvSpPr>
          <p:cNvPr id="3" name="Text Placeholder 2">
            <a:extLst>
              <a:ext uri="{FF2B5EF4-FFF2-40B4-BE49-F238E27FC236}">
                <a16:creationId xmlns:a16="http://schemas.microsoft.com/office/drawing/2014/main" id="{681FD036-6622-4B41-8DEE-7B3306ADC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421EAE-6238-4EEC-9BEF-F94EDA95A2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a:extLst>
              <a:ext uri="{FF2B5EF4-FFF2-40B4-BE49-F238E27FC236}">
                <a16:creationId xmlns:a16="http://schemas.microsoft.com/office/drawing/2014/main" id="{140F56E2-2C00-485C-A39F-25ABC246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D37C2-3592-4A46-8F7C-AE6160FBCF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a:extLst>
              <a:ext uri="{FF2B5EF4-FFF2-40B4-BE49-F238E27FC236}">
                <a16:creationId xmlns:a16="http://schemas.microsoft.com/office/drawing/2014/main" id="{8D6764F8-9B20-4FB2-B587-BBAE469BFB01}"/>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8" name="Footer Placeholder 7">
            <a:extLst>
              <a:ext uri="{FF2B5EF4-FFF2-40B4-BE49-F238E27FC236}">
                <a16:creationId xmlns:a16="http://schemas.microsoft.com/office/drawing/2014/main" id="{8196357D-BBDE-4C5E-B059-2EED90699528}"/>
              </a:ext>
            </a:extLst>
          </p:cNvPr>
          <p:cNvSpPr>
            <a:spLocks noGrp="1"/>
          </p:cNvSpPr>
          <p:nvPr>
            <p:ph type="ftr" sz="quarter" idx="11"/>
          </p:nvPr>
        </p:nvSpPr>
        <p:spPr/>
        <p:txBody>
          <a:bodyPr/>
          <a:lstStyle/>
          <a:p>
            <a:endParaRPr lang="pt-PT"/>
          </a:p>
        </p:txBody>
      </p:sp>
      <p:sp>
        <p:nvSpPr>
          <p:cNvPr id="9" name="Slide Number Placeholder 8">
            <a:extLst>
              <a:ext uri="{FF2B5EF4-FFF2-40B4-BE49-F238E27FC236}">
                <a16:creationId xmlns:a16="http://schemas.microsoft.com/office/drawing/2014/main" id="{BD23C0B1-49E3-41AA-A19D-3F5FD8C8EE34}"/>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215602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04D5-964B-4235-9D92-13A2B127094B}"/>
              </a:ext>
            </a:extLst>
          </p:cNvPr>
          <p:cNvSpPr>
            <a:spLocks noGrp="1"/>
          </p:cNvSpPr>
          <p:nvPr>
            <p:ph type="title"/>
          </p:nvPr>
        </p:nvSpPr>
        <p:spPr/>
        <p:txBody>
          <a:bodyPr/>
          <a:lstStyle/>
          <a:p>
            <a:r>
              <a:rPr lang="en-US"/>
              <a:t>Click to edit Master title style</a:t>
            </a:r>
            <a:endParaRPr lang="pt-PT"/>
          </a:p>
        </p:txBody>
      </p:sp>
      <p:sp>
        <p:nvSpPr>
          <p:cNvPr id="3" name="Date Placeholder 2">
            <a:extLst>
              <a:ext uri="{FF2B5EF4-FFF2-40B4-BE49-F238E27FC236}">
                <a16:creationId xmlns:a16="http://schemas.microsoft.com/office/drawing/2014/main" id="{B3EE4F78-CFBB-49CD-A80A-DD0147AF569F}"/>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4" name="Footer Placeholder 3">
            <a:extLst>
              <a:ext uri="{FF2B5EF4-FFF2-40B4-BE49-F238E27FC236}">
                <a16:creationId xmlns:a16="http://schemas.microsoft.com/office/drawing/2014/main" id="{57C9312E-CB4C-4BA7-B46D-62E3F05C39A7}"/>
              </a:ext>
            </a:extLst>
          </p:cNvPr>
          <p:cNvSpPr>
            <a:spLocks noGrp="1"/>
          </p:cNvSpPr>
          <p:nvPr>
            <p:ph type="ftr" sz="quarter" idx="11"/>
          </p:nvPr>
        </p:nvSpPr>
        <p:spPr/>
        <p:txBody>
          <a:bodyPr/>
          <a:lstStyle/>
          <a:p>
            <a:endParaRPr lang="pt-PT"/>
          </a:p>
        </p:txBody>
      </p:sp>
      <p:sp>
        <p:nvSpPr>
          <p:cNvPr id="5" name="Slide Number Placeholder 4">
            <a:extLst>
              <a:ext uri="{FF2B5EF4-FFF2-40B4-BE49-F238E27FC236}">
                <a16:creationId xmlns:a16="http://schemas.microsoft.com/office/drawing/2014/main" id="{354BB324-C6AC-41C1-8D36-F3060FE21D36}"/>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360530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DE9C9A-0DE6-4112-B5EE-72EC17FC659F}"/>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3" name="Footer Placeholder 2">
            <a:extLst>
              <a:ext uri="{FF2B5EF4-FFF2-40B4-BE49-F238E27FC236}">
                <a16:creationId xmlns:a16="http://schemas.microsoft.com/office/drawing/2014/main" id="{B8D0071E-FA0C-457A-AFC1-0F224BC6A718}"/>
              </a:ext>
            </a:extLst>
          </p:cNvPr>
          <p:cNvSpPr>
            <a:spLocks noGrp="1"/>
          </p:cNvSpPr>
          <p:nvPr>
            <p:ph type="ftr" sz="quarter" idx="11"/>
          </p:nvPr>
        </p:nvSpPr>
        <p:spPr/>
        <p:txBody>
          <a:bodyPr/>
          <a:lstStyle/>
          <a:p>
            <a:endParaRPr lang="pt-PT"/>
          </a:p>
        </p:txBody>
      </p:sp>
      <p:sp>
        <p:nvSpPr>
          <p:cNvPr id="4" name="Slide Number Placeholder 3">
            <a:extLst>
              <a:ext uri="{FF2B5EF4-FFF2-40B4-BE49-F238E27FC236}">
                <a16:creationId xmlns:a16="http://schemas.microsoft.com/office/drawing/2014/main" id="{57DAE01D-6DA0-4BAB-B038-0C707FCCBB88}"/>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56601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495E-089E-4FBD-BB81-CAE79BA8D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Content Placeholder 2">
            <a:extLst>
              <a:ext uri="{FF2B5EF4-FFF2-40B4-BE49-F238E27FC236}">
                <a16:creationId xmlns:a16="http://schemas.microsoft.com/office/drawing/2014/main" id="{B891EEB1-98E7-42AB-A136-7D65A6E72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a:extLst>
              <a:ext uri="{FF2B5EF4-FFF2-40B4-BE49-F238E27FC236}">
                <a16:creationId xmlns:a16="http://schemas.microsoft.com/office/drawing/2014/main" id="{8597276A-3448-4F0C-98DC-23C80F196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3E31B-7CE1-4F6F-846A-042CEA8BA3EE}"/>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6" name="Footer Placeholder 5">
            <a:extLst>
              <a:ext uri="{FF2B5EF4-FFF2-40B4-BE49-F238E27FC236}">
                <a16:creationId xmlns:a16="http://schemas.microsoft.com/office/drawing/2014/main" id="{1DB3D9AB-CFAF-40F1-BF20-96EB1D323066}"/>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DF6B54CC-79A4-44FF-BB3F-26A2DCEDABFC}"/>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138067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80BD-31F0-4CCB-A67E-EAD990399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PT"/>
          </a:p>
        </p:txBody>
      </p:sp>
      <p:sp>
        <p:nvSpPr>
          <p:cNvPr id="3" name="Picture Placeholder 2">
            <a:extLst>
              <a:ext uri="{FF2B5EF4-FFF2-40B4-BE49-F238E27FC236}">
                <a16:creationId xmlns:a16="http://schemas.microsoft.com/office/drawing/2014/main" id="{B04CBE23-3A00-4508-84DC-A61E00AC47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a:extLst>
              <a:ext uri="{FF2B5EF4-FFF2-40B4-BE49-F238E27FC236}">
                <a16:creationId xmlns:a16="http://schemas.microsoft.com/office/drawing/2014/main" id="{D36E3653-4263-40A9-8A9C-8CF7CE92C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FD7CF9-1212-4C90-BDF1-0990C743A37C}"/>
              </a:ext>
            </a:extLst>
          </p:cNvPr>
          <p:cNvSpPr>
            <a:spLocks noGrp="1"/>
          </p:cNvSpPr>
          <p:nvPr>
            <p:ph type="dt" sz="half" idx="10"/>
          </p:nvPr>
        </p:nvSpPr>
        <p:spPr/>
        <p:txBody>
          <a:bodyPr/>
          <a:lstStyle/>
          <a:p>
            <a:fld id="{BBC1DEC2-88AD-4C7F-9A89-B13704B72AD9}" type="datetimeFigureOut">
              <a:rPr lang="pt-PT" smtClean="0"/>
              <a:t>04/05/2020</a:t>
            </a:fld>
            <a:endParaRPr lang="pt-PT"/>
          </a:p>
        </p:txBody>
      </p:sp>
      <p:sp>
        <p:nvSpPr>
          <p:cNvPr id="6" name="Footer Placeholder 5">
            <a:extLst>
              <a:ext uri="{FF2B5EF4-FFF2-40B4-BE49-F238E27FC236}">
                <a16:creationId xmlns:a16="http://schemas.microsoft.com/office/drawing/2014/main" id="{FD697D09-7EE0-4157-BBC8-804A0E8B3916}"/>
              </a:ext>
            </a:extLst>
          </p:cNvPr>
          <p:cNvSpPr>
            <a:spLocks noGrp="1"/>
          </p:cNvSpPr>
          <p:nvPr>
            <p:ph type="ftr" sz="quarter" idx="11"/>
          </p:nvPr>
        </p:nvSpPr>
        <p:spPr/>
        <p:txBody>
          <a:bodyPr/>
          <a:lstStyle/>
          <a:p>
            <a:endParaRPr lang="pt-PT"/>
          </a:p>
        </p:txBody>
      </p:sp>
      <p:sp>
        <p:nvSpPr>
          <p:cNvPr id="7" name="Slide Number Placeholder 6">
            <a:extLst>
              <a:ext uri="{FF2B5EF4-FFF2-40B4-BE49-F238E27FC236}">
                <a16:creationId xmlns:a16="http://schemas.microsoft.com/office/drawing/2014/main" id="{E8FE691A-2BDD-4C6A-BC17-34D7C4BC7309}"/>
              </a:ext>
            </a:extLst>
          </p:cNvPr>
          <p:cNvSpPr>
            <a:spLocks noGrp="1"/>
          </p:cNvSpPr>
          <p:nvPr>
            <p:ph type="sldNum" sz="quarter" idx="12"/>
          </p:nvPr>
        </p:nvSpPr>
        <p:spPr/>
        <p:txBody>
          <a:bodyPr/>
          <a:lstStyle/>
          <a:p>
            <a:fld id="{B9761C6D-94E5-45F2-A8CF-203938E242F1}" type="slidenum">
              <a:rPr lang="pt-PT" smtClean="0"/>
              <a:t>‹#›</a:t>
            </a:fld>
            <a:endParaRPr lang="pt-PT"/>
          </a:p>
        </p:txBody>
      </p:sp>
    </p:spTree>
    <p:extLst>
      <p:ext uri="{BB962C8B-B14F-4D97-AF65-F5344CB8AC3E}">
        <p14:creationId xmlns:p14="http://schemas.microsoft.com/office/powerpoint/2010/main" val="426294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2ED50-6127-486A-885E-9E1B47102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PT"/>
          </a:p>
        </p:txBody>
      </p:sp>
      <p:sp>
        <p:nvSpPr>
          <p:cNvPr id="3" name="Text Placeholder 2">
            <a:extLst>
              <a:ext uri="{FF2B5EF4-FFF2-40B4-BE49-F238E27FC236}">
                <a16:creationId xmlns:a16="http://schemas.microsoft.com/office/drawing/2014/main" id="{13452CEB-2D0C-41F7-B763-32C0E0551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a:extLst>
              <a:ext uri="{FF2B5EF4-FFF2-40B4-BE49-F238E27FC236}">
                <a16:creationId xmlns:a16="http://schemas.microsoft.com/office/drawing/2014/main" id="{9672BA9C-E3B6-4F6E-B148-2EB89B05C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1DEC2-88AD-4C7F-9A89-B13704B72AD9}" type="datetimeFigureOut">
              <a:rPr lang="pt-PT" smtClean="0"/>
              <a:t>04/05/2020</a:t>
            </a:fld>
            <a:endParaRPr lang="pt-PT"/>
          </a:p>
        </p:txBody>
      </p:sp>
      <p:sp>
        <p:nvSpPr>
          <p:cNvPr id="5" name="Footer Placeholder 4">
            <a:extLst>
              <a:ext uri="{FF2B5EF4-FFF2-40B4-BE49-F238E27FC236}">
                <a16:creationId xmlns:a16="http://schemas.microsoft.com/office/drawing/2014/main" id="{82D801F7-A473-44DD-B3A5-2CEE6AC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a:extLst>
              <a:ext uri="{FF2B5EF4-FFF2-40B4-BE49-F238E27FC236}">
                <a16:creationId xmlns:a16="http://schemas.microsoft.com/office/drawing/2014/main" id="{34606AA6-BB5E-4D58-8A89-280309AE7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61C6D-94E5-45F2-A8CF-203938E242F1}" type="slidenum">
              <a:rPr lang="pt-PT" smtClean="0"/>
              <a:t>‹#›</a:t>
            </a:fld>
            <a:endParaRPr lang="pt-PT"/>
          </a:p>
        </p:txBody>
      </p:sp>
    </p:spTree>
    <p:extLst>
      <p:ext uri="{BB962C8B-B14F-4D97-AF65-F5344CB8AC3E}">
        <p14:creationId xmlns:p14="http://schemas.microsoft.com/office/powerpoint/2010/main" val="193010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GgIK3bvAAe8"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youtube.com/watch?v=lR5yewMyHk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9wDLStPvzGY"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s://www.youtube.com/watch?v=tebeVw_hjoQ"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2MJxj06kho" TargetMode="External"/><Relationship Id="rId7" Type="http://schemas.openxmlformats.org/officeDocument/2006/relationships/image" Target="../media/image20.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hyperlink" Target="https://www.youtube.com/watch?v=36K79SUiRFI" TargetMode="Externa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RBBUqAdiK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B_uk0FnvxWw" TargetMode="Externa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hyperlink" Target="https://www.youtube.com/watch?v=7_Mzcf0Ef6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B_uk0FnvxW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l91VUm2VC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youtube.com/watch?v=RKjLdJhbI18&amp;t=43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hyperlink" Target="https://www.youtube.com/watch?v=JTR8WfESWOw" TargetMode="External"/><Relationship Id="rId1" Type="http://schemas.openxmlformats.org/officeDocument/2006/relationships/slideLayout" Target="../slideLayouts/slideLayout2.xml"/><Relationship Id="rId6" Type="http://schemas.openxmlformats.org/officeDocument/2006/relationships/hyperlink" Target="https://www.youtube.com/watch?v=avK0zW4LRwg" TargetMode="External"/><Relationship Id="rId5" Type="http://schemas.openxmlformats.org/officeDocument/2006/relationships/image" Target="../media/image10.png"/><Relationship Id="rId4" Type="http://schemas.openxmlformats.org/officeDocument/2006/relationships/hyperlink" Target="https://www.youtube.com/watch?v=PrzOxHTIaN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2807" y="3783106"/>
            <a:ext cx="9448800" cy="2246501"/>
          </a:xfrm>
        </p:spPr>
        <p:txBody>
          <a:bodyPr/>
          <a:lstStyle/>
          <a:p>
            <a:r>
              <a:rPr lang="pt-PT" b="1" dirty="0"/>
              <a:t>ISP 420 – Portekiz </a:t>
            </a:r>
            <a:r>
              <a:rPr lang="tr-TR" b="1" dirty="0"/>
              <a:t>Kültürü </a:t>
            </a:r>
            <a:r>
              <a:rPr lang="pt-PT" b="1" dirty="0"/>
              <a:t>|   Cultura Portuguesa </a:t>
            </a:r>
            <a:endParaRPr lang="en-GB" dirty="0"/>
          </a:p>
          <a:p>
            <a:endParaRPr lang="en-GB"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047" y="874021"/>
            <a:ext cx="1238627" cy="1238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99202" y="2529469"/>
            <a:ext cx="123398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P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Sub-Departamento de Língua Portuguesa | Faculdade de Línguas, História e Geografia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PT"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UNIVERSIDADE DE ANKARA</a:t>
            </a:r>
            <a:endParaRPr kumimoji="0" lang="pt-PT"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791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5180" y="333475"/>
            <a:ext cx="3630440" cy="968721"/>
          </a:xfrm>
        </p:spPr>
        <p:txBody>
          <a:bodyPr/>
          <a:lstStyle/>
          <a:p>
            <a:r>
              <a:rPr lang="pt-PT" dirty="0"/>
              <a:t>‘Folclore’</a:t>
            </a:r>
            <a:endParaRPr lang="en-GB" dirty="0"/>
          </a:p>
        </p:txBody>
      </p:sp>
      <p:pic>
        <p:nvPicPr>
          <p:cNvPr id="4" name="Espaço Reservado para Conteúdo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148" y="2064190"/>
            <a:ext cx="5956377" cy="4574498"/>
          </a:xfrm>
        </p:spPr>
      </p:pic>
      <p:pic>
        <p:nvPicPr>
          <p:cNvPr id="5" name="Imagem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1910" y="333475"/>
            <a:ext cx="5349583" cy="4012187"/>
          </a:xfrm>
          <a:prstGeom prst="rect">
            <a:avLst/>
          </a:prstGeom>
        </p:spPr>
      </p:pic>
    </p:spTree>
    <p:extLst>
      <p:ext uri="{BB962C8B-B14F-4D97-AF65-F5344CB8AC3E}">
        <p14:creationId xmlns:p14="http://schemas.microsoft.com/office/powerpoint/2010/main" val="304475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936" y="190123"/>
            <a:ext cx="5513560" cy="1176950"/>
          </a:xfrm>
        </p:spPr>
        <p:txBody>
          <a:bodyPr>
            <a:normAutofit fontScale="90000"/>
          </a:bodyPr>
          <a:lstStyle/>
          <a:p>
            <a:r>
              <a:rPr lang="pt-PT" dirty="0"/>
              <a:t>Romarias / Santos Populares</a:t>
            </a:r>
            <a:endParaRPr lang="en-GB" dirty="0"/>
          </a:p>
        </p:txBody>
      </p:sp>
      <p:pic>
        <p:nvPicPr>
          <p:cNvPr id="4" name="Espaço Reservado para Conteúdo 3">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42593" y="0"/>
            <a:ext cx="5149407" cy="3422210"/>
          </a:xfrm>
        </p:spPr>
      </p:pic>
      <p:pic>
        <p:nvPicPr>
          <p:cNvPr id="5" name="Imagem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9357"/>
            <a:ext cx="6931432" cy="3855503"/>
          </a:xfrm>
          <a:prstGeom prst="rect">
            <a:avLst/>
          </a:prstGeom>
        </p:spPr>
      </p:pic>
      <p:pic>
        <p:nvPicPr>
          <p:cNvPr id="6" name="Image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5159" y="3707109"/>
            <a:ext cx="5145760" cy="3145089"/>
          </a:xfrm>
          <a:prstGeom prst="rect">
            <a:avLst/>
          </a:prstGeom>
        </p:spPr>
      </p:pic>
    </p:spTree>
    <p:extLst>
      <p:ext uri="{BB962C8B-B14F-4D97-AF65-F5344CB8AC3E}">
        <p14:creationId xmlns:p14="http://schemas.microsoft.com/office/powerpoint/2010/main" val="105506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55" y="36948"/>
            <a:ext cx="7258983" cy="874254"/>
          </a:xfrm>
        </p:spPr>
        <p:txBody>
          <a:bodyPr/>
          <a:lstStyle/>
          <a:p>
            <a:r>
              <a:rPr lang="pt-PT" b="1" dirty="0"/>
              <a:t>A Revolução de Abril</a:t>
            </a:r>
            <a:endParaRPr lang="en-GB" b="1"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776" y="2529426"/>
            <a:ext cx="2824586" cy="4063175"/>
          </a:xfrm>
        </p:spPr>
      </p:pic>
      <p:pic>
        <p:nvPicPr>
          <p:cNvPr id="5" name="Imagem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497" y="948149"/>
            <a:ext cx="3805905" cy="2728763"/>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5464" y="3750807"/>
            <a:ext cx="4014468" cy="2951815"/>
          </a:xfrm>
          <a:prstGeom prst="rect">
            <a:avLst/>
          </a:prstGeom>
        </p:spPr>
      </p:pic>
      <p:pic>
        <p:nvPicPr>
          <p:cNvPr id="7" name="Imagem 6">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9538" y="0"/>
            <a:ext cx="4902462" cy="6858000"/>
          </a:xfrm>
          <a:prstGeom prst="rect">
            <a:avLst/>
          </a:prstGeom>
        </p:spPr>
      </p:pic>
    </p:spTree>
    <p:extLst>
      <p:ext uri="{BB962C8B-B14F-4D97-AF65-F5344CB8AC3E}">
        <p14:creationId xmlns:p14="http://schemas.microsoft.com/office/powerpoint/2010/main" val="2406109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71656"/>
            <a:ext cx="10515600" cy="1325563"/>
          </a:xfrm>
        </p:spPr>
        <p:txBody>
          <a:bodyPr/>
          <a:lstStyle/>
          <a:p>
            <a:pPr algn="ctr"/>
            <a:r>
              <a:rPr lang="pt-PT" dirty="0"/>
              <a:t>Summary</a:t>
            </a:r>
            <a:endParaRPr lang="en-GB" dirty="0"/>
          </a:p>
        </p:txBody>
      </p:sp>
      <p:sp>
        <p:nvSpPr>
          <p:cNvPr id="3" name="Espaço Reservado para Conteúdo 2"/>
          <p:cNvSpPr>
            <a:spLocks noGrp="1"/>
          </p:cNvSpPr>
          <p:nvPr>
            <p:ph idx="1"/>
          </p:nvPr>
        </p:nvSpPr>
        <p:spPr>
          <a:xfrm>
            <a:off x="464743" y="1163372"/>
            <a:ext cx="11262511" cy="5477345"/>
          </a:xfrm>
        </p:spPr>
        <p:txBody>
          <a:bodyPr>
            <a:normAutofit/>
          </a:bodyPr>
          <a:lstStyle/>
          <a:p>
            <a:pPr marL="514350" lvl="0" indent="-514350">
              <a:buAutoNum type="arabicPeriod"/>
            </a:pPr>
            <a:r>
              <a:rPr lang="pt-PT"/>
              <a:t>25 </a:t>
            </a:r>
            <a:r>
              <a:rPr lang="pt-PT" dirty="0"/>
              <a:t>de Abril.</a:t>
            </a:r>
          </a:p>
          <a:p>
            <a:pPr marL="0" lvl="0" indent="0" algn="ctr">
              <a:buNone/>
            </a:pPr>
            <a:endParaRPr lang="pt-PT" b="1" dirty="0"/>
          </a:p>
          <a:p>
            <a:pPr marL="0" indent="0" algn="ctr">
              <a:buNone/>
            </a:pPr>
            <a:r>
              <a:rPr lang="pt-PT" b="1" dirty="0"/>
              <a:t>Cultural Features</a:t>
            </a:r>
          </a:p>
          <a:p>
            <a:pPr marL="0" indent="0" algn="ctr">
              <a:buNone/>
            </a:pPr>
            <a:r>
              <a:rPr lang="pt-PT" dirty="0"/>
              <a:t>The 2 main ‘world visions’ and traits of Portuguese culture: An historical conflict until 1980s</a:t>
            </a:r>
          </a:p>
          <a:p>
            <a:pPr marL="0" lvl="0" indent="0" algn="ctr">
              <a:buNone/>
            </a:pPr>
            <a:endParaRPr lang="pt-PT" b="1" dirty="0"/>
          </a:p>
          <a:p>
            <a:pPr marL="0" lvl="0" indent="0" algn="ctr">
              <a:buNone/>
            </a:pPr>
            <a:r>
              <a:rPr lang="pt-PT" b="1" dirty="0"/>
              <a:t>Portuguese Culture through its Literature</a:t>
            </a:r>
          </a:p>
          <a:p>
            <a:pPr marL="514350" indent="-514350">
              <a:buFont typeface="Arial" panose="020B0604020202020204" pitchFamily="34" charset="0"/>
              <a:buAutoNum type="arabicPeriod"/>
            </a:pPr>
            <a:r>
              <a:rPr lang="pt-PT" dirty="0"/>
              <a:t>Orpheu and Pessoa: Modernism</a:t>
            </a:r>
          </a:p>
          <a:p>
            <a:pPr marL="514350" indent="-514350">
              <a:buFont typeface="Arial" panose="020B0604020202020204" pitchFamily="34" charset="0"/>
              <a:buAutoNum type="arabicPeriod"/>
            </a:pPr>
            <a:r>
              <a:rPr lang="pt-PT" dirty="0"/>
              <a:t>Propaganda and Cinema of the New State</a:t>
            </a:r>
          </a:p>
          <a:p>
            <a:pPr marL="514350" indent="-514350">
              <a:buFont typeface="Arial" panose="020B0604020202020204" pitchFamily="34" charset="0"/>
              <a:buAutoNum type="arabicPeriod"/>
            </a:pPr>
            <a:endParaRPr lang="pt-PT" dirty="0"/>
          </a:p>
          <a:p>
            <a:pPr marL="0" indent="0" algn="ctr">
              <a:buNone/>
            </a:pPr>
            <a:endParaRPr lang="en-GB" dirty="0"/>
          </a:p>
          <a:p>
            <a:pPr marL="0" lvl="0" indent="0">
              <a:buNone/>
            </a:pPr>
            <a:endParaRPr lang="en-GB" dirty="0"/>
          </a:p>
        </p:txBody>
      </p:sp>
    </p:spTree>
    <p:extLst>
      <p:ext uri="{BB962C8B-B14F-4D97-AF65-F5344CB8AC3E}">
        <p14:creationId xmlns:p14="http://schemas.microsoft.com/office/powerpoint/2010/main" val="11892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pt-PT" dirty="0"/>
              <a:t>Estado Novo - Salazarismo</a:t>
            </a:r>
            <a:endParaRPr lang="en-GB" dirty="0"/>
          </a:p>
        </p:txBody>
      </p:sp>
      <p:pic>
        <p:nvPicPr>
          <p:cNvPr id="4" name="Espaço Reservado para Conteúdo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0764" y="1295139"/>
            <a:ext cx="7321236" cy="5562861"/>
          </a:xfrm>
        </p:spPr>
      </p:pic>
      <p:sp>
        <p:nvSpPr>
          <p:cNvPr id="5" name="CaixaDeTexto 4"/>
          <p:cNvSpPr txBox="1"/>
          <p:nvPr/>
        </p:nvSpPr>
        <p:spPr>
          <a:xfrm>
            <a:off x="0" y="1906744"/>
            <a:ext cx="4834552" cy="4647426"/>
          </a:xfrm>
          <a:prstGeom prst="rect">
            <a:avLst/>
          </a:prstGeom>
          <a:noFill/>
        </p:spPr>
        <p:txBody>
          <a:bodyPr wrap="square" rtlCol="0">
            <a:spAutoFit/>
          </a:bodyPr>
          <a:lstStyle/>
          <a:p>
            <a:pPr algn="just"/>
            <a:r>
              <a:rPr lang="pt-PT" sz="2000" i="1" dirty="0"/>
              <a:t>(…)Behind Salazar were powerful forces: </a:t>
            </a:r>
          </a:p>
          <a:p>
            <a:pPr algn="just"/>
            <a:endParaRPr lang="pt-PT" sz="2000" i="1" dirty="0"/>
          </a:p>
          <a:p>
            <a:pPr algn="just"/>
            <a:r>
              <a:rPr lang="en-GB" sz="2000" b="1" i="1" dirty="0"/>
              <a:t>capital </a:t>
            </a:r>
            <a:r>
              <a:rPr lang="pt-PT" sz="2000" b="1" i="1" dirty="0"/>
              <a:t>and banking</a:t>
            </a:r>
            <a:r>
              <a:rPr lang="pt-PT" sz="2000" i="1" dirty="0"/>
              <a:t>, which wanted free rein to expand without restrictions; </a:t>
            </a:r>
          </a:p>
          <a:p>
            <a:pPr algn="just"/>
            <a:endParaRPr lang="pt-PT" sz="2000" i="1" dirty="0"/>
          </a:p>
          <a:p>
            <a:pPr algn="just"/>
            <a:r>
              <a:rPr lang="pt-PT" sz="2000" b="1" i="1" dirty="0"/>
              <a:t>the Church </a:t>
            </a:r>
            <a:r>
              <a:rPr lang="pt-PT" sz="2000" i="1" dirty="0"/>
              <a:t>proclaiming a new victory of the Christian ideals and morals over the Republican demo-liberal and ‘masonic’ atheism, and exploting the Fátima ‘apparitions’; </a:t>
            </a:r>
          </a:p>
          <a:p>
            <a:pPr algn="just"/>
            <a:endParaRPr lang="pt-PT" sz="2000" i="1" dirty="0"/>
          </a:p>
          <a:p>
            <a:pPr algn="just"/>
            <a:r>
              <a:rPr lang="pt-PT" sz="2000" i="1" dirty="0"/>
              <a:t>the majority of the </a:t>
            </a:r>
            <a:r>
              <a:rPr lang="pt-PT" sz="2000" b="1" i="1" dirty="0"/>
              <a:t>Army</a:t>
            </a:r>
            <a:r>
              <a:rPr lang="pt-PT" sz="2000" i="1" dirty="0"/>
              <a:t>; </a:t>
            </a:r>
            <a:r>
              <a:rPr lang="pt-PT" sz="2000" b="1" i="1" dirty="0"/>
              <a:t>the Right-wing intellectuals; and most Monarchists</a:t>
            </a:r>
            <a:r>
              <a:rPr lang="pt-PT" sz="2000" i="1" dirty="0"/>
              <a:t>.”</a:t>
            </a:r>
          </a:p>
          <a:p>
            <a:endParaRPr lang="pt-PT" i="1" dirty="0"/>
          </a:p>
          <a:p>
            <a:r>
              <a:rPr lang="pt-PT" i="1" dirty="0"/>
              <a:t>Oliveira Marques, pp.196-197</a:t>
            </a:r>
          </a:p>
        </p:txBody>
      </p:sp>
    </p:spTree>
    <p:extLst>
      <p:ext uri="{BB962C8B-B14F-4D97-AF65-F5344CB8AC3E}">
        <p14:creationId xmlns:p14="http://schemas.microsoft.com/office/powerpoint/2010/main" val="621194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083" y="0"/>
            <a:ext cx="10515600" cy="1325563"/>
          </a:xfrm>
        </p:spPr>
        <p:txBody>
          <a:bodyPr/>
          <a:lstStyle/>
          <a:p>
            <a:r>
              <a:rPr lang="pt-PT" dirty="0"/>
              <a:t>Propaganda in the New State</a:t>
            </a:r>
            <a:endParaRPr lang="en-GB" dirty="0"/>
          </a:p>
        </p:txBody>
      </p:sp>
      <p:sp>
        <p:nvSpPr>
          <p:cNvPr id="3" name="Espaço Reservado para Conteúdo 2"/>
          <p:cNvSpPr>
            <a:spLocks noGrp="1"/>
          </p:cNvSpPr>
          <p:nvPr>
            <p:ph idx="1"/>
          </p:nvPr>
        </p:nvSpPr>
        <p:spPr>
          <a:xfrm>
            <a:off x="141083" y="1626448"/>
            <a:ext cx="7409507" cy="5254186"/>
          </a:xfrm>
        </p:spPr>
        <p:txBody>
          <a:bodyPr>
            <a:normAutofit/>
          </a:bodyPr>
          <a:lstStyle/>
          <a:p>
            <a:pPr marL="0" indent="0">
              <a:buNone/>
            </a:pPr>
            <a:r>
              <a:rPr lang="en-GB" dirty="0"/>
              <a:t>Salazar frequently described the New State as an apolitical regime. He blamed the excess of political activity during the First Republic for the socio-economic chaos that he encountered when he began to govern: </a:t>
            </a:r>
          </a:p>
          <a:p>
            <a:pPr marL="0" indent="0">
              <a:buNone/>
            </a:pPr>
            <a:endParaRPr lang="en-GB" dirty="0"/>
          </a:p>
          <a:p>
            <a:pPr marL="0" indent="0">
              <a:buNone/>
            </a:pPr>
            <a:r>
              <a:rPr lang="en-GB" dirty="0"/>
              <a:t>“For many years in this country, politics killed administration: partisan fighting, revolutions, intrigues, […] power for power’s sake have proved to be irreconcilable with the resolution of many national problems.” – “Government without Politics”</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318" y="511142"/>
            <a:ext cx="3867149" cy="6084314"/>
          </a:xfrm>
          <a:prstGeom prst="rect">
            <a:avLst/>
          </a:prstGeom>
        </p:spPr>
      </p:pic>
    </p:spTree>
    <p:extLst>
      <p:ext uri="{BB962C8B-B14F-4D97-AF65-F5344CB8AC3E}">
        <p14:creationId xmlns:p14="http://schemas.microsoft.com/office/powerpoint/2010/main" val="131914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pt-PT" dirty="0"/>
              <a:t>Cinema in the New State</a:t>
            </a:r>
            <a:endParaRPr lang="en-GB" dirty="0"/>
          </a:p>
        </p:txBody>
      </p:sp>
      <p:pic>
        <p:nvPicPr>
          <p:cNvPr id="4" name="Espaço Reservado para Conteúdo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7296" y="1325563"/>
            <a:ext cx="3295346" cy="5079379"/>
          </a:xfrm>
        </p:spPr>
      </p:pic>
      <p:pic>
        <p:nvPicPr>
          <p:cNvPr id="5" name="Imagem 4">
            <a:hlinkClick r:id="rId4"/>
          </p:cNvPr>
          <p:cNvPicPr>
            <a:picLocks noChangeAspect="1"/>
          </p:cNvPicPr>
          <p:nvPr/>
        </p:nvPicPr>
        <p:blipFill>
          <a:blip r:embed="rId5"/>
          <a:stretch>
            <a:fillRect/>
          </a:stretch>
        </p:blipFill>
        <p:spPr>
          <a:xfrm>
            <a:off x="4277888" y="1325563"/>
            <a:ext cx="3793152" cy="5011026"/>
          </a:xfrm>
          <a:prstGeom prst="rect">
            <a:avLst/>
          </a:prstGeom>
        </p:spPr>
      </p:pic>
      <p:sp>
        <p:nvSpPr>
          <p:cNvPr id="6" name="Retângulo 5"/>
          <p:cNvSpPr/>
          <p:nvPr/>
        </p:nvSpPr>
        <p:spPr>
          <a:xfrm>
            <a:off x="431548" y="1897289"/>
            <a:ext cx="3570084" cy="3970318"/>
          </a:xfrm>
          <a:prstGeom prst="rect">
            <a:avLst/>
          </a:prstGeom>
        </p:spPr>
        <p:txBody>
          <a:bodyPr wrap="square">
            <a:spAutoFit/>
          </a:bodyPr>
          <a:lstStyle/>
          <a:p>
            <a:r>
              <a:rPr lang="en-GB" dirty="0">
                <a:latin typeface="MinionPro-Regular"/>
              </a:rPr>
              <a:t>The film </a:t>
            </a:r>
            <a:r>
              <a:rPr lang="en-GB" i="1" dirty="0">
                <a:latin typeface="MinionPro-It"/>
              </a:rPr>
              <a:t>The May Revolution </a:t>
            </a:r>
            <a:r>
              <a:rPr lang="en-GB" dirty="0">
                <a:latin typeface="MinionPro-Regular"/>
              </a:rPr>
              <a:t>(</a:t>
            </a:r>
            <a:r>
              <a:rPr lang="en-GB" i="1" dirty="0">
                <a:latin typeface="MinionPro-It"/>
              </a:rPr>
              <a:t>A </a:t>
            </a:r>
            <a:r>
              <a:rPr lang="en-GB" i="1" dirty="0" err="1">
                <a:latin typeface="MinionPro-It"/>
              </a:rPr>
              <a:t>Revolução</a:t>
            </a:r>
            <a:r>
              <a:rPr lang="en-GB" i="1" dirty="0">
                <a:latin typeface="MinionPro-It"/>
              </a:rPr>
              <a:t> de </a:t>
            </a:r>
            <a:r>
              <a:rPr lang="en-GB" i="1" dirty="0" err="1">
                <a:latin typeface="MinionPro-It"/>
              </a:rPr>
              <a:t>Maio</a:t>
            </a:r>
            <a:r>
              <a:rPr lang="en-GB" dirty="0">
                <a:latin typeface="MinionPro-Regular"/>
              </a:rPr>
              <a:t>, 1937) was the only</a:t>
            </a:r>
          </a:p>
          <a:p>
            <a:r>
              <a:rPr lang="en-GB" dirty="0">
                <a:latin typeface="MinionPro-Regular"/>
              </a:rPr>
              <a:t>fictional feature-length film produced entirely by the Secretariat of National Propaganda (SPN). </a:t>
            </a:r>
          </a:p>
          <a:p>
            <a:endParaRPr lang="en-GB" dirty="0">
              <a:latin typeface="MinionPro-Regular"/>
            </a:endParaRPr>
          </a:p>
          <a:p>
            <a:r>
              <a:rPr lang="en-GB" dirty="0">
                <a:latin typeface="MinionPro-Regular"/>
              </a:rPr>
              <a:t>This movie was</a:t>
            </a:r>
          </a:p>
          <a:p>
            <a:r>
              <a:rPr lang="en-GB" dirty="0">
                <a:latin typeface="MinionPro-Regular"/>
              </a:rPr>
              <a:t>created to celebrate the tenth anniversary of the 28 May 1926 Revolution that</a:t>
            </a:r>
          </a:p>
          <a:p>
            <a:r>
              <a:rPr lang="en-GB" dirty="0">
                <a:latin typeface="MinionPro-Regular"/>
              </a:rPr>
              <a:t>later led to the creation of the New State.</a:t>
            </a:r>
            <a:endParaRPr lang="en-GB" dirty="0"/>
          </a:p>
        </p:txBody>
      </p:sp>
    </p:spTree>
    <p:extLst>
      <p:ext uri="{BB962C8B-B14F-4D97-AF65-F5344CB8AC3E}">
        <p14:creationId xmlns:p14="http://schemas.microsoft.com/office/powerpoint/2010/main" val="62449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pt-PT" dirty="0"/>
              <a:t>Cinema in the New State</a:t>
            </a:r>
            <a:endParaRPr lang="en-GB" dirty="0"/>
          </a:p>
        </p:txBody>
      </p:sp>
      <p:pic>
        <p:nvPicPr>
          <p:cNvPr id="4" name="Espaço Reservado para Conteúdo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3264" y="748143"/>
            <a:ext cx="3720860" cy="5628509"/>
          </a:xfrm>
        </p:spPr>
      </p:pic>
      <p:sp>
        <p:nvSpPr>
          <p:cNvPr id="6" name="Retângulo 5"/>
          <p:cNvSpPr/>
          <p:nvPr/>
        </p:nvSpPr>
        <p:spPr>
          <a:xfrm>
            <a:off x="135801" y="1154904"/>
            <a:ext cx="7758821" cy="6555641"/>
          </a:xfrm>
          <a:prstGeom prst="rect">
            <a:avLst/>
          </a:prstGeom>
        </p:spPr>
        <p:txBody>
          <a:bodyPr wrap="square">
            <a:spAutoFit/>
          </a:bodyPr>
          <a:lstStyle/>
          <a:p>
            <a:r>
              <a:rPr lang="en-GB" sz="2000" dirty="0"/>
              <a:t>Curious about Salazar’s reaction, the next day Ferro enquired</a:t>
            </a:r>
          </a:p>
          <a:p>
            <a:r>
              <a:rPr lang="en-GB" sz="2000" dirty="0"/>
              <a:t>about his opinion of the film and Salazar replied: </a:t>
            </a:r>
          </a:p>
          <a:p>
            <a:endParaRPr lang="en-GB" sz="2000" dirty="0"/>
          </a:p>
          <a:p>
            <a:r>
              <a:rPr lang="en-GB" sz="2000" i="1" dirty="0"/>
              <a:t>“I liked that film a lot. I liked it too much, perhaps, because I could not sleep afterwards. This morning I could not work like I normally do. […] I ask you, therefore, not to push me into this type of distractions any more.”</a:t>
            </a:r>
            <a:r>
              <a:rPr lang="en-GB" sz="2000" i="1" dirty="0">
                <a:latin typeface="MinionPro-Regular"/>
              </a:rPr>
              <a:t>.</a:t>
            </a:r>
          </a:p>
          <a:p>
            <a:endParaRPr lang="pt-PT" sz="2000" i="1" dirty="0">
              <a:latin typeface="MinionPro-Regular"/>
            </a:endParaRPr>
          </a:p>
          <a:p>
            <a:endParaRPr lang="pt-PT" sz="2000" i="1" dirty="0">
              <a:latin typeface="MinionPro-Regular"/>
            </a:endParaRPr>
          </a:p>
          <a:p>
            <a:r>
              <a:rPr lang="en-GB" sz="2000" dirty="0"/>
              <a:t>The objective was to foster Portuguese and international support for the political project of the New State. Salazar recognized that, in politics:</a:t>
            </a:r>
          </a:p>
          <a:p>
            <a:r>
              <a:rPr lang="en-GB" sz="2000" dirty="0"/>
              <a:t> “[…] the only thing that exists is what the public knows exists,” </a:t>
            </a:r>
          </a:p>
          <a:p>
            <a:endParaRPr lang="en-GB" sz="2000" dirty="0"/>
          </a:p>
          <a:p>
            <a:r>
              <a:rPr lang="en-GB" sz="2000" dirty="0"/>
              <a:t>he saw the Secretariat as an instrument for the political education of citizens, so that they learned the foundational tenets of his government—distilled in the trilogy “God, Nation, Family”—and then regulated their concrete existence in accordance with this</a:t>
            </a:r>
          </a:p>
          <a:p>
            <a:r>
              <a:rPr lang="en-GB" sz="2000" dirty="0"/>
              <a:t>dogma.</a:t>
            </a:r>
            <a:endParaRPr lang="pt-PT" sz="2000" i="1" dirty="0">
              <a:latin typeface="MinionPro-Regular"/>
            </a:endParaRPr>
          </a:p>
          <a:p>
            <a:endParaRPr lang="pt-PT" sz="2000" i="1" dirty="0">
              <a:latin typeface="MinionPro-Regular"/>
            </a:endParaRPr>
          </a:p>
          <a:p>
            <a:endParaRPr lang="pt-PT" sz="2000" i="1" dirty="0">
              <a:latin typeface="MinionPro-Regular"/>
            </a:endParaRPr>
          </a:p>
          <a:p>
            <a:endParaRPr lang="en-GB" sz="2000" i="1" dirty="0"/>
          </a:p>
        </p:txBody>
      </p:sp>
    </p:spTree>
    <p:extLst>
      <p:ext uri="{BB962C8B-B14F-4D97-AF65-F5344CB8AC3E}">
        <p14:creationId xmlns:p14="http://schemas.microsoft.com/office/powerpoint/2010/main" val="47813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pPr algn="ctr"/>
            <a:r>
              <a:rPr lang="pt-PT" dirty="0"/>
              <a:t>Cinema in the New State</a:t>
            </a:r>
            <a:endParaRPr lang="en-GB" dirty="0"/>
          </a:p>
        </p:txBody>
      </p:sp>
      <p:sp>
        <p:nvSpPr>
          <p:cNvPr id="6" name="Retângulo 5"/>
          <p:cNvSpPr/>
          <p:nvPr/>
        </p:nvSpPr>
        <p:spPr>
          <a:xfrm>
            <a:off x="135801" y="1154904"/>
            <a:ext cx="7758821" cy="1015663"/>
          </a:xfrm>
          <a:prstGeom prst="rect">
            <a:avLst/>
          </a:prstGeom>
        </p:spPr>
        <p:txBody>
          <a:bodyPr wrap="square">
            <a:spAutoFit/>
          </a:bodyPr>
          <a:lstStyle/>
          <a:p>
            <a:endParaRPr lang="pt-PT" sz="2000" i="1" dirty="0">
              <a:latin typeface="MinionPro-Regular"/>
            </a:endParaRPr>
          </a:p>
          <a:p>
            <a:endParaRPr lang="pt-PT" sz="2000" i="1" dirty="0">
              <a:latin typeface="MinionPro-Regular"/>
            </a:endParaRPr>
          </a:p>
          <a:p>
            <a:endParaRPr lang="en-GB" sz="2000" i="1" dirty="0"/>
          </a:p>
        </p:txBody>
      </p:sp>
      <p:pic>
        <p:nvPicPr>
          <p:cNvPr id="5" name="Espaço Reservado para Conteúdo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5380" y="1837391"/>
            <a:ext cx="5727826" cy="3898725"/>
          </a:xfrm>
        </p:spPr>
      </p:pic>
      <p:sp>
        <p:nvSpPr>
          <p:cNvPr id="7" name="Retângulo 6"/>
          <p:cNvSpPr/>
          <p:nvPr/>
        </p:nvSpPr>
        <p:spPr>
          <a:xfrm>
            <a:off x="83579" y="1662735"/>
            <a:ext cx="6096000" cy="4370427"/>
          </a:xfrm>
          <a:prstGeom prst="rect">
            <a:avLst/>
          </a:prstGeom>
        </p:spPr>
        <p:txBody>
          <a:bodyPr>
            <a:spAutoFit/>
          </a:bodyPr>
          <a:lstStyle/>
          <a:p>
            <a:r>
              <a:rPr lang="en-GB" sz="2000" dirty="0">
                <a:latin typeface="MinionPro-Regular"/>
              </a:rPr>
              <a:t>In a 1947 speech, Ferro described the important</a:t>
            </a:r>
          </a:p>
          <a:p>
            <a:r>
              <a:rPr lang="en-GB" sz="2000" dirty="0">
                <a:latin typeface="MinionPro-Regular"/>
              </a:rPr>
              <a:t>mandate attributed to cinema in the context of national propaganda:</a:t>
            </a:r>
          </a:p>
          <a:p>
            <a:endParaRPr lang="en-GB" dirty="0">
              <a:latin typeface="MinionPro-Regular"/>
            </a:endParaRPr>
          </a:p>
          <a:p>
            <a:endParaRPr lang="en-GB" sz="2000" i="1" dirty="0">
              <a:latin typeface="MinionPro-Regular"/>
            </a:endParaRPr>
          </a:p>
          <a:p>
            <a:endParaRPr lang="en-GB" sz="2000" i="1" dirty="0">
              <a:latin typeface="MinionPro-Regular"/>
            </a:endParaRPr>
          </a:p>
          <a:p>
            <a:pPr algn="just"/>
            <a:r>
              <a:rPr lang="en-GB" sz="2000" i="1" dirty="0">
                <a:latin typeface="MinionPro-Regular"/>
              </a:rPr>
              <a:t>“In fact, Portuguese cinema has, among others, two great and noble missions: a significant educational mission within the Country (both in the aesthetic and the moral sense) </a:t>
            </a:r>
          </a:p>
          <a:p>
            <a:pPr algn="just"/>
            <a:endParaRPr lang="en-GB" sz="2000" i="1" dirty="0">
              <a:latin typeface="MinionPro-Regular"/>
            </a:endParaRPr>
          </a:p>
          <a:p>
            <a:pPr algn="just"/>
            <a:r>
              <a:rPr lang="en-GB" sz="2000" i="1" dirty="0">
                <a:latin typeface="MinionPro-Regular"/>
              </a:rPr>
              <a:t>and a difficult foreign mission of bringing to other nations the knowledge of our life, our character and the heights of our civilization”</a:t>
            </a:r>
            <a:endParaRPr lang="en-GB" sz="2000" i="1" dirty="0"/>
          </a:p>
        </p:txBody>
      </p:sp>
    </p:spTree>
    <p:extLst>
      <p:ext uri="{BB962C8B-B14F-4D97-AF65-F5344CB8AC3E}">
        <p14:creationId xmlns:p14="http://schemas.microsoft.com/office/powerpoint/2010/main" val="209303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pPr algn="ctr"/>
            <a:r>
              <a:rPr lang="pt-PT" dirty="0"/>
              <a:t>Cinema in the New State</a:t>
            </a:r>
            <a:endParaRPr lang="en-GB" dirty="0"/>
          </a:p>
        </p:txBody>
      </p:sp>
      <p:sp>
        <p:nvSpPr>
          <p:cNvPr id="6" name="Retângulo 5"/>
          <p:cNvSpPr/>
          <p:nvPr/>
        </p:nvSpPr>
        <p:spPr>
          <a:xfrm>
            <a:off x="135801" y="1154904"/>
            <a:ext cx="7758821" cy="1015663"/>
          </a:xfrm>
          <a:prstGeom prst="rect">
            <a:avLst/>
          </a:prstGeom>
        </p:spPr>
        <p:txBody>
          <a:bodyPr wrap="square">
            <a:spAutoFit/>
          </a:bodyPr>
          <a:lstStyle/>
          <a:p>
            <a:endParaRPr lang="pt-PT" sz="2000" i="1" dirty="0">
              <a:latin typeface="MinionPro-Regular"/>
            </a:endParaRPr>
          </a:p>
          <a:p>
            <a:endParaRPr lang="pt-PT" sz="2000" i="1" dirty="0">
              <a:latin typeface="MinionPro-Regular"/>
            </a:endParaRPr>
          </a:p>
          <a:p>
            <a:endParaRPr lang="en-GB" sz="2000" i="1" dirty="0"/>
          </a:p>
        </p:txBody>
      </p:sp>
      <p:pic>
        <p:nvPicPr>
          <p:cNvPr id="5" name="Espaço Reservado para Conteúdo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85980" y="1325563"/>
            <a:ext cx="3755670" cy="5120231"/>
          </a:xfrm>
        </p:spPr>
      </p:pic>
      <p:sp>
        <p:nvSpPr>
          <p:cNvPr id="7" name="Retângulo 6"/>
          <p:cNvSpPr/>
          <p:nvPr/>
        </p:nvSpPr>
        <p:spPr>
          <a:xfrm>
            <a:off x="353085" y="1686290"/>
            <a:ext cx="7043595" cy="4093428"/>
          </a:xfrm>
          <a:prstGeom prst="rect">
            <a:avLst/>
          </a:prstGeom>
        </p:spPr>
        <p:txBody>
          <a:bodyPr wrap="square">
            <a:spAutoFit/>
          </a:bodyPr>
          <a:lstStyle/>
          <a:p>
            <a:r>
              <a:rPr lang="en-GB" sz="2000" dirty="0"/>
              <a:t>The Empire as Fetish: </a:t>
            </a:r>
            <a:r>
              <a:rPr lang="en-GB" sz="2000" i="1" dirty="0"/>
              <a:t>Spell of the Empire</a:t>
            </a:r>
            <a:r>
              <a:rPr lang="en-GB" sz="2000" dirty="0"/>
              <a:t>,”</a:t>
            </a:r>
          </a:p>
          <a:p>
            <a:endParaRPr lang="en-GB" sz="2000" dirty="0"/>
          </a:p>
          <a:p>
            <a:r>
              <a:rPr lang="en-GB" sz="2000" dirty="0"/>
              <a:t>shows how the Portuguese African colonies may be read,, as a fetish, since their territorial extension and economic relevance compensate for metropolitan Portugal’s geopolitical insignificance.</a:t>
            </a:r>
          </a:p>
          <a:p>
            <a:endParaRPr lang="en-GB" sz="2000" dirty="0"/>
          </a:p>
          <a:p>
            <a:r>
              <a:rPr lang="en-GB" sz="2000" dirty="0"/>
              <a:t>The protagonist of </a:t>
            </a:r>
            <a:r>
              <a:rPr lang="en-GB" sz="2000" i="1" dirty="0"/>
              <a:t>Spell of the Empire</a:t>
            </a:r>
            <a:r>
              <a:rPr lang="en-GB" sz="2000" dirty="0"/>
              <a:t>, a man of Portuguese descent who lives in the United States, becomes fascinated by Portuguese Africa. He learns to appreciate the country of his ancestors through its colonies, which are portrayed</a:t>
            </a:r>
          </a:p>
          <a:p>
            <a:r>
              <a:rPr lang="en-GB" sz="2000" dirty="0"/>
              <a:t>as the material embodiment of the Portuguese impetus to conquer and civilize.</a:t>
            </a:r>
            <a:endParaRPr lang="en-GB" sz="2000" i="1" dirty="0"/>
          </a:p>
        </p:txBody>
      </p:sp>
    </p:spTree>
    <p:extLst>
      <p:ext uri="{BB962C8B-B14F-4D97-AF65-F5344CB8AC3E}">
        <p14:creationId xmlns:p14="http://schemas.microsoft.com/office/powerpoint/2010/main" val="371979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1325563"/>
          </a:xfrm>
        </p:spPr>
        <p:txBody>
          <a:bodyPr/>
          <a:lstStyle/>
          <a:p>
            <a:r>
              <a:rPr lang="pt-PT" dirty="0"/>
              <a:t>Deus, Pátria, Família </a:t>
            </a:r>
            <a:endParaRPr lang="en-GB" dirty="0"/>
          </a:p>
        </p:txBody>
      </p:sp>
      <p:pic>
        <p:nvPicPr>
          <p:cNvPr id="4" name="Espaço Reservado para Conteúdo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4971" y="1394234"/>
            <a:ext cx="3653642" cy="5170832"/>
          </a:xfrm>
        </p:spPr>
      </p:pic>
      <p:pic>
        <p:nvPicPr>
          <p:cNvPr id="5" name="Imagem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3272" y="1520982"/>
            <a:ext cx="5808728" cy="4359243"/>
          </a:xfrm>
          <a:prstGeom prst="rect">
            <a:avLst/>
          </a:prstGeom>
        </p:spPr>
      </p:pic>
      <p:pic>
        <p:nvPicPr>
          <p:cNvPr id="6" name="Imagem 5">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28" y="1595783"/>
            <a:ext cx="2887884" cy="4144113"/>
          </a:xfrm>
          <a:prstGeom prst="rect">
            <a:avLst/>
          </a:prstGeom>
        </p:spPr>
      </p:pic>
    </p:spTree>
    <p:extLst>
      <p:ext uri="{BB962C8B-B14F-4D97-AF65-F5344CB8AC3E}">
        <p14:creationId xmlns:p14="http://schemas.microsoft.com/office/powerpoint/2010/main" val="1445529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646</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MinionPro-It</vt:lpstr>
      <vt:lpstr>MinionPro-Regular</vt:lpstr>
      <vt:lpstr>Office Theme</vt:lpstr>
      <vt:lpstr>PowerPoint Presentation</vt:lpstr>
      <vt:lpstr>Summary</vt:lpstr>
      <vt:lpstr>Estado Novo - Salazarismo</vt:lpstr>
      <vt:lpstr>Propaganda in the New State</vt:lpstr>
      <vt:lpstr>Cinema in the New State</vt:lpstr>
      <vt:lpstr>Cinema in the New State</vt:lpstr>
      <vt:lpstr>Cinema in the New State</vt:lpstr>
      <vt:lpstr>Cinema in the New State</vt:lpstr>
      <vt:lpstr>Deus, Pátria, Família </vt:lpstr>
      <vt:lpstr>‘Folclore’</vt:lpstr>
      <vt:lpstr>Romarias / Santos Populares</vt:lpstr>
      <vt:lpstr>A Revolução de Abril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José Duarte</dc:creator>
  <cp:lastModifiedBy>José Duarte</cp:lastModifiedBy>
  <cp:revision>2</cp:revision>
  <dcterms:created xsi:type="dcterms:W3CDTF">2020-05-04T11:58:26Z</dcterms:created>
  <dcterms:modified xsi:type="dcterms:W3CDTF">2020-05-04T12:31:05Z</dcterms:modified>
</cp:coreProperties>
</file>