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303" r:id="rId6"/>
    <p:sldId id="300" r:id="rId7"/>
    <p:sldId id="301" r:id="rId8"/>
    <p:sldId id="302" r:id="rId9"/>
    <p:sldId id="287" r:id="rId10"/>
    <p:sldId id="305" r:id="rId11"/>
    <p:sldId id="288" r:id="rId12"/>
    <p:sldId id="265" r:id="rId13"/>
    <p:sldId id="304" r:id="rId14"/>
    <p:sldId id="289" r:id="rId15"/>
    <p:sldId id="261" r:id="rId16"/>
    <p:sldId id="267" r:id="rId17"/>
    <p:sldId id="306" r:id="rId18"/>
    <p:sldId id="290" r:id="rId19"/>
    <p:sldId id="262" r:id="rId20"/>
    <p:sldId id="269" r:id="rId21"/>
    <p:sldId id="291" r:id="rId22"/>
    <p:sldId id="263" r:id="rId23"/>
    <p:sldId id="270" r:id="rId24"/>
    <p:sldId id="271" r:id="rId25"/>
    <p:sldId id="293" r:id="rId26"/>
    <p:sldId id="294" r:id="rId27"/>
    <p:sldId id="295" r:id="rId28"/>
    <p:sldId id="272" r:id="rId29"/>
    <p:sldId id="296" r:id="rId30"/>
    <p:sldId id="273" r:id="rId31"/>
    <p:sldId id="297" r:id="rId32"/>
    <p:sldId id="274" r:id="rId33"/>
    <p:sldId id="275" r:id="rId34"/>
    <p:sldId id="285" r:id="rId35"/>
    <p:sldId id="276" r:id="rId36"/>
    <p:sldId id="277" r:id="rId37"/>
    <p:sldId id="298" r:id="rId38"/>
    <p:sldId id="278" r:id="rId39"/>
    <p:sldId id="299" r:id="rId40"/>
    <p:sldId id="279" r:id="rId41"/>
    <p:sldId id="286" r:id="rId42"/>
    <p:sldId id="280" r:id="rId43"/>
    <p:sldId id="281" r:id="rId44"/>
    <p:sldId id="282" r:id="rId45"/>
    <p:sldId id="283" r:id="rId46"/>
    <p:sldId id="284" r:id="rId4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78BDC0-550D-4E49-B353-91BF2A78DD49}" type="datetimeFigureOut">
              <a:rPr lang="tr-TR" smtClean="0"/>
              <a:pPr/>
              <a:t>14.12.15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A7A1AF-43D3-45CD-BEC9-A5DDFAECA3B2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2547714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Sekonder</a:t>
            </a:r>
            <a:r>
              <a:rPr lang="en-US" b="1" dirty="0"/>
              <a:t> </a:t>
            </a:r>
            <a:r>
              <a:rPr lang="en-US" b="1" dirty="0" err="1"/>
              <a:t>Metabolizmanın</a:t>
            </a:r>
            <a:r>
              <a:rPr lang="en-US" b="1" dirty="0"/>
              <a:t> </a:t>
            </a:r>
            <a:r>
              <a:rPr lang="en-US" b="1" dirty="0" err="1"/>
              <a:t>Anahtar</a:t>
            </a:r>
            <a:r>
              <a:rPr lang="en-US" b="1" dirty="0"/>
              <a:t> </a:t>
            </a:r>
            <a:r>
              <a:rPr lang="en-US" b="1" dirty="0" err="1"/>
              <a:t>Enzimlerini</a:t>
            </a:r>
            <a:r>
              <a:rPr lang="en-US" b="1" dirty="0"/>
              <a:t> </a:t>
            </a:r>
            <a:r>
              <a:rPr lang="en-US" b="1" dirty="0" err="1"/>
              <a:t>Kodlayan</a:t>
            </a:r>
            <a:r>
              <a:rPr lang="en-US" b="1" dirty="0"/>
              <a:t> </a:t>
            </a:r>
            <a:r>
              <a:rPr lang="en-US" b="1" dirty="0" err="1"/>
              <a:t>Genlerin</a:t>
            </a:r>
            <a:r>
              <a:rPr lang="en-US" b="1" dirty="0"/>
              <a:t> </a:t>
            </a:r>
            <a:r>
              <a:rPr lang="en-US" b="1" dirty="0" err="1"/>
              <a:t>Oluşumu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5000" y="32577"/>
            <a:ext cx="5323304" cy="68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049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r-TR" dirty="0" err="1"/>
              <a:t>Ornitin</a:t>
            </a:r>
            <a:r>
              <a:rPr lang="tr-TR" dirty="0"/>
              <a:t> </a:t>
            </a:r>
            <a:r>
              <a:rPr lang="tr-TR" dirty="0" err="1"/>
              <a:t>dekarboksilaz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0" y="1700808"/>
            <a:ext cx="4427984" cy="5157192"/>
          </a:xfrm>
        </p:spPr>
        <p:txBody>
          <a:bodyPr>
            <a:normAutofit/>
          </a:bodyPr>
          <a:lstStyle/>
          <a:p>
            <a:r>
              <a:rPr lang="tr-TR" dirty="0" smtClean="0"/>
              <a:t>ODC, </a:t>
            </a:r>
            <a:r>
              <a:rPr lang="tr-TR" i="1" dirty="0" err="1" smtClean="0"/>
              <a:t>Nicotiana</a:t>
            </a:r>
            <a:r>
              <a:rPr lang="tr-TR" dirty="0" smtClean="0"/>
              <a:t> ve </a:t>
            </a:r>
            <a:r>
              <a:rPr lang="tr-TR" i="1" dirty="0" err="1" smtClean="0"/>
              <a:t>Datura</a:t>
            </a:r>
            <a:r>
              <a:rPr lang="tr-TR" dirty="0" err="1" smtClean="0"/>
              <a:t>’da</a:t>
            </a:r>
            <a:r>
              <a:rPr lang="tr-TR" dirty="0" smtClean="0"/>
              <a:t> alkaloit </a:t>
            </a:r>
            <a:r>
              <a:rPr lang="tr-TR" dirty="0" err="1" smtClean="0"/>
              <a:t>biyosentezinde</a:t>
            </a:r>
            <a:r>
              <a:rPr lang="tr-TR" dirty="0" smtClean="0"/>
              <a:t> işlevseldir, ancak, görünüşe göre, </a:t>
            </a:r>
            <a:r>
              <a:rPr lang="tr-TR" i="1" dirty="0" err="1" smtClean="0"/>
              <a:t>Capsicum</a:t>
            </a:r>
            <a:r>
              <a:rPr lang="tr-TR" dirty="0" smtClean="0"/>
              <a:t> ve </a:t>
            </a:r>
            <a:r>
              <a:rPr lang="tr-TR" i="1" dirty="0" err="1" smtClean="0"/>
              <a:t>Lycopersicon</a:t>
            </a:r>
            <a:r>
              <a:rPr lang="tr-TR" dirty="0" err="1" smtClean="0"/>
              <a:t>’da</a:t>
            </a:r>
            <a:r>
              <a:rPr lang="tr-TR" dirty="0" smtClean="0"/>
              <a:t> işlevsel değildir; ilgili ODC geni bu dört </a:t>
            </a:r>
            <a:r>
              <a:rPr lang="tr-TR" dirty="0" err="1" smtClean="0"/>
              <a:t>taksonda</a:t>
            </a:r>
            <a:r>
              <a:rPr lang="tr-TR" dirty="0" smtClean="0"/>
              <a:t> bulunur ve çok benzer bir yapıya sahiptir. </a:t>
            </a:r>
          </a:p>
          <a:p>
            <a:r>
              <a:rPr lang="tr-TR" dirty="0" smtClean="0"/>
              <a:t>Bu durum Hipotez </a:t>
            </a:r>
            <a:r>
              <a:rPr lang="tr-TR" dirty="0" err="1" smtClean="0"/>
              <a:t>II’yi</a:t>
            </a:r>
            <a:r>
              <a:rPr lang="tr-TR" dirty="0" smtClean="0"/>
              <a:t> doğrular.</a:t>
            </a:r>
          </a:p>
          <a:p>
            <a:endParaRPr lang="tr-TR" dirty="0"/>
          </a:p>
        </p:txBody>
      </p:sp>
      <p:pic>
        <p:nvPicPr>
          <p:cNvPr id="5" name="3 İçerik Yer Tutucusu" descr="Adsız.png"/>
          <p:cNvPicPr>
            <a:picLocks noChangeAspect="1"/>
          </p:cNvPicPr>
          <p:nvPr/>
        </p:nvPicPr>
        <p:blipFill>
          <a:blip r:embed="rId2" cstate="print"/>
          <a:srcRect l="8117" r="3608"/>
          <a:stretch>
            <a:fillRect/>
          </a:stretch>
        </p:blipFill>
        <p:spPr>
          <a:xfrm>
            <a:off x="4580839" y="3329608"/>
            <a:ext cx="4563161" cy="35283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dekarboksilaz</a:t>
            </a:r>
            <a:r>
              <a:rPr lang="tr-TR" dirty="0"/>
              <a:t> (</a:t>
            </a:r>
            <a:r>
              <a:rPr lang="tr-TR" dirty="0" smtClean="0"/>
              <a:t>TyrDC)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Bitkilerde </a:t>
            </a:r>
            <a:r>
              <a:rPr lang="tr-TR" dirty="0" err="1" smtClean="0"/>
              <a:t>izokinolin</a:t>
            </a:r>
            <a:r>
              <a:rPr lang="tr-TR" dirty="0" smtClean="0"/>
              <a:t> alkaloitlerinin </a:t>
            </a:r>
            <a:r>
              <a:rPr lang="tr-TR" dirty="0" err="1" smtClean="0"/>
              <a:t>biyosentezinde</a:t>
            </a:r>
            <a:r>
              <a:rPr lang="tr-TR" dirty="0" smtClean="0"/>
              <a:t> anahtar bir enzimdir, aynı zamanda yaşamın bütün âlemlerinde de bulunur. </a:t>
            </a:r>
          </a:p>
          <a:p>
            <a:r>
              <a:rPr lang="tr-TR" dirty="0" smtClean="0"/>
              <a:t>Bu enzim, </a:t>
            </a:r>
            <a:r>
              <a:rPr lang="tr-TR" dirty="0" err="1" smtClean="0"/>
              <a:t>tirozin’in</a:t>
            </a:r>
            <a:r>
              <a:rPr lang="tr-TR" dirty="0" smtClean="0"/>
              <a:t> </a:t>
            </a:r>
            <a:r>
              <a:rPr lang="tr-TR" dirty="0" err="1" smtClean="0"/>
              <a:t>tiramin’e</a:t>
            </a:r>
            <a:r>
              <a:rPr lang="tr-TR" dirty="0" smtClean="0"/>
              <a:t> </a:t>
            </a:r>
            <a:r>
              <a:rPr lang="tr-TR" dirty="0" err="1" smtClean="0"/>
              <a:t>dekarboksilasyonunu</a:t>
            </a:r>
            <a:r>
              <a:rPr lang="tr-TR" dirty="0" smtClean="0"/>
              <a:t> katalizler. </a:t>
            </a:r>
          </a:p>
          <a:p>
            <a:r>
              <a:rPr lang="tr-TR" dirty="0" smtClean="0"/>
              <a:t>Bitkiler, hayvanlar ve Gram-negatif bakterilerdeki TyrDC, ortak bir </a:t>
            </a:r>
            <a:r>
              <a:rPr lang="tr-TR" dirty="0" err="1" smtClean="0"/>
              <a:t>klad’da</a:t>
            </a:r>
            <a:r>
              <a:rPr lang="tr-TR" dirty="0" smtClean="0"/>
              <a:t> kümelenir, oysa mantar ve Gram-pozitif bakterilerin proteinleri daha uzak ilişkilidir.</a:t>
            </a:r>
          </a:p>
          <a:p>
            <a:r>
              <a:rPr lang="tr-TR" dirty="0" err="1" smtClean="0"/>
              <a:t>ODC’deki</a:t>
            </a:r>
            <a:r>
              <a:rPr lang="tr-TR" dirty="0" smtClean="0"/>
              <a:t> duruma benzer şekilde, TyrDC için ortak bir kökeni varsayabiliriz; bitkiler ve hayvanlardaki varlığı, (mitokondrilerin ataları olarak bilinen) Gram-negatif bakteriler tarafından içeri sokulması nedeniyle olabilir.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6959481" cy="586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4260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dekarboksilaz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773016"/>
          </a:xfrm>
        </p:spPr>
        <p:txBody>
          <a:bodyPr>
            <a:normAutofit/>
          </a:bodyPr>
          <a:lstStyle/>
          <a:p>
            <a:r>
              <a:rPr lang="tr-TR" dirty="0" smtClean="0"/>
              <a:t>Bitki </a:t>
            </a:r>
            <a:r>
              <a:rPr lang="tr-TR" dirty="0" err="1" smtClean="0"/>
              <a:t>klad’ında</a:t>
            </a:r>
            <a:r>
              <a:rPr lang="tr-TR" dirty="0" smtClean="0"/>
              <a:t> bitki </a:t>
            </a:r>
            <a:r>
              <a:rPr lang="tr-TR" dirty="0" err="1" smtClean="0"/>
              <a:t>taksonları</a:t>
            </a:r>
            <a:r>
              <a:rPr lang="tr-TR" dirty="0" smtClean="0"/>
              <a:t> arasında, sadece </a:t>
            </a:r>
            <a:r>
              <a:rPr lang="tr-TR" i="1" dirty="0" err="1" smtClean="0"/>
              <a:t>Thalictrum</a:t>
            </a:r>
            <a:r>
              <a:rPr lang="tr-TR" i="1" dirty="0" smtClean="0"/>
              <a:t>, </a:t>
            </a:r>
            <a:r>
              <a:rPr lang="tr-TR" i="1" dirty="0" err="1" smtClean="0"/>
              <a:t>Aristolochia</a:t>
            </a:r>
            <a:r>
              <a:rPr lang="tr-TR" dirty="0" smtClean="0"/>
              <a:t> ve </a:t>
            </a:r>
            <a:r>
              <a:rPr lang="tr-TR" i="1" dirty="0" err="1" smtClean="0"/>
              <a:t>Papaver</a:t>
            </a:r>
            <a:r>
              <a:rPr lang="tr-TR" dirty="0" smtClean="0"/>
              <a:t>, </a:t>
            </a:r>
            <a:r>
              <a:rPr lang="tr-TR" dirty="0" err="1" smtClean="0"/>
              <a:t>alkaloid</a:t>
            </a:r>
            <a:r>
              <a:rPr lang="tr-TR" dirty="0" smtClean="0"/>
              <a:t> </a:t>
            </a:r>
            <a:r>
              <a:rPr lang="tr-TR" dirty="0" err="1" smtClean="0"/>
              <a:t>biyosentezinde</a:t>
            </a:r>
            <a:r>
              <a:rPr lang="tr-TR" dirty="0" smtClean="0"/>
              <a:t> anahtar enzim olarak bir TyrDC kullanır. </a:t>
            </a:r>
          </a:p>
          <a:p>
            <a:r>
              <a:rPr lang="tr-TR" i="1" dirty="0" err="1" smtClean="0"/>
              <a:t>Rhodiola</a:t>
            </a:r>
            <a:r>
              <a:rPr lang="tr-TR" i="1" dirty="0" smtClean="0"/>
              <a:t>, </a:t>
            </a:r>
            <a:r>
              <a:rPr lang="tr-TR" i="1" dirty="0" err="1" smtClean="0"/>
              <a:t>Arabidopsis</a:t>
            </a:r>
            <a:r>
              <a:rPr lang="tr-TR" dirty="0" smtClean="0"/>
              <a:t> veya </a:t>
            </a:r>
            <a:r>
              <a:rPr lang="tr-TR" i="1" dirty="0" err="1" smtClean="0"/>
              <a:t>Oryza</a:t>
            </a:r>
            <a:r>
              <a:rPr lang="tr-TR" dirty="0" smtClean="0"/>
              <a:t> gibi </a:t>
            </a:r>
            <a:r>
              <a:rPr lang="tr-TR" dirty="0" err="1" smtClean="0"/>
              <a:t>alkaloidleri</a:t>
            </a:r>
            <a:r>
              <a:rPr lang="tr-TR" dirty="0" smtClean="0"/>
              <a:t> üretmeyen </a:t>
            </a:r>
            <a:r>
              <a:rPr lang="tr-TR" dirty="0" err="1" smtClean="0"/>
              <a:t>taksonlarda</a:t>
            </a:r>
            <a:r>
              <a:rPr lang="tr-TR" dirty="0" smtClean="0"/>
              <a:t> enzimin </a:t>
            </a:r>
            <a:r>
              <a:rPr lang="tr-TR" dirty="0" smtClean="0"/>
              <a:t>aktif olmaması </a:t>
            </a:r>
            <a:r>
              <a:rPr lang="tr-TR" dirty="0" smtClean="0"/>
              <a:t>daha </a:t>
            </a:r>
            <a:r>
              <a:rPr lang="tr-TR" dirty="0" smtClean="0"/>
              <a:t>muhtemeldir</a:t>
            </a:r>
            <a:r>
              <a:rPr lang="tr-TR" dirty="0" smtClean="0"/>
              <a:t>, ama araştırılması gereklidir. Bu analiz, yine hipotez </a:t>
            </a:r>
            <a:r>
              <a:rPr lang="tr-TR" dirty="0" err="1" smtClean="0"/>
              <a:t>II’yi</a:t>
            </a:r>
            <a:r>
              <a:rPr lang="tr-TR" dirty="0" smtClean="0"/>
              <a:t> doğrular.</a:t>
            </a:r>
          </a:p>
          <a:p>
            <a:endParaRPr lang="tr-TR" dirty="0"/>
          </a:p>
        </p:txBody>
      </p:sp>
      <p:pic>
        <p:nvPicPr>
          <p:cNvPr id="4" name="3 İçerik Yer Tutucusu" descr="Adsız.png"/>
          <p:cNvPicPr>
            <a:picLocks noChangeAspect="1"/>
          </p:cNvPicPr>
          <p:nvPr/>
        </p:nvPicPr>
        <p:blipFill>
          <a:blip r:embed="rId2" cstate="print"/>
          <a:srcRect l="8117" r="3608"/>
          <a:stretch>
            <a:fillRect/>
          </a:stretch>
        </p:blipFill>
        <p:spPr>
          <a:xfrm>
            <a:off x="6228184" y="4603390"/>
            <a:ext cx="2915816" cy="225460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6959481" cy="586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Triptofan</a:t>
            </a:r>
            <a:r>
              <a:rPr lang="tr-TR" dirty="0" smtClean="0"/>
              <a:t> </a:t>
            </a:r>
            <a:r>
              <a:rPr lang="tr-TR" dirty="0" err="1" smtClean="0"/>
              <a:t>dekarboksilaz</a:t>
            </a:r>
            <a:r>
              <a:rPr lang="tr-TR" dirty="0" smtClean="0"/>
              <a:t> </a:t>
            </a:r>
            <a:r>
              <a:rPr lang="tr-TR" dirty="0" smtClean="0"/>
              <a:t>(TDC)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Aromatik amino asit </a:t>
            </a:r>
            <a:r>
              <a:rPr lang="tr-TR" dirty="0" err="1" smtClean="0"/>
              <a:t>Dekarboksilazların</a:t>
            </a:r>
            <a:r>
              <a:rPr lang="tr-TR" dirty="0" smtClean="0"/>
              <a:t> bir üyesidir, basit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alkoloidleri</a:t>
            </a:r>
            <a:r>
              <a:rPr lang="tr-TR" dirty="0" smtClean="0"/>
              <a:t> ve </a:t>
            </a:r>
            <a:r>
              <a:rPr lang="tr-TR" dirty="0" err="1" smtClean="0"/>
              <a:t>monoterpen</a:t>
            </a:r>
            <a:r>
              <a:rPr lang="tr-TR" dirty="0" smtClean="0"/>
              <a:t>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alkoloidlerinin</a:t>
            </a:r>
            <a:r>
              <a:rPr lang="tr-TR" dirty="0" smtClean="0"/>
              <a:t> </a:t>
            </a:r>
            <a:r>
              <a:rPr lang="tr-TR" dirty="0" err="1" smtClean="0"/>
              <a:t>biyosentezinde</a:t>
            </a:r>
            <a:r>
              <a:rPr lang="tr-TR" dirty="0" smtClean="0"/>
              <a:t> önemli bir enzimdir. </a:t>
            </a:r>
          </a:p>
          <a:p>
            <a:r>
              <a:rPr lang="tr-TR" dirty="0" smtClean="0"/>
              <a:t>Bitkilerin </a:t>
            </a:r>
            <a:r>
              <a:rPr lang="tr-TR" dirty="0" err="1" smtClean="0"/>
              <a:t>TDC’si</a:t>
            </a:r>
            <a:r>
              <a:rPr lang="tr-TR" dirty="0" smtClean="0"/>
              <a:t>, mantarlar ve hayvanların </a:t>
            </a:r>
            <a:r>
              <a:rPr lang="tr-TR" dirty="0" err="1" smtClean="0"/>
              <a:t>TDC’si</a:t>
            </a:r>
            <a:r>
              <a:rPr lang="tr-TR" dirty="0" smtClean="0"/>
              <a:t> ile aynı atayı paylaşır, ki bu durum bir kardeş grup ilişkisi oluşturur. </a:t>
            </a:r>
          </a:p>
          <a:p>
            <a:r>
              <a:rPr lang="tr-TR" dirty="0" smtClean="0"/>
              <a:t>TDC, aynı zamanda Gram pozitif bakteriler  ve Gram-negatif bakterilerde (</a:t>
            </a:r>
            <a:r>
              <a:rPr lang="tr-TR" dirty="0" err="1" smtClean="0"/>
              <a:t>proteobakterilerde</a:t>
            </a:r>
            <a:r>
              <a:rPr lang="tr-TR" dirty="0" smtClean="0"/>
              <a:t>) de mevcuttur .</a:t>
            </a:r>
          </a:p>
          <a:p>
            <a:r>
              <a:rPr lang="tr-TR" dirty="0" err="1" smtClean="0"/>
              <a:t>Ökaryotlardaki</a:t>
            </a:r>
            <a:r>
              <a:rPr lang="tr-TR" dirty="0" smtClean="0"/>
              <a:t> TDC  bakterilerin </a:t>
            </a:r>
            <a:r>
              <a:rPr lang="tr-TR" dirty="0" err="1" smtClean="0"/>
              <a:t>TDC’si</a:t>
            </a:r>
            <a:r>
              <a:rPr lang="tr-TR" dirty="0" smtClean="0"/>
              <a:t> ile pek çok benzerliği paylaşır. Bu da </a:t>
            </a:r>
            <a:r>
              <a:rPr lang="tr-TR" dirty="0" err="1" smtClean="0"/>
              <a:t>ökaryotların</a:t>
            </a:r>
            <a:r>
              <a:rPr lang="tr-TR" dirty="0" smtClean="0"/>
              <a:t> </a:t>
            </a:r>
            <a:r>
              <a:rPr lang="tr-TR" dirty="0" err="1" smtClean="0"/>
              <a:t>TDC’sinin</a:t>
            </a:r>
            <a:r>
              <a:rPr lang="tr-TR" dirty="0" smtClean="0"/>
              <a:t> bakteriyel kökenli olduğunu gösterir (</a:t>
            </a:r>
            <a:r>
              <a:rPr lang="tr-TR" dirty="0" err="1" smtClean="0"/>
              <a:t>endosimbiyotik</a:t>
            </a:r>
            <a:r>
              <a:rPr lang="tr-TR" dirty="0" smtClean="0"/>
              <a:t>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1" y="0"/>
            <a:ext cx="593344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2199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Triptofan</a:t>
            </a:r>
            <a:r>
              <a:rPr lang="tr-TR" dirty="0" smtClean="0"/>
              <a:t> </a:t>
            </a:r>
            <a:r>
              <a:rPr lang="tr-TR" dirty="0" err="1" smtClean="0"/>
              <a:t>dekarboksilaz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tr-TR" dirty="0" smtClean="0"/>
              <a:t>TDC, </a:t>
            </a:r>
            <a:r>
              <a:rPr lang="tr-TR" dirty="0" err="1" smtClean="0"/>
              <a:t>monoterpen</a:t>
            </a:r>
            <a:r>
              <a:rPr lang="tr-TR" dirty="0" smtClean="0"/>
              <a:t>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alkoloidlerini</a:t>
            </a:r>
            <a:r>
              <a:rPr lang="tr-TR" dirty="0" smtClean="0"/>
              <a:t> üreten </a:t>
            </a:r>
            <a:r>
              <a:rPr lang="tr-TR" i="1" dirty="0" err="1" smtClean="0"/>
              <a:t>Catharanthus</a:t>
            </a:r>
            <a:r>
              <a:rPr lang="tr-TR" i="1" dirty="0" smtClean="0"/>
              <a:t>, </a:t>
            </a:r>
            <a:r>
              <a:rPr lang="tr-TR" i="1" dirty="0" err="1" smtClean="0"/>
              <a:t>Camptotheca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 smtClean="0"/>
              <a:t>Ophiorrhiza</a:t>
            </a:r>
            <a:r>
              <a:rPr lang="tr-TR" dirty="0" err="1" smtClean="0"/>
              <a:t>’da</a:t>
            </a:r>
            <a:r>
              <a:rPr lang="tr-TR" dirty="0" smtClean="0"/>
              <a:t> işlevsel olarak ifade edilir. </a:t>
            </a:r>
          </a:p>
          <a:p>
            <a:r>
              <a:rPr lang="tr-TR" i="1" dirty="0" err="1" smtClean="0"/>
              <a:t>Thalictrum</a:t>
            </a:r>
            <a:r>
              <a:rPr lang="tr-TR" dirty="0" smtClean="0"/>
              <a:t> ve </a:t>
            </a:r>
            <a:r>
              <a:rPr lang="tr-TR" i="1" dirty="0" err="1" smtClean="0"/>
              <a:t>Papaver</a:t>
            </a:r>
            <a:r>
              <a:rPr lang="tr-TR" dirty="0" smtClean="0"/>
              <a:t> </a:t>
            </a:r>
            <a:r>
              <a:rPr lang="tr-TR" dirty="0" err="1" smtClean="0"/>
              <a:t>izokinolin</a:t>
            </a:r>
            <a:r>
              <a:rPr lang="tr-TR" dirty="0" smtClean="0"/>
              <a:t> </a:t>
            </a:r>
            <a:r>
              <a:rPr lang="tr-TR" dirty="0" err="1" smtClean="0"/>
              <a:t>alkaloidleri</a:t>
            </a:r>
            <a:r>
              <a:rPr lang="tr-TR" dirty="0" smtClean="0"/>
              <a:t> üretir ve anahtar enzim olarak </a:t>
            </a:r>
            <a:r>
              <a:rPr lang="tr-TR" dirty="0" err="1" smtClean="0"/>
              <a:t>TDC’ye</a:t>
            </a:r>
            <a:r>
              <a:rPr lang="tr-TR" dirty="0" smtClean="0"/>
              <a:t> değil, </a:t>
            </a:r>
            <a:r>
              <a:rPr lang="tr-TR" dirty="0" err="1" smtClean="0"/>
              <a:t>TyrDC’ye</a:t>
            </a:r>
            <a:r>
              <a:rPr lang="tr-TR" dirty="0" smtClean="0"/>
              <a:t> ihtiyaç duyar. </a:t>
            </a:r>
          </a:p>
          <a:p>
            <a:r>
              <a:rPr lang="tr-TR" dirty="0" err="1" smtClean="0"/>
              <a:t>Poaceae</a:t>
            </a:r>
            <a:r>
              <a:rPr lang="tr-TR" dirty="0" smtClean="0"/>
              <a:t>, </a:t>
            </a:r>
            <a:r>
              <a:rPr lang="tr-TR" dirty="0" err="1" smtClean="0"/>
              <a:t>gramin</a:t>
            </a:r>
            <a:r>
              <a:rPr lang="tr-TR" dirty="0" smtClean="0"/>
              <a:t> (kendisi için </a:t>
            </a:r>
            <a:r>
              <a:rPr lang="tr-TR" dirty="0" err="1" smtClean="0"/>
              <a:t>TDC’nin</a:t>
            </a:r>
            <a:r>
              <a:rPr lang="tr-TR" dirty="0" smtClean="0"/>
              <a:t> gerekli olduğu basit bir </a:t>
            </a:r>
            <a:r>
              <a:rPr lang="tr-TR" dirty="0" err="1" smtClean="0"/>
              <a:t>indol</a:t>
            </a:r>
            <a:r>
              <a:rPr lang="tr-TR" dirty="0" smtClean="0"/>
              <a:t>) üretir, ki bu durum </a:t>
            </a:r>
            <a:r>
              <a:rPr lang="tr-TR" i="1" dirty="0" err="1" smtClean="0"/>
              <a:t>Oryza</a:t>
            </a:r>
            <a:r>
              <a:rPr lang="tr-TR" dirty="0" smtClean="0"/>
              <a:t> ve </a:t>
            </a:r>
            <a:r>
              <a:rPr lang="tr-TR" i="1" dirty="0" err="1" smtClean="0"/>
              <a:t>Hordeum</a:t>
            </a:r>
            <a:r>
              <a:rPr lang="tr-TR" dirty="0" err="1" smtClean="0"/>
              <a:t>’daki</a:t>
            </a:r>
            <a:r>
              <a:rPr lang="tr-TR" dirty="0" smtClean="0"/>
              <a:t> </a:t>
            </a:r>
            <a:r>
              <a:rPr lang="tr-TR" dirty="0" err="1" smtClean="0"/>
              <a:t>RDC’yi</a:t>
            </a:r>
            <a:r>
              <a:rPr lang="tr-TR" dirty="0" smtClean="0"/>
              <a:t> açıklayabilir. </a:t>
            </a:r>
          </a:p>
          <a:p>
            <a:r>
              <a:rPr lang="tr-TR" dirty="0" smtClean="0"/>
              <a:t>Yine bu analiz hipotez II ye kanıt sağlayacaktır.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1" y="0"/>
            <a:ext cx="593344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661562"/>
            <a:ext cx="8005833" cy="5464602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Fenilalanin</a:t>
            </a:r>
            <a:r>
              <a:rPr lang="tr-TR" dirty="0" smtClean="0"/>
              <a:t> amonyak </a:t>
            </a:r>
            <a:r>
              <a:rPr lang="tr-TR" dirty="0" err="1" smtClean="0"/>
              <a:t>liaz</a:t>
            </a:r>
            <a:r>
              <a:rPr lang="tr-TR" dirty="0" smtClean="0"/>
              <a:t> (PAL)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983832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Kumarinler</a:t>
            </a:r>
            <a:r>
              <a:rPr lang="tr-TR" dirty="0" smtClean="0"/>
              <a:t>, lignin, diğer </a:t>
            </a:r>
            <a:r>
              <a:rPr lang="tr-TR" dirty="0" err="1" smtClean="0"/>
              <a:t>fenilpropanoidler</a:t>
            </a:r>
            <a:r>
              <a:rPr lang="tr-TR" dirty="0" smtClean="0"/>
              <a:t> ve </a:t>
            </a:r>
            <a:r>
              <a:rPr lang="tr-TR" dirty="0" err="1" smtClean="0"/>
              <a:t>flavonoidler</a:t>
            </a:r>
            <a:r>
              <a:rPr lang="tr-TR" dirty="0" smtClean="0"/>
              <a:t> için bir öncü olan </a:t>
            </a:r>
            <a:r>
              <a:rPr lang="tr-TR" dirty="0" err="1" smtClean="0"/>
              <a:t>sinnamik</a:t>
            </a:r>
            <a:r>
              <a:rPr lang="tr-TR" dirty="0" smtClean="0"/>
              <a:t> </a:t>
            </a:r>
            <a:r>
              <a:rPr lang="tr-TR" dirty="0" err="1" smtClean="0"/>
              <a:t>asite</a:t>
            </a:r>
            <a:r>
              <a:rPr lang="tr-TR" dirty="0" smtClean="0"/>
              <a:t>, </a:t>
            </a:r>
            <a:r>
              <a:rPr lang="tr-TR" dirty="0" err="1" smtClean="0"/>
              <a:t>alanin’in</a:t>
            </a:r>
            <a:r>
              <a:rPr lang="tr-TR" dirty="0" smtClean="0"/>
              <a:t> dönüşümü için anahtar bir enzimdir.</a:t>
            </a:r>
          </a:p>
          <a:p>
            <a:r>
              <a:rPr lang="tr-TR" dirty="0" smtClean="0"/>
              <a:t>PAL genleri, ilk eğrelti otları, </a:t>
            </a:r>
            <a:r>
              <a:rPr lang="tr-TR" dirty="0" err="1" smtClean="0"/>
              <a:t>lycopodlar</a:t>
            </a:r>
            <a:r>
              <a:rPr lang="tr-TR" dirty="0" smtClean="0"/>
              <a:t> ve at kuyrukları dahil olmak üzere tüm kara bitkilerinde bulunabilir. Aynı zamanda, mantarlar, bakterilerde de bulunur, fakat, hayvanlarda bulunmaz. </a:t>
            </a:r>
          </a:p>
          <a:p>
            <a:r>
              <a:rPr lang="tr-TR" dirty="0" smtClean="0"/>
              <a:t>Bakteriler içinde PAL’ı hem </a:t>
            </a:r>
            <a:r>
              <a:rPr lang="tr-TR" dirty="0" err="1" smtClean="0"/>
              <a:t>Cyanobacteria</a:t>
            </a:r>
            <a:r>
              <a:rPr lang="tr-TR" dirty="0" smtClean="0"/>
              <a:t> (</a:t>
            </a:r>
            <a:r>
              <a:rPr lang="tr-TR" i="1" dirty="0" err="1" smtClean="0"/>
              <a:t>Anabaena</a:t>
            </a:r>
            <a:r>
              <a:rPr lang="tr-TR" i="1" dirty="0" smtClean="0"/>
              <a:t>, </a:t>
            </a:r>
            <a:r>
              <a:rPr lang="tr-TR" i="1" dirty="0" err="1" smtClean="0"/>
              <a:t>Nostoc</a:t>
            </a:r>
            <a:r>
              <a:rPr lang="tr-TR" dirty="0" smtClean="0"/>
              <a:t>)’da, hem de Gram-</a:t>
            </a:r>
            <a:r>
              <a:rPr lang="tr-TR" dirty="0" err="1" smtClean="0"/>
              <a:t>positive</a:t>
            </a:r>
            <a:r>
              <a:rPr lang="tr-TR" dirty="0" smtClean="0"/>
              <a:t> (</a:t>
            </a:r>
            <a:r>
              <a:rPr lang="tr-TR" i="1" dirty="0" err="1" smtClean="0"/>
              <a:t>Streptomyces</a:t>
            </a:r>
            <a:r>
              <a:rPr lang="tr-TR" dirty="0" smtClean="0"/>
              <a:t>) ve Gram-</a:t>
            </a:r>
            <a:r>
              <a:rPr lang="tr-TR" dirty="0" err="1" smtClean="0"/>
              <a:t>negative</a:t>
            </a:r>
            <a:r>
              <a:rPr lang="tr-TR" dirty="0" smtClean="0"/>
              <a:t> bakterilerde (</a:t>
            </a:r>
            <a:r>
              <a:rPr lang="tr-TR" i="1" dirty="0" err="1" smtClean="0"/>
              <a:t>Photorhabdus</a:t>
            </a:r>
            <a:r>
              <a:rPr lang="tr-TR" dirty="0" smtClean="0"/>
              <a:t>) buluruz. </a:t>
            </a:r>
          </a:p>
          <a:p>
            <a:r>
              <a:rPr lang="tr-TR" dirty="0" smtClean="0"/>
              <a:t>PAL proteinleri, orijinlerinin ortak bir atasal proteinden geldiğine işaret ederek, </a:t>
            </a:r>
            <a:r>
              <a:rPr lang="tr-TR" dirty="0" err="1" smtClean="0"/>
              <a:t>prokaryot</a:t>
            </a:r>
            <a:r>
              <a:rPr lang="tr-TR" dirty="0" smtClean="0"/>
              <a:t> ve </a:t>
            </a:r>
            <a:r>
              <a:rPr lang="tr-TR" dirty="0" err="1" smtClean="0"/>
              <a:t>ökaryotlarda</a:t>
            </a:r>
            <a:r>
              <a:rPr lang="tr-TR" dirty="0" smtClean="0"/>
              <a:t> korunmuş bölgeleri paylaşır.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Fenilalanin</a:t>
            </a:r>
            <a:r>
              <a:rPr lang="tr-TR" dirty="0" smtClean="0"/>
              <a:t> amonyak </a:t>
            </a:r>
            <a:r>
              <a:rPr lang="tr-TR" dirty="0" err="1" smtClean="0"/>
              <a:t>liaz</a:t>
            </a:r>
            <a:r>
              <a:rPr lang="tr-TR" dirty="0" smtClean="0"/>
              <a:t> (PAL)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r>
              <a:rPr lang="tr-TR" dirty="0" smtClean="0"/>
              <a:t>PAL’ın hayvanlarda bulunmayışı dikkate değerdir. Bu, bitkilerdeki PAL’ın, Gram-negatif bakteriler tarafından değil, </a:t>
            </a:r>
            <a:r>
              <a:rPr lang="tr-TR" dirty="0" err="1" smtClean="0"/>
              <a:t>siyanobakteriler</a:t>
            </a:r>
            <a:r>
              <a:rPr lang="tr-TR" dirty="0" smtClean="0"/>
              <a:t> (kloroplast atası) tarafından içeri sokulmuş olabileceğini akla getirmektedir; aksi takdirde, aynı zamanda PAL hayvanlarda da bulunurdu. </a:t>
            </a:r>
          </a:p>
          <a:p>
            <a:r>
              <a:rPr lang="tr-TR" dirty="0" smtClean="0"/>
              <a:t>PAL’ın, </a:t>
            </a:r>
            <a:r>
              <a:rPr lang="tr-TR" dirty="0" err="1" smtClean="0"/>
              <a:t>fenolik</a:t>
            </a:r>
            <a:r>
              <a:rPr lang="tr-TR" dirty="0" smtClean="0"/>
              <a:t> bileşiklere yol açan yolağın, bitkilerin evrimi sırasında çok erken </a:t>
            </a:r>
            <a:r>
              <a:rPr lang="tr-TR" dirty="0" smtClean="0"/>
              <a:t>başladığı </a:t>
            </a:r>
            <a:r>
              <a:rPr lang="tr-TR" dirty="0" smtClean="0"/>
              <a:t>ve</a:t>
            </a:r>
            <a:r>
              <a:rPr lang="tr-TR" dirty="0" smtClean="0"/>
              <a:t> </a:t>
            </a:r>
            <a:r>
              <a:rPr lang="tr-TR" dirty="0" smtClean="0"/>
              <a:t>tüm kara bitkilerinde işlevsel olduğu görünür.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339752" y="88366"/>
            <a:ext cx="4968553" cy="663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16024"/>
            <a:ext cx="8568952" cy="1268760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SM yolaklarında daha sonraki adımları katalizleyen anahtar enzimlerin evrimi;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pPr lvl="0"/>
            <a:r>
              <a:rPr lang="tr-TR" dirty="0" err="1" smtClean="0"/>
              <a:t>Şalkon</a:t>
            </a:r>
            <a:r>
              <a:rPr lang="tr-TR" dirty="0" smtClean="0"/>
              <a:t> </a:t>
            </a:r>
            <a:r>
              <a:rPr lang="tr-TR" dirty="0" err="1" smtClean="0"/>
              <a:t>sentaz</a:t>
            </a:r>
            <a:r>
              <a:rPr lang="tr-TR" dirty="0" smtClean="0"/>
              <a:t> (CHS) (</a:t>
            </a:r>
            <a:r>
              <a:rPr lang="tr-TR" dirty="0" err="1" smtClean="0"/>
              <a:t>malonil</a:t>
            </a:r>
            <a:r>
              <a:rPr lang="tr-TR" dirty="0" smtClean="0"/>
              <a:t>-</a:t>
            </a:r>
            <a:r>
              <a:rPr lang="tr-TR" dirty="0" err="1" smtClean="0"/>
              <a:t>CoA</a:t>
            </a:r>
            <a:r>
              <a:rPr lang="tr-TR" dirty="0" smtClean="0"/>
              <a:t> ve p-</a:t>
            </a:r>
            <a:r>
              <a:rPr lang="tr-TR" dirty="0" err="1" smtClean="0"/>
              <a:t>kumaril</a:t>
            </a:r>
            <a:r>
              <a:rPr lang="tr-TR" dirty="0" smtClean="0"/>
              <a:t>-</a:t>
            </a:r>
            <a:r>
              <a:rPr lang="tr-TR" dirty="0" err="1" smtClean="0"/>
              <a:t>CoA’yı</a:t>
            </a:r>
            <a:r>
              <a:rPr lang="tr-TR" dirty="0" smtClean="0"/>
              <a:t> </a:t>
            </a:r>
            <a:r>
              <a:rPr lang="tr-TR" dirty="0" err="1" smtClean="0"/>
              <a:t>şalkona</a:t>
            </a:r>
            <a:r>
              <a:rPr lang="tr-TR" dirty="0" smtClean="0"/>
              <a:t> bağlayan, ki sonra </a:t>
            </a:r>
            <a:r>
              <a:rPr lang="tr-TR" dirty="0" err="1" smtClean="0"/>
              <a:t>flavonoidlere</a:t>
            </a:r>
            <a:r>
              <a:rPr lang="tr-TR" dirty="0" smtClean="0"/>
              <a:t> </a:t>
            </a:r>
            <a:r>
              <a:rPr lang="tr-TR" dirty="0" err="1" smtClean="0"/>
              <a:t>siklizasyon</a:t>
            </a:r>
            <a:r>
              <a:rPr lang="tr-TR" dirty="0" smtClean="0"/>
              <a:t> yapar)</a:t>
            </a:r>
          </a:p>
          <a:p>
            <a:pPr lvl="0"/>
            <a:r>
              <a:rPr lang="tr-TR" dirty="0" err="1" smtClean="0"/>
              <a:t>S</a:t>
            </a:r>
            <a:r>
              <a:rPr lang="tr-TR" dirty="0" err="1" smtClean="0"/>
              <a:t>triktozidin</a:t>
            </a:r>
            <a:r>
              <a:rPr lang="tr-TR" dirty="0" smtClean="0"/>
              <a:t> </a:t>
            </a:r>
            <a:r>
              <a:rPr lang="tr-TR" dirty="0" err="1" smtClean="0"/>
              <a:t>sentaz</a:t>
            </a:r>
            <a:r>
              <a:rPr lang="tr-TR" dirty="0" smtClean="0"/>
              <a:t> (STS) (Diğer </a:t>
            </a:r>
            <a:r>
              <a:rPr lang="tr-TR" dirty="0" err="1" smtClean="0"/>
              <a:t>monoterpen</a:t>
            </a:r>
            <a:r>
              <a:rPr lang="tr-TR" dirty="0" smtClean="0"/>
              <a:t>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alkoloidlerin</a:t>
            </a:r>
            <a:r>
              <a:rPr lang="tr-TR" dirty="0" smtClean="0"/>
              <a:t> türetildiği, </a:t>
            </a:r>
            <a:r>
              <a:rPr lang="tr-TR" dirty="0" err="1" smtClean="0"/>
              <a:t>striktozidin’e</a:t>
            </a:r>
            <a:r>
              <a:rPr lang="tr-TR" dirty="0" smtClean="0"/>
              <a:t> </a:t>
            </a:r>
            <a:r>
              <a:rPr lang="tr-TR" dirty="0" err="1" smtClean="0"/>
              <a:t>sekologaninli</a:t>
            </a:r>
            <a:r>
              <a:rPr lang="tr-TR" dirty="0" smtClean="0"/>
              <a:t> </a:t>
            </a:r>
            <a:r>
              <a:rPr lang="tr-TR" dirty="0" err="1" smtClean="0"/>
              <a:t>triptamin’i</a:t>
            </a:r>
            <a:r>
              <a:rPr lang="tr-TR" dirty="0" smtClean="0"/>
              <a:t> bağlar)</a:t>
            </a:r>
          </a:p>
          <a:p>
            <a:pPr lvl="0"/>
            <a:r>
              <a:rPr lang="tr-TR" dirty="0"/>
              <a:t>B</a:t>
            </a:r>
            <a:r>
              <a:rPr lang="tr-TR" dirty="0" smtClean="0"/>
              <a:t>erberin </a:t>
            </a:r>
            <a:r>
              <a:rPr lang="tr-TR" dirty="0" smtClean="0"/>
              <a:t>köprü enzim (BBE) (</a:t>
            </a:r>
            <a:r>
              <a:rPr lang="tr-TR" dirty="0" err="1" smtClean="0"/>
              <a:t>protoberberin</a:t>
            </a:r>
            <a:r>
              <a:rPr lang="tr-TR" dirty="0" smtClean="0"/>
              <a:t> </a:t>
            </a:r>
            <a:r>
              <a:rPr lang="tr-TR" dirty="0" err="1" smtClean="0"/>
              <a:t>alkaloidlerine</a:t>
            </a:r>
            <a:r>
              <a:rPr lang="tr-TR" dirty="0" smtClean="0"/>
              <a:t> yol açar)</a:t>
            </a:r>
          </a:p>
          <a:p>
            <a:pPr lvl="0"/>
            <a:r>
              <a:rPr lang="tr-TR" dirty="0" smtClean="0"/>
              <a:t>Kodeinon </a:t>
            </a:r>
            <a:r>
              <a:rPr lang="tr-TR" dirty="0" err="1" smtClean="0"/>
              <a:t>redüktaz</a:t>
            </a:r>
            <a:r>
              <a:rPr lang="tr-TR" dirty="0" smtClean="0"/>
              <a:t> (CR) (Kodeinon ve </a:t>
            </a:r>
            <a:r>
              <a:rPr lang="tr-TR" dirty="0" err="1" smtClean="0"/>
              <a:t>morfinon’u</a:t>
            </a:r>
            <a:r>
              <a:rPr lang="tr-TR" dirty="0" smtClean="0"/>
              <a:t> kodein’e dönüştürür).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Şalkon</a:t>
            </a:r>
            <a:r>
              <a:rPr lang="tr-TR" dirty="0" smtClean="0"/>
              <a:t> </a:t>
            </a:r>
            <a:r>
              <a:rPr lang="tr-TR" dirty="0" err="1" smtClean="0"/>
              <a:t>sintaz</a:t>
            </a:r>
            <a:r>
              <a:rPr lang="tr-TR" dirty="0"/>
              <a:t> (</a:t>
            </a:r>
            <a:r>
              <a:rPr lang="tr-TR" dirty="0" smtClean="0"/>
              <a:t>CHS)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Şalkon</a:t>
            </a:r>
            <a:r>
              <a:rPr lang="tr-TR" dirty="0" smtClean="0"/>
              <a:t> </a:t>
            </a:r>
            <a:r>
              <a:rPr lang="tr-TR" dirty="0" err="1" smtClean="0"/>
              <a:t>sintaz</a:t>
            </a:r>
            <a:r>
              <a:rPr lang="tr-TR" dirty="0" smtClean="0"/>
              <a:t>, hem pek çok </a:t>
            </a:r>
            <a:r>
              <a:rPr lang="tr-TR" dirty="0" err="1" smtClean="0"/>
              <a:t>angiospermde</a:t>
            </a:r>
            <a:r>
              <a:rPr lang="tr-TR" dirty="0" smtClean="0"/>
              <a:t>, hem de </a:t>
            </a:r>
            <a:r>
              <a:rPr lang="tr-TR" i="1" dirty="0" err="1" smtClean="0"/>
              <a:t>Physcomitrella</a:t>
            </a:r>
            <a:r>
              <a:rPr lang="tr-TR" dirty="0" smtClean="0"/>
              <a:t> karayosunu gibi ilk kara bitkilerinde bulunur. </a:t>
            </a:r>
          </a:p>
          <a:p>
            <a:r>
              <a:rPr lang="tr-TR" dirty="0" smtClean="0"/>
              <a:t>Bitki enzimleri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CHS’ye</a:t>
            </a:r>
            <a:r>
              <a:rPr lang="tr-TR" dirty="0" smtClean="0"/>
              <a:t> bir kardeş oluştururlar ki, </a:t>
            </a:r>
            <a:r>
              <a:rPr lang="tr-TR" dirty="0" err="1" smtClean="0"/>
              <a:t>siyanobakterilerin</a:t>
            </a:r>
            <a:r>
              <a:rPr lang="tr-TR" dirty="0" smtClean="0"/>
              <a:t> </a:t>
            </a:r>
            <a:r>
              <a:rPr lang="tr-TR" dirty="0" err="1" smtClean="0"/>
              <a:t>poliketid</a:t>
            </a:r>
            <a:r>
              <a:rPr lang="tr-TR" dirty="0" smtClean="0"/>
              <a:t> </a:t>
            </a:r>
            <a:r>
              <a:rPr lang="tr-TR" dirty="0" err="1" smtClean="0"/>
              <a:t>sintazlarıyla</a:t>
            </a:r>
            <a:r>
              <a:rPr lang="tr-TR" dirty="0" smtClean="0"/>
              <a:t> aynı soyu paylaşırlar. </a:t>
            </a:r>
          </a:p>
          <a:p>
            <a:r>
              <a:rPr lang="tr-TR" dirty="0" smtClean="0"/>
              <a:t>Bitkilerin CHS proteinleri, ortak bir atasal proteinden orijinlerini göstererek, </a:t>
            </a:r>
            <a:r>
              <a:rPr lang="tr-TR" dirty="0" err="1" smtClean="0"/>
              <a:t>prokaryotlarda</a:t>
            </a:r>
            <a:r>
              <a:rPr lang="tr-TR" dirty="0" smtClean="0"/>
              <a:t> ve </a:t>
            </a:r>
            <a:r>
              <a:rPr lang="tr-TR" dirty="0" err="1" smtClean="0"/>
              <a:t>ökaryotlarda</a:t>
            </a:r>
            <a:r>
              <a:rPr lang="tr-TR" dirty="0" smtClean="0"/>
              <a:t> pek çok korunmuş yerleri paylaşır. </a:t>
            </a:r>
          </a:p>
          <a:p>
            <a:r>
              <a:rPr lang="tr-TR" dirty="0" err="1" smtClean="0"/>
              <a:t>CHS’nin</a:t>
            </a:r>
            <a:r>
              <a:rPr lang="tr-TR" dirty="0" smtClean="0"/>
              <a:t> hayvanlarda bulunmayışı dikkate değerdir. Bu, bitkilerdeki </a:t>
            </a:r>
            <a:r>
              <a:rPr lang="tr-TR" dirty="0" err="1" smtClean="0"/>
              <a:t>CHS’nin</a:t>
            </a:r>
            <a:r>
              <a:rPr lang="tr-TR" dirty="0" smtClean="0"/>
              <a:t> </a:t>
            </a:r>
            <a:r>
              <a:rPr lang="tr-TR" dirty="0" err="1" smtClean="0"/>
              <a:t>siyanobakteriler</a:t>
            </a:r>
            <a:r>
              <a:rPr lang="tr-TR" dirty="0" smtClean="0"/>
              <a:t> (kloroplastların ataları) tarafından içeri sokulmuş olabileceğini akla getirir.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1102" y="401324"/>
            <a:ext cx="6645273" cy="6456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Striktozidin</a:t>
            </a:r>
            <a:r>
              <a:rPr lang="tr-TR" dirty="0" smtClean="0"/>
              <a:t> </a:t>
            </a:r>
            <a:r>
              <a:rPr lang="tr-TR" dirty="0" err="1" smtClean="0"/>
              <a:t>sintaz</a:t>
            </a:r>
            <a:r>
              <a:rPr lang="tr-TR" dirty="0" smtClean="0"/>
              <a:t> (STS)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tr-TR" dirty="0" smtClean="0"/>
              <a:t>Her ne kadar, </a:t>
            </a:r>
            <a:r>
              <a:rPr lang="tr-TR" dirty="0" err="1" smtClean="0"/>
              <a:t>monoterpen</a:t>
            </a:r>
            <a:r>
              <a:rPr lang="tr-TR" dirty="0" smtClean="0"/>
              <a:t> </a:t>
            </a:r>
            <a:r>
              <a:rPr lang="tr-TR" dirty="0" err="1" smtClean="0"/>
              <a:t>indol</a:t>
            </a:r>
            <a:r>
              <a:rPr lang="tr-TR" dirty="0" smtClean="0"/>
              <a:t> </a:t>
            </a:r>
            <a:r>
              <a:rPr lang="tr-TR" dirty="0" err="1" smtClean="0"/>
              <a:t>alkaloidleri</a:t>
            </a:r>
            <a:r>
              <a:rPr lang="tr-TR" dirty="0" smtClean="0"/>
              <a:t> üreten küçük bir grup </a:t>
            </a:r>
            <a:r>
              <a:rPr lang="tr-TR" dirty="0" err="1" smtClean="0"/>
              <a:t>taksonda</a:t>
            </a:r>
            <a:r>
              <a:rPr lang="tr-TR" dirty="0" smtClean="0"/>
              <a:t> fonksiyonel olarak ifade edilebilirlerse de, </a:t>
            </a:r>
            <a:r>
              <a:rPr lang="tr-TR" dirty="0" err="1" smtClean="0"/>
              <a:t>Striktozidin</a:t>
            </a:r>
            <a:r>
              <a:rPr lang="tr-TR" dirty="0" smtClean="0"/>
              <a:t> </a:t>
            </a:r>
            <a:r>
              <a:rPr lang="tr-TR" dirty="0" err="1" smtClean="0"/>
              <a:t>sintaz</a:t>
            </a:r>
            <a:r>
              <a:rPr lang="tr-TR" dirty="0" smtClean="0"/>
              <a:t>, bitkiler arasında geniş bir dağılıma sahiptir. </a:t>
            </a:r>
          </a:p>
          <a:p>
            <a:r>
              <a:rPr lang="tr-TR" dirty="0" smtClean="0"/>
              <a:t>İlgili genler hayvanlarda ve bakterilerde bulunur. Ortak korunmuş amino asit dizileri, STS genlerinin ortak bir atasını akla getirir.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2120" y="213382"/>
            <a:ext cx="6004216" cy="638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Berberin köprü enzim kataliz’ler (BBE),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Berberin köprü enzim (BBE), katalizi </a:t>
            </a:r>
            <a:r>
              <a:rPr lang="tr-TR" dirty="0" err="1" smtClean="0"/>
              <a:t>protoberberin</a:t>
            </a:r>
            <a:r>
              <a:rPr lang="tr-TR" dirty="0" smtClean="0"/>
              <a:t> </a:t>
            </a:r>
            <a:r>
              <a:rPr lang="tr-TR" dirty="0" err="1" smtClean="0"/>
              <a:t>alkaloidi</a:t>
            </a:r>
            <a:r>
              <a:rPr lang="tr-TR" dirty="0" smtClean="0"/>
              <a:t> </a:t>
            </a:r>
            <a:r>
              <a:rPr lang="tr-TR" dirty="0" err="1" smtClean="0"/>
              <a:t>biyosentezinde</a:t>
            </a:r>
            <a:r>
              <a:rPr lang="tr-TR" dirty="0" smtClean="0"/>
              <a:t> özelleşmiş  bir adımdır. Benzer genler ve proteinler, yüksek bitkilerde daha çok </a:t>
            </a:r>
            <a:r>
              <a:rPr lang="tr-TR" dirty="0" err="1" smtClean="0"/>
              <a:t>olasa</a:t>
            </a:r>
            <a:r>
              <a:rPr lang="tr-TR" dirty="0" smtClean="0"/>
              <a:t> da  </a:t>
            </a:r>
            <a:r>
              <a:rPr lang="tr-TR" dirty="0" smtClean="0"/>
              <a:t>ortak bir atayı işaret eder. </a:t>
            </a:r>
          </a:p>
          <a:p>
            <a:r>
              <a:rPr lang="tr-TR" dirty="0" smtClean="0"/>
              <a:t>Bir takım ortak korunmuş dizileri paylaşan, BBE veya benzer proteinler aynı zamanda mantarlar ve bakterilerde de bulunabilir. </a:t>
            </a:r>
          </a:p>
          <a:p>
            <a:r>
              <a:rPr lang="tr-TR" dirty="0" smtClean="0"/>
              <a:t>Benzer bir kalıp, </a:t>
            </a:r>
            <a:r>
              <a:rPr lang="tr-TR" dirty="0"/>
              <a:t>Kodeinon </a:t>
            </a:r>
            <a:r>
              <a:rPr lang="tr-TR" dirty="0" err="1" smtClean="0"/>
              <a:t>redüktazın</a:t>
            </a:r>
            <a:r>
              <a:rPr lang="tr-TR" dirty="0" smtClean="0"/>
              <a:t> (CR) </a:t>
            </a:r>
            <a:r>
              <a:rPr lang="tr-TR" dirty="0" smtClean="0"/>
              <a:t>dağılımında görülebilir.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8845" y="260648"/>
            <a:ext cx="7017184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SM yolaklarının başındaki anahtar enzimler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 err="1" smtClean="0">
                <a:solidFill>
                  <a:srgbClr val="FF0000"/>
                </a:solidFill>
              </a:rPr>
              <a:t>Ornitin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dekarboksilaz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(</a:t>
            </a:r>
            <a:r>
              <a:rPr lang="tr-TR" sz="2800" dirty="0" err="1"/>
              <a:t>tropan’a</a:t>
            </a:r>
            <a:r>
              <a:rPr lang="tr-TR" sz="2800" dirty="0"/>
              <a:t>, </a:t>
            </a:r>
            <a:r>
              <a:rPr lang="tr-TR" sz="2800" dirty="0" err="1"/>
              <a:t>pirolidin</a:t>
            </a:r>
            <a:r>
              <a:rPr lang="tr-TR" sz="2800" dirty="0"/>
              <a:t> ve </a:t>
            </a:r>
            <a:r>
              <a:rPr lang="tr-TR" sz="2800" dirty="0" err="1"/>
              <a:t>PA’lara</a:t>
            </a:r>
            <a:r>
              <a:rPr lang="tr-TR" sz="2800" dirty="0"/>
              <a:t> ve </a:t>
            </a:r>
            <a:r>
              <a:rPr lang="tr-TR" sz="2800" dirty="0" err="1"/>
              <a:t>putresin’e</a:t>
            </a:r>
            <a:r>
              <a:rPr lang="tr-TR" sz="2800" dirty="0"/>
              <a:t> yol açan)</a:t>
            </a:r>
          </a:p>
          <a:p>
            <a:pPr lvl="0"/>
            <a:r>
              <a:rPr lang="tr-TR" sz="2800" dirty="0" err="1" smtClean="0">
                <a:solidFill>
                  <a:srgbClr val="FF0000"/>
                </a:solidFill>
              </a:rPr>
              <a:t>Triptofan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dekarboksilaz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(</a:t>
            </a:r>
            <a:r>
              <a:rPr lang="tr-TR" sz="2800" dirty="0" err="1"/>
              <a:t>indol</a:t>
            </a:r>
            <a:r>
              <a:rPr lang="tr-TR" sz="2800" dirty="0"/>
              <a:t> </a:t>
            </a:r>
            <a:r>
              <a:rPr lang="tr-TR" sz="2800" dirty="0" err="1"/>
              <a:t>alkoloidlere</a:t>
            </a:r>
            <a:r>
              <a:rPr lang="tr-TR" sz="2800" dirty="0"/>
              <a:t> yol açan)</a:t>
            </a:r>
          </a:p>
          <a:p>
            <a:pPr lvl="0"/>
            <a:r>
              <a:rPr lang="tr-TR" sz="2800" dirty="0" err="1" smtClean="0">
                <a:solidFill>
                  <a:srgbClr val="FF0000"/>
                </a:solidFill>
              </a:rPr>
              <a:t>Tirozin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dekarboksilaz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(</a:t>
            </a:r>
            <a:r>
              <a:rPr lang="tr-TR" sz="2800" dirty="0" err="1"/>
              <a:t>izokinolin</a:t>
            </a:r>
            <a:r>
              <a:rPr lang="tr-TR" sz="2800" dirty="0"/>
              <a:t> </a:t>
            </a:r>
            <a:r>
              <a:rPr lang="tr-TR" sz="2800" dirty="0" err="1"/>
              <a:t>alkaloidlere</a:t>
            </a:r>
            <a:r>
              <a:rPr lang="tr-TR" sz="2800" dirty="0"/>
              <a:t> yol açan)</a:t>
            </a:r>
          </a:p>
          <a:p>
            <a:pPr lvl="0"/>
            <a:r>
              <a:rPr lang="tr-TR" sz="2800" dirty="0" err="1" smtClean="0">
                <a:solidFill>
                  <a:srgbClr val="FF0000"/>
                </a:solidFill>
              </a:rPr>
              <a:t>Fenilalanin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>
                <a:solidFill>
                  <a:srgbClr val="FF0000"/>
                </a:solidFill>
              </a:rPr>
              <a:t>amonyak </a:t>
            </a:r>
            <a:r>
              <a:rPr lang="tr-TR" sz="2800" dirty="0" err="1">
                <a:solidFill>
                  <a:srgbClr val="FF0000"/>
                </a:solidFill>
              </a:rPr>
              <a:t>liaz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(</a:t>
            </a:r>
            <a:r>
              <a:rPr lang="tr-TR" sz="2800" dirty="0" err="1"/>
              <a:t>fenilpropanoidlere</a:t>
            </a:r>
            <a:r>
              <a:rPr lang="tr-TR" sz="2800" dirty="0"/>
              <a:t> ve </a:t>
            </a:r>
            <a:r>
              <a:rPr lang="tr-TR" sz="2800" dirty="0" err="1"/>
              <a:t>flavonoidler</a:t>
            </a:r>
            <a:r>
              <a:rPr lang="tr-TR" sz="2800" dirty="0"/>
              <a:t> yol açan).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tr-TR" dirty="0" smtClean="0"/>
              <a:t>SM </a:t>
            </a:r>
            <a:r>
              <a:rPr lang="tr-TR" dirty="0" err="1" smtClean="0"/>
              <a:t>biyosentezinde</a:t>
            </a:r>
            <a:r>
              <a:rPr lang="tr-TR" dirty="0" smtClean="0"/>
              <a:t> bu proteinlerin fonksiyonunu bilmemize karşın, ilgili genlerin (mevcut olan), üretici olmayan organizmalarda ifade edilip edilmediği açık değildir. </a:t>
            </a:r>
          </a:p>
          <a:p>
            <a:r>
              <a:rPr lang="tr-TR" dirty="0" smtClean="0"/>
              <a:t>Eğer ifade ediliyorlarsa, onların fonksiyonları çoğunlukla bilinmemektedir.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tr-TR" dirty="0" smtClean="0"/>
              <a:t>Bu ilk analizler, SM genlerinin eski ortak bir köke sahip olduklarını ve bitkiler âleminde geniş ölçüde dağıldığını, fakat çeşitli yerlerde suskun veya işlevsel olarak </a:t>
            </a:r>
            <a:r>
              <a:rPr lang="tr-TR" dirty="0" err="1" smtClean="0"/>
              <a:t>inaktif</a:t>
            </a:r>
            <a:r>
              <a:rPr lang="tr-TR" dirty="0" smtClean="0"/>
              <a:t> olduklarını ileri sürerek, hipotez </a:t>
            </a:r>
            <a:r>
              <a:rPr lang="tr-TR" dirty="0" err="1" smtClean="0"/>
              <a:t>II’yi</a:t>
            </a:r>
            <a:r>
              <a:rPr lang="tr-TR" dirty="0" smtClean="0"/>
              <a:t> destekler. </a:t>
            </a:r>
          </a:p>
          <a:p>
            <a:r>
              <a:rPr lang="tr-TR" dirty="0" smtClean="0"/>
              <a:t>Üretici olmayan </a:t>
            </a:r>
            <a:r>
              <a:rPr lang="tr-TR" dirty="0" err="1" smtClean="0"/>
              <a:t>taksonların</a:t>
            </a:r>
            <a:r>
              <a:rPr lang="tr-TR" dirty="0" smtClean="0"/>
              <a:t> ilgili genlerini izole etmek ve ifade etmek ve proteinlerin, SM üreten </a:t>
            </a:r>
            <a:r>
              <a:rPr lang="tr-TR" dirty="0" err="1" smtClean="0"/>
              <a:t>taksonlarda</a:t>
            </a:r>
            <a:r>
              <a:rPr lang="tr-TR" dirty="0" smtClean="0"/>
              <a:t> görüldüğü gibi aynı spesifik katalitik reaksiyonları gerçekleştirebilip gerçekleştiremeyeceğinin test edilmesi gereklidir.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461216"/>
          </a:xfrm>
        </p:spPr>
        <p:txBody>
          <a:bodyPr>
            <a:normAutofit/>
          </a:bodyPr>
          <a:lstStyle/>
          <a:p>
            <a:r>
              <a:rPr lang="tr-TR" dirty="0" smtClean="0"/>
              <a:t>Bitki </a:t>
            </a:r>
            <a:r>
              <a:rPr lang="tr-TR" dirty="0" err="1" smtClean="0"/>
              <a:t>Sekonder</a:t>
            </a:r>
            <a:r>
              <a:rPr lang="tr-TR" dirty="0" smtClean="0"/>
              <a:t> Metabolizmasına Yatay Gen Transferinin Katkısı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Mitokondri ve Kloroplastların Rolü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SM yolaklarının spesifik enzimleri, hem temel, hem de daha ileri basamaklarda, ilgili </a:t>
            </a:r>
            <a:r>
              <a:rPr lang="tr-TR" dirty="0" smtClean="0"/>
              <a:t>SM </a:t>
            </a:r>
            <a:r>
              <a:rPr lang="tr-TR" dirty="0" smtClean="0"/>
              <a:t>üreten bitki türlerinde mevcuttur. </a:t>
            </a:r>
          </a:p>
          <a:p>
            <a:r>
              <a:rPr lang="tr-TR" dirty="0" smtClean="0"/>
              <a:t>Bundan başka, ilgili proteinler bitkiler âleminin pek çok diğer üyelerinde ve şaşırtıcı biçimde, mantarlar ve bakterilerde de görülebilir. </a:t>
            </a:r>
          </a:p>
          <a:p>
            <a:r>
              <a:rPr lang="tr-TR" dirty="0" smtClean="0"/>
              <a:t>Hatta hayvanlar, proteinlerin bazısını (TDC, ODC, TyrDC, STS ve CR) paylaşırlar.</a:t>
            </a:r>
          </a:p>
          <a:p>
            <a:r>
              <a:rPr lang="tr-TR" dirty="0" smtClean="0"/>
              <a:t>Bu </a:t>
            </a:r>
            <a:r>
              <a:rPr lang="tr-TR" dirty="0" smtClean="0"/>
              <a:t>gözlemler, proteinlerin büyük bir olasılıkla </a:t>
            </a:r>
            <a:r>
              <a:rPr lang="tr-TR" dirty="0" err="1" smtClean="0"/>
              <a:t>prokaryotlarda</a:t>
            </a:r>
            <a:r>
              <a:rPr lang="tr-TR" dirty="0" smtClean="0"/>
              <a:t> evrimleştiğini ve ya </a:t>
            </a:r>
            <a:r>
              <a:rPr lang="tr-TR" dirty="0" err="1" smtClean="0"/>
              <a:t>protobakteriler</a:t>
            </a:r>
            <a:r>
              <a:rPr lang="tr-TR" dirty="0" smtClean="0"/>
              <a:t> </a:t>
            </a:r>
            <a:r>
              <a:rPr lang="tr-TR" dirty="0" smtClean="0"/>
              <a:t>(mitokondrinin atası) </a:t>
            </a:r>
            <a:r>
              <a:rPr lang="tr-TR" dirty="0"/>
              <a:t>ya </a:t>
            </a:r>
            <a:r>
              <a:rPr lang="tr-TR" dirty="0" smtClean="0"/>
              <a:t>da </a:t>
            </a:r>
            <a:r>
              <a:rPr lang="tr-TR" dirty="0" err="1" smtClean="0"/>
              <a:t>siyanobakteriler</a:t>
            </a:r>
            <a:r>
              <a:rPr lang="tr-TR" dirty="0" smtClean="0"/>
              <a:t> </a:t>
            </a:r>
            <a:r>
              <a:rPr lang="tr-TR" dirty="0" smtClean="0"/>
              <a:t>(kloroplastın atası</a:t>
            </a:r>
            <a:r>
              <a:rPr lang="tr-TR" dirty="0" smtClean="0"/>
              <a:t>) vasıtasıyla </a:t>
            </a:r>
            <a:r>
              <a:rPr lang="tr-TR" dirty="0" err="1" smtClean="0"/>
              <a:t>ökaryotlara</a:t>
            </a:r>
            <a:r>
              <a:rPr lang="tr-TR" dirty="0" smtClean="0"/>
              <a:t> transfer edildiğini </a:t>
            </a:r>
            <a:r>
              <a:rPr lang="tr-TR" dirty="0" smtClean="0"/>
              <a:t>göstermektedir.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760640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 takım SM (örneğin, birçok </a:t>
            </a:r>
            <a:r>
              <a:rPr lang="tr-TR" dirty="0" err="1" smtClean="0"/>
              <a:t>terpenoid</a:t>
            </a:r>
            <a:r>
              <a:rPr lang="tr-TR" dirty="0" smtClean="0"/>
              <a:t>, </a:t>
            </a:r>
            <a:r>
              <a:rPr lang="tr-TR" dirty="0" err="1" smtClean="0"/>
              <a:t>QA’lar</a:t>
            </a:r>
            <a:r>
              <a:rPr lang="tr-TR" dirty="0" smtClean="0"/>
              <a:t>, </a:t>
            </a:r>
            <a:r>
              <a:rPr lang="tr-TR" dirty="0" err="1" smtClean="0"/>
              <a:t>piperidin</a:t>
            </a:r>
            <a:r>
              <a:rPr lang="tr-TR" dirty="0" smtClean="0"/>
              <a:t> </a:t>
            </a:r>
            <a:r>
              <a:rPr lang="tr-TR" dirty="0" err="1" smtClean="0"/>
              <a:t>alkaloid</a:t>
            </a:r>
            <a:r>
              <a:rPr lang="tr-TR" dirty="0" smtClean="0"/>
              <a:t> </a:t>
            </a:r>
            <a:r>
              <a:rPr lang="tr-TR" dirty="0" err="1" smtClean="0"/>
              <a:t>coniin</a:t>
            </a:r>
            <a:r>
              <a:rPr lang="tr-TR" dirty="0" smtClean="0"/>
              <a:t>), tamamen veya kısmen kloroplastlarda ve/veya mitokondrilerde üretilir. </a:t>
            </a:r>
          </a:p>
          <a:p>
            <a:r>
              <a:rPr lang="tr-TR" dirty="0" smtClean="0"/>
              <a:t>İlgili genler, bugün çoğunlukla çekirdekseldir. Bu lokalizasyonların, ilgili yolakların eski bir bakteriyel orijinin </a:t>
            </a:r>
            <a:r>
              <a:rPr lang="tr-TR" dirty="0" err="1" smtClean="0"/>
              <a:t>indirekt</a:t>
            </a:r>
            <a:r>
              <a:rPr lang="tr-TR" dirty="0" smtClean="0"/>
              <a:t> indikatörleri olduğunu kuramsal olarak düşünmek caziptir. </a:t>
            </a:r>
          </a:p>
          <a:p>
            <a:r>
              <a:rPr lang="tr-TR" dirty="0" smtClean="0"/>
              <a:t>Bakteri genomlarının </a:t>
            </a:r>
            <a:r>
              <a:rPr lang="tr-TR" dirty="0" err="1" smtClean="0"/>
              <a:t>ökaryotlara</a:t>
            </a:r>
            <a:r>
              <a:rPr lang="tr-TR" dirty="0" smtClean="0"/>
              <a:t> girişi, yatay gen transferinin (HGT) erken ve önemli bir olayıydı. Aktarılan genomlar, </a:t>
            </a:r>
            <a:r>
              <a:rPr lang="tr-TR" dirty="0" err="1" smtClean="0"/>
              <a:t>duplikasyon</a:t>
            </a:r>
            <a:r>
              <a:rPr lang="tr-TR" dirty="0" smtClean="0"/>
              <a:t> ve mutasyon tarafından konukçu organizmalarda, görünüşe göre daha fazla değişmiştir. </a:t>
            </a:r>
          </a:p>
          <a:p>
            <a:r>
              <a:rPr lang="tr-TR" dirty="0" smtClean="0"/>
              <a:t>Bu yeni yolak genlerinden oluşan yeni </a:t>
            </a:r>
            <a:r>
              <a:rPr lang="tr-TR" dirty="0" err="1" smtClean="0"/>
              <a:t>metabolitler</a:t>
            </a:r>
            <a:r>
              <a:rPr lang="tr-TR" dirty="0" smtClean="0"/>
              <a:t>, </a:t>
            </a:r>
            <a:r>
              <a:rPr lang="tr-TR" dirty="0" err="1" smtClean="0"/>
              <a:t>endojen</a:t>
            </a:r>
            <a:r>
              <a:rPr lang="tr-TR" dirty="0" smtClean="0"/>
              <a:t> bitki enzimleri tarafından muhtemelen daha fazla dönüştürülmüştür.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Endofitler</a:t>
            </a:r>
            <a:r>
              <a:rPr lang="tr-TR" dirty="0" smtClean="0"/>
              <a:t> ve </a:t>
            </a:r>
            <a:r>
              <a:rPr lang="tr-TR" dirty="0" err="1" smtClean="0"/>
              <a:t>Ektomikorizal</a:t>
            </a:r>
            <a:r>
              <a:rPr lang="tr-TR" dirty="0" smtClean="0"/>
              <a:t> Mantarlardan Katkılar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Alakasız bitki familyalarında belirli </a:t>
            </a:r>
            <a:r>
              <a:rPr lang="tr-TR" dirty="0" err="1" smtClean="0"/>
              <a:t>SM’lerin</a:t>
            </a:r>
            <a:r>
              <a:rPr lang="tr-TR" dirty="0" smtClean="0"/>
              <a:t> dağılımı, </a:t>
            </a:r>
            <a:r>
              <a:rPr lang="tr-TR" dirty="0" err="1" smtClean="0"/>
              <a:t>SM’leri</a:t>
            </a:r>
            <a:r>
              <a:rPr lang="tr-TR" dirty="0" smtClean="0"/>
              <a:t> kendileri üretebilen veya yolak genlerini kendi konukçu bitkilerine aktarmış olan, </a:t>
            </a:r>
            <a:r>
              <a:rPr lang="tr-TR" dirty="0" err="1" smtClean="0"/>
              <a:t>endofitler</a:t>
            </a:r>
            <a:r>
              <a:rPr lang="tr-TR" dirty="0" smtClean="0"/>
              <a:t> ve </a:t>
            </a:r>
            <a:r>
              <a:rPr lang="tr-TR" dirty="0" err="1" smtClean="0"/>
              <a:t>ektomikorizal</a:t>
            </a:r>
            <a:r>
              <a:rPr lang="tr-TR" dirty="0" smtClean="0"/>
              <a:t> mantarlar nedeniyle de olabilir (Bu, </a:t>
            </a:r>
            <a:r>
              <a:rPr lang="tr-TR" dirty="0" err="1" smtClean="0"/>
              <a:t>HGT’nin</a:t>
            </a:r>
            <a:r>
              <a:rPr lang="tr-TR" dirty="0" smtClean="0"/>
              <a:t> başka bir örneği olabilir)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sz="2800" dirty="0" err="1" smtClean="0"/>
              <a:t>Vasküler</a:t>
            </a:r>
            <a:r>
              <a:rPr lang="tr-TR" sz="2800" dirty="0" smtClean="0"/>
              <a:t> bitkilerde </a:t>
            </a:r>
            <a:r>
              <a:rPr lang="tr-TR" sz="2800" dirty="0" err="1" smtClean="0"/>
              <a:t>mikorizal</a:t>
            </a:r>
            <a:r>
              <a:rPr lang="tr-TR" sz="2800" dirty="0" smtClean="0"/>
              <a:t> ilişkilerin görünüşe göre yaklaşık 400 milyon yıl önce evrimleşmiştir ve bitkilerin yaklaşık %80’inde mevcuttur. </a:t>
            </a:r>
          </a:p>
          <a:p>
            <a:r>
              <a:rPr lang="tr-TR" sz="2800" dirty="0" err="1"/>
              <a:t>Ektomikoriza</a:t>
            </a:r>
            <a:r>
              <a:rPr lang="tr-TR" sz="2800" dirty="0"/>
              <a:t> </a:t>
            </a:r>
            <a:r>
              <a:rPr lang="tr-TR" sz="2800" dirty="0" smtClean="0"/>
              <a:t>ve endomikoriza, köklerle yaygın ortaklıklardır, </a:t>
            </a:r>
            <a:r>
              <a:rPr lang="tr-TR" sz="2800" dirty="0" smtClean="0"/>
              <a:t>kök </a:t>
            </a:r>
            <a:r>
              <a:rPr lang="tr-TR" sz="2800" dirty="0" smtClean="0"/>
              <a:t>yüzey alanını genişletir ve böylece daha fazla su ve </a:t>
            </a:r>
            <a:r>
              <a:rPr lang="tr-TR" sz="2800" dirty="0" smtClean="0"/>
              <a:t>besin </a:t>
            </a:r>
            <a:r>
              <a:rPr lang="tr-TR" sz="2800" dirty="0" smtClean="0"/>
              <a:t>yakalamaya yardım ederler.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Bu mantarların bazısı görünüşe göre </a:t>
            </a:r>
            <a:r>
              <a:rPr lang="tr-TR" sz="2800" dirty="0" err="1" smtClean="0"/>
              <a:t>toksik</a:t>
            </a:r>
            <a:r>
              <a:rPr lang="tr-TR" sz="2800" dirty="0" smtClean="0"/>
              <a:t> </a:t>
            </a:r>
            <a:r>
              <a:rPr lang="tr-TR" sz="2800" dirty="0" smtClean="0"/>
              <a:t>SM </a:t>
            </a:r>
            <a:r>
              <a:rPr lang="tr-TR" sz="2800" dirty="0" err="1" smtClean="0"/>
              <a:t>ler</a:t>
            </a:r>
            <a:r>
              <a:rPr lang="tr-TR" sz="2800" dirty="0" smtClean="0"/>
              <a:t> </a:t>
            </a:r>
            <a:r>
              <a:rPr lang="tr-TR" sz="2800" dirty="0" smtClean="0"/>
              <a:t>üretir ve </a:t>
            </a:r>
            <a:r>
              <a:rPr lang="tr-TR" sz="2800" dirty="0" err="1" smtClean="0"/>
              <a:t>herbivorlara</a:t>
            </a:r>
            <a:r>
              <a:rPr lang="tr-TR" sz="2800" dirty="0" smtClean="0"/>
              <a:t> ve patojenlere karşı kimyasal savunmayla kendi konukçusunu destekler. </a:t>
            </a:r>
          </a:p>
          <a:p>
            <a:r>
              <a:rPr lang="tr-TR" sz="2800" dirty="0" err="1" smtClean="0"/>
              <a:t>Simbiyotik</a:t>
            </a:r>
            <a:r>
              <a:rPr lang="tr-TR" sz="2800" dirty="0" smtClean="0"/>
              <a:t> bir mantar-bitki etkileşiminin ilginç bir örneği, </a:t>
            </a:r>
            <a:r>
              <a:rPr lang="tr-TR" sz="2800" dirty="0" err="1" smtClean="0"/>
              <a:t>ergot</a:t>
            </a:r>
            <a:r>
              <a:rPr lang="tr-TR" sz="2800" dirty="0" smtClean="0"/>
              <a:t> </a:t>
            </a:r>
            <a:r>
              <a:rPr lang="tr-TR" sz="2800" dirty="0" err="1" smtClean="0"/>
              <a:t>alkaloidlerinde</a:t>
            </a:r>
            <a:r>
              <a:rPr lang="tr-TR" sz="2800" dirty="0" smtClean="0"/>
              <a:t> görülebilir. </a:t>
            </a:r>
          </a:p>
          <a:p>
            <a:r>
              <a:rPr lang="tr-TR" sz="2800" i="1" dirty="0" err="1" smtClean="0"/>
              <a:t>Convolvulaceae’deki</a:t>
            </a:r>
            <a:r>
              <a:rPr lang="tr-TR" sz="2800" dirty="0" smtClean="0"/>
              <a:t> </a:t>
            </a:r>
            <a:r>
              <a:rPr lang="tr-TR" sz="2800" dirty="0" err="1" smtClean="0"/>
              <a:t>ergot</a:t>
            </a:r>
            <a:r>
              <a:rPr lang="tr-TR" sz="2800" dirty="0" smtClean="0"/>
              <a:t> </a:t>
            </a:r>
            <a:r>
              <a:rPr lang="tr-TR" sz="2800" dirty="0" err="1" smtClean="0"/>
              <a:t>alkaloidlerinin</a:t>
            </a:r>
            <a:r>
              <a:rPr lang="tr-TR" sz="2800" dirty="0" smtClean="0"/>
              <a:t> oluşumu, görünüşe göre, bir </a:t>
            </a:r>
            <a:r>
              <a:rPr lang="tr-TR" sz="2800" dirty="0" err="1" smtClean="0"/>
              <a:t>endofitik</a:t>
            </a:r>
            <a:r>
              <a:rPr lang="tr-TR" sz="2800" dirty="0" smtClean="0"/>
              <a:t> </a:t>
            </a:r>
            <a:r>
              <a:rPr lang="tr-TR" sz="2800" i="1" dirty="0" err="1" smtClean="0"/>
              <a:t>Clavicipateceous</a:t>
            </a:r>
            <a:r>
              <a:rPr lang="tr-TR" sz="2800" dirty="0" smtClean="0"/>
              <a:t> </a:t>
            </a:r>
            <a:r>
              <a:rPr lang="tr-TR" sz="2800" dirty="0" err="1" smtClean="0"/>
              <a:t>fungus</a:t>
            </a:r>
            <a:r>
              <a:rPr lang="tr-TR" sz="2800" dirty="0" smtClean="0"/>
              <a:t> nedeniyledir. </a:t>
            </a:r>
            <a:endParaRPr lang="tr-TR" sz="2800" dirty="0" smtClean="0"/>
          </a:p>
          <a:p>
            <a:r>
              <a:rPr lang="tr-TR" sz="2800" dirty="0" smtClean="0"/>
              <a:t>Bu </a:t>
            </a:r>
            <a:r>
              <a:rPr lang="tr-TR" sz="2800" dirty="0" smtClean="0"/>
              <a:t>gözlem, </a:t>
            </a:r>
            <a:r>
              <a:rPr lang="tr-TR" sz="2800" i="1" dirty="0" err="1" smtClean="0"/>
              <a:t>Convolvulaceae’de</a:t>
            </a:r>
            <a:r>
              <a:rPr lang="tr-TR" sz="2800" dirty="0" smtClean="0"/>
              <a:t> </a:t>
            </a:r>
            <a:r>
              <a:rPr lang="tr-TR" sz="2800" dirty="0" err="1" smtClean="0"/>
              <a:t>ergot</a:t>
            </a:r>
            <a:r>
              <a:rPr lang="tr-TR" sz="2800" dirty="0" smtClean="0"/>
              <a:t> alkaloitlerinin izole oluşumunu açıklamaktadır.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tr-TR" dirty="0" smtClean="0"/>
              <a:t>Bazı basit </a:t>
            </a:r>
            <a:r>
              <a:rPr lang="tr-TR" dirty="0" err="1" smtClean="0"/>
              <a:t>PA’lar</a:t>
            </a:r>
            <a:r>
              <a:rPr lang="tr-TR" dirty="0" smtClean="0"/>
              <a:t>, </a:t>
            </a:r>
            <a:r>
              <a:rPr lang="tr-TR" dirty="0" err="1" smtClean="0"/>
              <a:t>lolin</a:t>
            </a:r>
            <a:r>
              <a:rPr lang="tr-TR" dirty="0" smtClean="0"/>
              <a:t> gibi, bir çimde (</a:t>
            </a:r>
            <a:r>
              <a:rPr lang="tr-TR" i="1" dirty="0" err="1" smtClean="0"/>
              <a:t>Lolium</a:t>
            </a:r>
            <a:r>
              <a:rPr lang="tr-TR" i="1" dirty="0" smtClean="0"/>
              <a:t> </a:t>
            </a:r>
            <a:r>
              <a:rPr lang="tr-TR" i="1" dirty="0" err="1" smtClean="0"/>
              <a:t>pratense</a:t>
            </a:r>
            <a:r>
              <a:rPr lang="tr-TR" dirty="0" smtClean="0"/>
              <a:t>) </a:t>
            </a:r>
            <a:r>
              <a:rPr lang="tr-TR" dirty="0" smtClean="0"/>
              <a:t>ve bir kök </a:t>
            </a:r>
            <a:r>
              <a:rPr lang="tr-TR" dirty="0" err="1" smtClean="0"/>
              <a:t>hemiparazit</a:t>
            </a:r>
            <a:r>
              <a:rPr lang="tr-TR" dirty="0" smtClean="0"/>
              <a:t> bitkide (</a:t>
            </a:r>
            <a:r>
              <a:rPr lang="tr-TR" i="1" dirty="0" err="1" smtClean="0"/>
              <a:t>Rhinanthus</a:t>
            </a:r>
            <a:r>
              <a:rPr lang="tr-TR" i="1" dirty="0" smtClean="0"/>
              <a:t> </a:t>
            </a:r>
            <a:r>
              <a:rPr lang="tr-TR" i="1" dirty="0" err="1" smtClean="0"/>
              <a:t>serotinus</a:t>
            </a:r>
            <a:r>
              <a:rPr lang="tr-TR" dirty="0" smtClean="0"/>
              <a:t>) tespit edilmiştir. </a:t>
            </a:r>
          </a:p>
          <a:p>
            <a:r>
              <a:rPr lang="tr-TR" dirty="0" smtClean="0"/>
              <a:t>Alkaloitler, çimende yaşayan </a:t>
            </a:r>
            <a:r>
              <a:rPr lang="tr-TR" dirty="0" err="1" smtClean="0"/>
              <a:t>simbiyotik</a:t>
            </a:r>
            <a:r>
              <a:rPr lang="tr-TR" dirty="0" smtClean="0"/>
              <a:t> bir mantardan (</a:t>
            </a:r>
            <a:r>
              <a:rPr lang="tr-TR" i="1" dirty="0" err="1" smtClean="0"/>
              <a:t>Neotyphodium</a:t>
            </a:r>
            <a:r>
              <a:rPr lang="tr-TR" i="1" dirty="0" smtClean="0"/>
              <a:t> </a:t>
            </a:r>
            <a:r>
              <a:rPr lang="tr-TR" i="1" dirty="0" err="1" smtClean="0"/>
              <a:t>uncinatum</a:t>
            </a:r>
            <a:r>
              <a:rPr lang="tr-TR" dirty="0" smtClean="0"/>
              <a:t>; </a:t>
            </a:r>
            <a:r>
              <a:rPr lang="tr-TR" dirty="0" err="1" smtClean="0"/>
              <a:t>Clavicipitaceae</a:t>
            </a:r>
            <a:r>
              <a:rPr lang="tr-TR" dirty="0" smtClean="0"/>
              <a:t>) türemiştir. </a:t>
            </a:r>
          </a:p>
          <a:p>
            <a:r>
              <a:rPr lang="tr-TR" i="1" dirty="0" err="1" smtClean="0"/>
              <a:t>Claviceps</a:t>
            </a:r>
            <a:r>
              <a:rPr lang="tr-TR" dirty="0" err="1" smtClean="0"/>
              <a:t>’deki</a:t>
            </a:r>
            <a:r>
              <a:rPr lang="tr-TR" dirty="0" smtClean="0"/>
              <a:t> duruma benzer şekilde, mantar, </a:t>
            </a:r>
            <a:r>
              <a:rPr lang="tr-TR" dirty="0" err="1" smtClean="0"/>
              <a:t>herbivorları</a:t>
            </a:r>
            <a:r>
              <a:rPr lang="tr-TR" dirty="0" smtClean="0"/>
              <a:t> savuşturmak için çim ve onun </a:t>
            </a:r>
            <a:r>
              <a:rPr lang="tr-TR" dirty="0" err="1" smtClean="0"/>
              <a:t>hemiparazitine</a:t>
            </a:r>
            <a:r>
              <a:rPr lang="tr-TR" dirty="0" smtClean="0"/>
              <a:t> yardım eden, savunma bileşiklerini sağlamaktadır.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sz="2800" dirty="0" smtClean="0"/>
              <a:t>Parazit ve </a:t>
            </a:r>
            <a:r>
              <a:rPr lang="tr-TR" sz="2800" dirty="0" err="1" smtClean="0"/>
              <a:t>hemiparazit</a:t>
            </a:r>
            <a:r>
              <a:rPr lang="tr-TR" sz="2800" dirty="0" smtClean="0"/>
              <a:t> bitkilerin, konukçu bitkilerin </a:t>
            </a:r>
            <a:r>
              <a:rPr lang="tr-TR" sz="2800" dirty="0" err="1" smtClean="0"/>
              <a:t>sekonder</a:t>
            </a:r>
            <a:r>
              <a:rPr lang="tr-TR" sz="2800" dirty="0" smtClean="0"/>
              <a:t> </a:t>
            </a:r>
            <a:r>
              <a:rPr lang="tr-TR" sz="2800" dirty="0" err="1" smtClean="0"/>
              <a:t>metabolitlerini</a:t>
            </a:r>
            <a:r>
              <a:rPr lang="tr-TR" sz="2800" dirty="0" smtClean="0"/>
              <a:t> kullanabileceği iyi bilinmektedir. Bu nedenle, böyle bir bitkide belirli bir SM oluşumunun, ortak bir genetik tabanı ile veya HGT veya ortak </a:t>
            </a:r>
            <a:r>
              <a:rPr lang="tr-TR" sz="2800" dirty="0" err="1" smtClean="0"/>
              <a:t>filogeni</a:t>
            </a:r>
            <a:r>
              <a:rPr lang="tr-TR" sz="2800" dirty="0" smtClean="0"/>
              <a:t> ile yapacağı bir şey yoktur. </a:t>
            </a:r>
            <a:endParaRPr lang="tr-TR" sz="2800" dirty="0" smtClean="0"/>
          </a:p>
          <a:p>
            <a:r>
              <a:rPr lang="tr-TR" sz="2800" dirty="0" smtClean="0"/>
              <a:t>Bu </a:t>
            </a:r>
            <a:r>
              <a:rPr lang="tr-TR" sz="2800" dirty="0" smtClean="0"/>
              <a:t>tür olgular, </a:t>
            </a:r>
            <a:r>
              <a:rPr lang="tr-TR" sz="2800" dirty="0" err="1" smtClean="0"/>
              <a:t>Scrophulariaceae</a:t>
            </a:r>
            <a:r>
              <a:rPr lang="tr-TR" sz="2800" dirty="0" smtClean="0"/>
              <a:t>, </a:t>
            </a:r>
            <a:r>
              <a:rPr lang="tr-TR" sz="2800" dirty="0" err="1" smtClean="0"/>
              <a:t>Santalaceae</a:t>
            </a:r>
            <a:r>
              <a:rPr lang="tr-TR" sz="2800" dirty="0" smtClean="0"/>
              <a:t> (eski </a:t>
            </a:r>
            <a:r>
              <a:rPr lang="tr-TR" sz="2800" dirty="0" err="1" smtClean="0"/>
              <a:t>Viscaceae</a:t>
            </a:r>
            <a:r>
              <a:rPr lang="tr-TR" sz="2800" dirty="0" smtClean="0"/>
              <a:t> dâhil) ve </a:t>
            </a:r>
            <a:r>
              <a:rPr lang="tr-TR" sz="2800" dirty="0" err="1" smtClean="0"/>
              <a:t>Loranthaceae</a:t>
            </a:r>
            <a:r>
              <a:rPr lang="tr-TR" sz="2800" dirty="0" smtClean="0"/>
              <a:t> gibi parazit ve yarı-parazit türleri olan familyalarda bol miktarda bulunmaktadır.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r-TR" dirty="0" err="1"/>
              <a:t>Ornitin</a:t>
            </a:r>
            <a:r>
              <a:rPr lang="tr-TR" dirty="0"/>
              <a:t> </a:t>
            </a:r>
            <a:r>
              <a:rPr lang="tr-TR" dirty="0" err="1" smtClean="0"/>
              <a:t>dekarboksilaz</a:t>
            </a:r>
            <a:r>
              <a:rPr lang="tr-TR" dirty="0" smtClean="0"/>
              <a:t> (ODC)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tr-TR" dirty="0" err="1" smtClean="0"/>
              <a:t>Prokaryotlarda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ökaryotlarda</a:t>
            </a:r>
            <a:r>
              <a:rPr lang="tr-TR" dirty="0"/>
              <a:t> </a:t>
            </a:r>
            <a:r>
              <a:rPr lang="tr-TR" dirty="0" smtClean="0"/>
              <a:t>mevcuttur. </a:t>
            </a:r>
          </a:p>
          <a:p>
            <a:r>
              <a:rPr lang="tr-TR" dirty="0" err="1" smtClean="0"/>
              <a:t>Ornitin’in</a:t>
            </a:r>
            <a:r>
              <a:rPr lang="tr-TR" dirty="0" smtClean="0"/>
              <a:t> </a:t>
            </a:r>
            <a:r>
              <a:rPr lang="tr-TR" dirty="0" err="1" smtClean="0"/>
              <a:t>dekarboksilasyonunu</a:t>
            </a:r>
            <a:r>
              <a:rPr lang="tr-TR" dirty="0"/>
              <a:t> </a:t>
            </a:r>
            <a:r>
              <a:rPr lang="tr-TR" dirty="0" smtClean="0"/>
              <a:t>katalizler ve sonuçta </a:t>
            </a:r>
            <a:r>
              <a:rPr lang="tr-TR" dirty="0" err="1" smtClean="0"/>
              <a:t>Tropan</a:t>
            </a:r>
            <a:r>
              <a:rPr lang="tr-TR" dirty="0"/>
              <a:t>, </a:t>
            </a:r>
            <a:r>
              <a:rPr lang="tr-TR" i="1" dirty="0" err="1" smtClean="0"/>
              <a:t>Nicotin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 smtClean="0"/>
              <a:t>PA'lar</a:t>
            </a:r>
            <a:r>
              <a:rPr lang="tr-TR" dirty="0" smtClean="0"/>
              <a:t> </a:t>
            </a:r>
            <a:r>
              <a:rPr lang="tr-TR" dirty="0"/>
              <a:t>için bir öncü olan </a:t>
            </a:r>
            <a:r>
              <a:rPr lang="tr-TR" dirty="0" err="1"/>
              <a:t>putresin</a:t>
            </a:r>
            <a:r>
              <a:rPr lang="tr-TR" dirty="0"/>
              <a:t> </a:t>
            </a:r>
            <a:r>
              <a:rPr lang="tr-TR" dirty="0" smtClean="0"/>
              <a:t>sentezlenir.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 err="1" smtClean="0"/>
              <a:t>Naftodiantronlar</a:t>
            </a:r>
            <a:r>
              <a:rPr lang="tr-TR" dirty="0" smtClean="0"/>
              <a:t>, </a:t>
            </a:r>
            <a:r>
              <a:rPr lang="tr-TR" dirty="0" err="1" smtClean="0"/>
              <a:t>hiperisin</a:t>
            </a:r>
            <a:r>
              <a:rPr lang="tr-TR" dirty="0" smtClean="0"/>
              <a:t> gibi, sarı kantaronun (</a:t>
            </a:r>
            <a:r>
              <a:rPr lang="tr-TR" i="1" dirty="0" err="1" smtClean="0"/>
              <a:t>Hypericum</a:t>
            </a:r>
            <a:r>
              <a:rPr lang="tr-TR" i="1" dirty="0" smtClean="0"/>
              <a:t> </a:t>
            </a:r>
            <a:r>
              <a:rPr lang="tr-TR" i="1" dirty="0" err="1" smtClean="0"/>
              <a:t>perforatum</a:t>
            </a:r>
            <a:r>
              <a:rPr lang="tr-TR" dirty="0" smtClean="0"/>
              <a:t>; </a:t>
            </a:r>
            <a:r>
              <a:rPr lang="tr-TR" dirty="0" err="1" smtClean="0"/>
              <a:t>Clusiaceae</a:t>
            </a:r>
            <a:r>
              <a:rPr lang="tr-TR" dirty="0" smtClean="0"/>
              <a:t>) iyi bilinen bileşenleridir. </a:t>
            </a:r>
          </a:p>
          <a:p>
            <a:r>
              <a:rPr lang="en-US" dirty="0" err="1" smtClean="0"/>
              <a:t>Kusari</a:t>
            </a:r>
            <a:r>
              <a:rPr lang="en-US" dirty="0" smtClean="0"/>
              <a:t> </a:t>
            </a:r>
            <a:r>
              <a:rPr lang="en-US" dirty="0" err="1" smtClean="0"/>
              <a:t>vd</a:t>
            </a:r>
            <a:r>
              <a:rPr lang="en-US" dirty="0" smtClean="0"/>
              <a:t>. (2008)</a:t>
            </a:r>
            <a:r>
              <a:rPr lang="tr-TR" dirty="0" smtClean="0"/>
              <a:t>, kültürde </a:t>
            </a:r>
            <a:r>
              <a:rPr lang="tr-TR" dirty="0" err="1" smtClean="0"/>
              <a:t>hiperisin</a:t>
            </a:r>
            <a:r>
              <a:rPr lang="tr-TR" dirty="0" smtClean="0"/>
              <a:t> üreten </a:t>
            </a:r>
            <a:r>
              <a:rPr lang="tr-TR" i="1" dirty="0" smtClean="0"/>
              <a:t>H. </a:t>
            </a:r>
            <a:r>
              <a:rPr lang="tr-TR" i="1" dirty="0" err="1" smtClean="0"/>
              <a:t>perforatum</a:t>
            </a:r>
            <a:r>
              <a:rPr lang="tr-TR" dirty="0" err="1" smtClean="0"/>
              <a:t>’dan</a:t>
            </a:r>
            <a:r>
              <a:rPr lang="tr-TR" dirty="0" smtClean="0"/>
              <a:t> </a:t>
            </a:r>
            <a:r>
              <a:rPr lang="tr-TR" dirty="0" smtClean="0"/>
              <a:t>bir </a:t>
            </a:r>
            <a:r>
              <a:rPr lang="tr-TR" dirty="0" err="1" smtClean="0"/>
              <a:t>endofitik</a:t>
            </a:r>
            <a:r>
              <a:rPr lang="tr-TR" dirty="0" smtClean="0"/>
              <a:t> mantarı izole etmiştir. </a:t>
            </a:r>
          </a:p>
          <a:p>
            <a:r>
              <a:rPr lang="tr-TR" dirty="0" smtClean="0"/>
              <a:t>Ayrıca, </a:t>
            </a:r>
            <a:r>
              <a:rPr lang="tr-TR" dirty="0" err="1" smtClean="0"/>
              <a:t>emodin</a:t>
            </a:r>
            <a:r>
              <a:rPr lang="tr-TR" dirty="0" smtClean="0"/>
              <a:t>, </a:t>
            </a:r>
            <a:r>
              <a:rPr lang="tr-TR" dirty="0" err="1" smtClean="0"/>
              <a:t>hiperisin</a:t>
            </a:r>
            <a:r>
              <a:rPr lang="tr-TR" dirty="0" smtClean="0"/>
              <a:t> bir öncüsü, hem </a:t>
            </a:r>
            <a:r>
              <a:rPr lang="tr-TR" dirty="0" err="1" smtClean="0"/>
              <a:t>endofit</a:t>
            </a:r>
            <a:r>
              <a:rPr lang="tr-TR" dirty="0" smtClean="0"/>
              <a:t> hem de bitki tarafından üretilmektedir.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 smtClean="0"/>
              <a:t>Mantarlar, </a:t>
            </a:r>
            <a:r>
              <a:rPr lang="tr-TR" dirty="0" err="1" smtClean="0"/>
              <a:t>antrakinonların</a:t>
            </a:r>
            <a:r>
              <a:rPr lang="tr-TR" dirty="0" smtClean="0"/>
              <a:t> bilinen üreticileridir; bir alg ve mantar arasında </a:t>
            </a:r>
            <a:r>
              <a:rPr lang="tr-TR" dirty="0" err="1" smtClean="0"/>
              <a:t>simbiyoz</a:t>
            </a:r>
            <a:r>
              <a:rPr lang="tr-TR" dirty="0" smtClean="0"/>
              <a:t> olan likenlerde, </a:t>
            </a:r>
            <a:r>
              <a:rPr lang="tr-TR" dirty="0" err="1" smtClean="0"/>
              <a:t>antrakinonlar</a:t>
            </a:r>
            <a:r>
              <a:rPr lang="tr-TR" dirty="0" smtClean="0"/>
              <a:t> muhtemelen mantar ortağı tarafından üretilen yaygın savunma </a:t>
            </a:r>
            <a:r>
              <a:rPr lang="tr-TR" dirty="0" err="1" smtClean="0"/>
              <a:t>metabolitlerini</a:t>
            </a:r>
            <a:r>
              <a:rPr lang="tr-TR" dirty="0" smtClean="0"/>
              <a:t> temsil ederler. </a:t>
            </a:r>
          </a:p>
          <a:p>
            <a:r>
              <a:rPr lang="tr-TR" dirty="0" err="1" smtClean="0"/>
              <a:t>Antrakinon</a:t>
            </a:r>
            <a:r>
              <a:rPr lang="tr-TR" dirty="0" smtClean="0"/>
              <a:t> üreten bitkiler, bitkiler âleminde (</a:t>
            </a:r>
            <a:r>
              <a:rPr lang="tr-TR" dirty="0" err="1" smtClean="0"/>
              <a:t>Asphodelaceae</a:t>
            </a:r>
            <a:r>
              <a:rPr lang="tr-TR" dirty="0" smtClean="0"/>
              <a:t>, </a:t>
            </a:r>
            <a:r>
              <a:rPr lang="tr-TR" dirty="0" err="1" smtClean="0"/>
              <a:t>Fabaceae</a:t>
            </a:r>
            <a:r>
              <a:rPr lang="tr-TR" dirty="0" smtClean="0"/>
              <a:t>, </a:t>
            </a:r>
            <a:r>
              <a:rPr lang="tr-TR" dirty="0" err="1" smtClean="0"/>
              <a:t>Rhamnaceae</a:t>
            </a:r>
            <a:r>
              <a:rPr lang="tr-TR" dirty="0" smtClean="0"/>
              <a:t>, </a:t>
            </a:r>
            <a:r>
              <a:rPr lang="tr-TR" dirty="0" err="1" smtClean="0"/>
              <a:t>Polygonaceae</a:t>
            </a:r>
            <a:r>
              <a:rPr lang="tr-TR" dirty="0" smtClean="0"/>
              <a:t>) izole edildikleri için, eski veya günümüze kadar gelen bir </a:t>
            </a:r>
            <a:r>
              <a:rPr lang="tr-TR" dirty="0" err="1" smtClean="0"/>
              <a:t>endofit</a:t>
            </a:r>
            <a:r>
              <a:rPr lang="tr-TR" dirty="0" smtClean="0"/>
              <a:t> ortaklıklarını araştırmak ilginç olurdu.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/>
          <a:lstStyle/>
          <a:p>
            <a:r>
              <a:rPr lang="tr-TR" dirty="0" err="1" smtClean="0"/>
              <a:t>Maytansinoid</a:t>
            </a:r>
            <a:r>
              <a:rPr lang="tr-TR" dirty="0" smtClean="0"/>
              <a:t> halka antibiyotikleri, </a:t>
            </a:r>
            <a:r>
              <a:rPr lang="tr-TR" i="1" dirty="0" err="1" smtClean="0"/>
              <a:t>Actinosynnema</a:t>
            </a:r>
            <a:r>
              <a:rPr lang="tr-TR" i="1" dirty="0" smtClean="0"/>
              <a:t> </a:t>
            </a:r>
            <a:r>
              <a:rPr lang="tr-TR" i="1" dirty="0" err="1" smtClean="0"/>
              <a:t>pretiosum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Actinomycetes</a:t>
            </a:r>
            <a:r>
              <a:rPr lang="tr-TR" dirty="0" smtClean="0"/>
              <a:t>) tarafından üretilir, aynı zamanda </a:t>
            </a:r>
            <a:r>
              <a:rPr lang="tr-TR" dirty="0" err="1" smtClean="0"/>
              <a:t>Celastraceae</a:t>
            </a:r>
            <a:r>
              <a:rPr lang="tr-TR" dirty="0" smtClean="0"/>
              <a:t>, </a:t>
            </a:r>
            <a:r>
              <a:rPr lang="tr-TR" dirty="0" err="1" smtClean="0"/>
              <a:t>Rhamnaceae</a:t>
            </a:r>
            <a:r>
              <a:rPr lang="tr-TR" dirty="0" smtClean="0"/>
              <a:t> ve </a:t>
            </a:r>
            <a:r>
              <a:rPr lang="tr-TR" dirty="0" err="1" smtClean="0"/>
              <a:t>Euphorbiaceae</a:t>
            </a:r>
            <a:r>
              <a:rPr lang="tr-TR" dirty="0" smtClean="0"/>
              <a:t> dahil olmak üzere bir dizi </a:t>
            </a:r>
            <a:r>
              <a:rPr lang="tr-TR" dirty="0" err="1" smtClean="0"/>
              <a:t>angiospermlerde</a:t>
            </a:r>
            <a:r>
              <a:rPr lang="tr-TR" dirty="0" smtClean="0"/>
              <a:t> de üretilir. </a:t>
            </a:r>
          </a:p>
          <a:p>
            <a:r>
              <a:rPr lang="tr-TR" dirty="0" smtClean="0"/>
              <a:t>Bu SM oluşumunun, bu </a:t>
            </a:r>
            <a:r>
              <a:rPr lang="tr-TR" dirty="0" err="1" smtClean="0"/>
              <a:t>actinomycete</a:t>
            </a:r>
            <a:r>
              <a:rPr lang="tr-TR" dirty="0" smtClean="0"/>
              <a:t> tarafından enfeksiyona bağlı olduğu ileri sürülmektedir.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 err="1" smtClean="0"/>
              <a:t>Antikanser</a:t>
            </a:r>
            <a:r>
              <a:rPr lang="tr-TR" dirty="0" smtClean="0"/>
              <a:t> ilaç </a:t>
            </a:r>
            <a:r>
              <a:rPr lang="tr-TR" dirty="0" err="1" smtClean="0"/>
              <a:t>taksol</a:t>
            </a:r>
            <a:r>
              <a:rPr lang="tr-TR" dirty="0" smtClean="0"/>
              <a:t>, </a:t>
            </a:r>
            <a:r>
              <a:rPr lang="tr-TR" i="1" dirty="0" err="1" smtClean="0"/>
              <a:t>Taxus</a:t>
            </a:r>
            <a:r>
              <a:rPr lang="tr-TR" i="1" dirty="0" smtClean="0"/>
              <a:t> </a:t>
            </a:r>
            <a:r>
              <a:rPr lang="tr-TR" i="1" dirty="0" err="1" smtClean="0"/>
              <a:t>brevifolia</a:t>
            </a:r>
            <a:r>
              <a:rPr lang="tr-TR" dirty="0" smtClean="0"/>
              <a:t> </a:t>
            </a:r>
            <a:r>
              <a:rPr lang="tr-TR" dirty="0" err="1" smtClean="0"/>
              <a:t>endofitler</a:t>
            </a:r>
            <a:r>
              <a:rPr lang="tr-TR" dirty="0" smtClean="0"/>
              <a:t> tarafından üretilir. (Her ne kadar, yolak genleri daha önceki bir aşamada bir </a:t>
            </a:r>
            <a:r>
              <a:rPr lang="tr-TR" dirty="0" err="1" smtClean="0"/>
              <a:t>endofit</a:t>
            </a:r>
            <a:r>
              <a:rPr lang="tr-TR" dirty="0" smtClean="0"/>
              <a:t> tarafından sokulmuş olsa da) </a:t>
            </a:r>
            <a:r>
              <a:rPr lang="tr-TR" dirty="0" err="1" smtClean="0"/>
              <a:t>taxan</a:t>
            </a:r>
            <a:r>
              <a:rPr lang="tr-TR" dirty="0" smtClean="0"/>
              <a:t> </a:t>
            </a:r>
            <a:r>
              <a:rPr lang="tr-TR" dirty="0" err="1" smtClean="0"/>
              <a:t>alkaloidlerinin</a:t>
            </a:r>
            <a:r>
              <a:rPr lang="tr-TR" dirty="0" smtClean="0"/>
              <a:t> izole bir oluşumu, bir </a:t>
            </a:r>
            <a:r>
              <a:rPr lang="tr-TR" dirty="0" err="1" smtClean="0"/>
              <a:t>endofit</a:t>
            </a:r>
            <a:r>
              <a:rPr lang="tr-TR" dirty="0" smtClean="0"/>
              <a:t> ile ilişkili olmayan </a:t>
            </a:r>
            <a:r>
              <a:rPr lang="tr-TR" i="1" dirty="0" err="1" smtClean="0"/>
              <a:t>Corylus</a:t>
            </a:r>
            <a:r>
              <a:rPr lang="tr-TR" i="1" dirty="0" smtClean="0"/>
              <a:t> </a:t>
            </a:r>
            <a:r>
              <a:rPr lang="tr-TR" i="1" dirty="0" err="1" smtClean="0"/>
              <a:t>avellana</a:t>
            </a:r>
            <a:r>
              <a:rPr lang="tr-TR" dirty="0" smtClean="0"/>
              <a:t> (</a:t>
            </a:r>
            <a:r>
              <a:rPr lang="tr-TR" dirty="0" err="1" smtClean="0"/>
              <a:t>Betulaceae</a:t>
            </a:r>
            <a:r>
              <a:rPr lang="tr-TR" dirty="0" smtClean="0"/>
              <a:t>)’dan rapor edilmiştir.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Podofillotoksin</a:t>
            </a:r>
            <a:r>
              <a:rPr lang="tr-TR" dirty="0" smtClean="0"/>
              <a:t>, </a:t>
            </a:r>
            <a:r>
              <a:rPr lang="tr-TR" i="1" dirty="0" err="1" smtClean="0"/>
              <a:t>Podophyllum</a:t>
            </a:r>
            <a:r>
              <a:rPr lang="tr-TR" i="1" dirty="0" smtClean="0"/>
              <a:t> </a:t>
            </a:r>
            <a:r>
              <a:rPr lang="tr-TR" i="1" dirty="0" err="1" smtClean="0"/>
              <a:t>peltatum</a:t>
            </a:r>
            <a:r>
              <a:rPr lang="tr-TR" dirty="0" err="1" smtClean="0"/>
              <a:t>’un</a:t>
            </a:r>
            <a:r>
              <a:rPr lang="tr-TR" dirty="0" smtClean="0"/>
              <a:t> </a:t>
            </a:r>
            <a:r>
              <a:rPr lang="tr-TR" dirty="0" err="1" smtClean="0"/>
              <a:t>endofitleri</a:t>
            </a:r>
            <a:r>
              <a:rPr lang="tr-TR" dirty="0" smtClean="0"/>
              <a:t> tarafından üretilir.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Fabaceae</a:t>
            </a:r>
            <a:r>
              <a:rPr lang="tr-TR" dirty="0" smtClean="0"/>
              <a:t> içinde, </a:t>
            </a:r>
            <a:r>
              <a:rPr lang="tr-TR" i="1" dirty="0" err="1" smtClean="0"/>
              <a:t>Astragalus</a:t>
            </a:r>
            <a:r>
              <a:rPr lang="tr-TR" dirty="0" smtClean="0"/>
              <a:t> ve </a:t>
            </a:r>
            <a:r>
              <a:rPr lang="tr-TR" i="1" dirty="0" err="1" smtClean="0"/>
              <a:t>Oxytropis</a:t>
            </a:r>
            <a:r>
              <a:rPr lang="tr-TR" i="1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swainsonin</a:t>
            </a:r>
            <a:r>
              <a:rPr lang="tr-TR" dirty="0" smtClean="0"/>
              <a:t> gibi </a:t>
            </a:r>
            <a:r>
              <a:rPr lang="tr-TR" dirty="0" err="1" smtClean="0"/>
              <a:t>glukozidaz</a:t>
            </a:r>
            <a:r>
              <a:rPr lang="tr-TR" dirty="0" smtClean="0"/>
              <a:t> </a:t>
            </a:r>
            <a:r>
              <a:rPr lang="tr-TR" dirty="0" err="1" smtClean="0"/>
              <a:t>inhibe</a:t>
            </a:r>
            <a:r>
              <a:rPr lang="tr-TR" dirty="0" smtClean="0"/>
              <a:t> eden </a:t>
            </a:r>
            <a:r>
              <a:rPr lang="tr-TR" dirty="0" err="1" smtClean="0"/>
              <a:t>toksik</a:t>
            </a:r>
            <a:r>
              <a:rPr lang="tr-TR" dirty="0" smtClean="0"/>
              <a:t> </a:t>
            </a:r>
            <a:r>
              <a:rPr lang="tr-TR" dirty="0" err="1" smtClean="0"/>
              <a:t>indolizidin</a:t>
            </a:r>
            <a:r>
              <a:rPr lang="tr-TR" dirty="0" smtClean="0"/>
              <a:t> </a:t>
            </a:r>
            <a:r>
              <a:rPr lang="tr-TR" dirty="0" err="1" smtClean="0"/>
              <a:t>alkaloidlerin</a:t>
            </a:r>
            <a:r>
              <a:rPr lang="tr-TR" dirty="0" smtClean="0"/>
              <a:t> üretimiyle ünlüdür. Bu </a:t>
            </a:r>
            <a:r>
              <a:rPr lang="tr-TR" dirty="0" err="1" smtClean="0"/>
              <a:t>alkaloidler</a:t>
            </a:r>
            <a:r>
              <a:rPr lang="tr-TR" dirty="0" smtClean="0"/>
              <a:t>, görünüşte bir </a:t>
            </a:r>
            <a:r>
              <a:rPr lang="tr-TR" dirty="0" err="1" smtClean="0"/>
              <a:t>endofit</a:t>
            </a:r>
            <a:r>
              <a:rPr lang="tr-TR" dirty="0" smtClean="0"/>
              <a:t> (</a:t>
            </a:r>
            <a:r>
              <a:rPr lang="tr-TR" i="1" dirty="0" err="1" smtClean="0"/>
              <a:t>Embellisia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; </a:t>
            </a:r>
            <a:r>
              <a:rPr lang="tr-TR" dirty="0" err="1" smtClean="0"/>
              <a:t>Pleosporaceae</a:t>
            </a:r>
            <a:r>
              <a:rPr lang="tr-TR" dirty="0" smtClean="0"/>
              <a:t>) tarafından üretilir.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Kamptotesin</a:t>
            </a:r>
            <a:r>
              <a:rPr lang="tr-TR" dirty="0" smtClean="0"/>
              <a:t> (biçimsel olarak bir </a:t>
            </a:r>
            <a:r>
              <a:rPr lang="tr-TR" dirty="0" err="1" smtClean="0"/>
              <a:t>kinolin</a:t>
            </a:r>
            <a:r>
              <a:rPr lang="tr-TR" dirty="0" smtClean="0"/>
              <a:t> </a:t>
            </a:r>
            <a:r>
              <a:rPr lang="tr-TR" dirty="0" err="1" smtClean="0"/>
              <a:t>alkaloid</a:t>
            </a:r>
            <a:r>
              <a:rPr lang="tr-TR" dirty="0" smtClean="0"/>
              <a:t>, ancak </a:t>
            </a:r>
            <a:r>
              <a:rPr lang="tr-TR" dirty="0" err="1" smtClean="0"/>
              <a:t>triptamin</a:t>
            </a:r>
            <a:r>
              <a:rPr lang="tr-TR" dirty="0" smtClean="0"/>
              <a:t> / </a:t>
            </a:r>
            <a:r>
              <a:rPr lang="tr-TR" dirty="0" err="1" smtClean="0"/>
              <a:t>sekologanin</a:t>
            </a:r>
            <a:r>
              <a:rPr lang="tr-TR" dirty="0" smtClean="0"/>
              <a:t> yolağından türetilmiş) </a:t>
            </a:r>
          </a:p>
          <a:p>
            <a:r>
              <a:rPr lang="tr-TR" i="1" dirty="0" err="1" smtClean="0"/>
              <a:t>Camptotheca</a:t>
            </a:r>
            <a:r>
              <a:rPr lang="tr-TR" i="1" dirty="0" smtClean="0"/>
              <a:t> </a:t>
            </a:r>
            <a:r>
              <a:rPr lang="tr-TR" i="1" dirty="0" err="1" smtClean="0"/>
              <a:t>acuminata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Cornaceae</a:t>
            </a:r>
            <a:r>
              <a:rPr lang="tr-TR" dirty="0" smtClean="0"/>
              <a:t>), </a:t>
            </a:r>
          </a:p>
          <a:p>
            <a:r>
              <a:rPr lang="tr-TR" i="1" dirty="0" err="1" smtClean="0"/>
              <a:t>Nothapodytes</a:t>
            </a:r>
            <a:r>
              <a:rPr lang="tr-TR" i="1" dirty="0" smtClean="0"/>
              <a:t> </a:t>
            </a:r>
            <a:r>
              <a:rPr lang="tr-TR" i="1" dirty="0" err="1" smtClean="0"/>
              <a:t>foetida</a:t>
            </a:r>
            <a:r>
              <a:rPr lang="tr-TR" i="1" dirty="0" smtClean="0"/>
              <a:t>, </a:t>
            </a:r>
            <a:r>
              <a:rPr lang="tr-TR" i="1" dirty="0" err="1" smtClean="0"/>
              <a:t>Pyrenacantha</a:t>
            </a:r>
            <a:r>
              <a:rPr lang="tr-TR" i="1" dirty="0" smtClean="0"/>
              <a:t> </a:t>
            </a:r>
            <a:r>
              <a:rPr lang="tr-TR" i="1" dirty="0" err="1" smtClean="0"/>
              <a:t>klaineana</a:t>
            </a:r>
            <a:r>
              <a:rPr lang="tr-TR" i="1" dirty="0" smtClean="0"/>
              <a:t>, </a:t>
            </a:r>
            <a:r>
              <a:rPr lang="tr-TR" i="1" dirty="0" err="1" smtClean="0"/>
              <a:t>Merrilliodendron</a:t>
            </a:r>
            <a:r>
              <a:rPr lang="tr-TR" i="1" dirty="0" smtClean="0"/>
              <a:t> </a:t>
            </a:r>
            <a:r>
              <a:rPr lang="tr-TR" i="1" dirty="0" err="1" smtClean="0"/>
              <a:t>megacrapum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Icacinaceae</a:t>
            </a:r>
            <a:r>
              <a:rPr lang="tr-TR" dirty="0" smtClean="0"/>
              <a:t>), </a:t>
            </a:r>
            <a:r>
              <a:rPr lang="tr-TR" i="1" dirty="0" err="1" smtClean="0"/>
              <a:t>Ophiorrhiza</a:t>
            </a:r>
            <a:r>
              <a:rPr lang="tr-TR" i="1" dirty="0" smtClean="0"/>
              <a:t> </a:t>
            </a:r>
            <a:r>
              <a:rPr lang="tr-TR" i="1" dirty="0" err="1" smtClean="0"/>
              <a:t>pumila</a:t>
            </a:r>
            <a:r>
              <a:rPr lang="tr-TR" i="1" dirty="0" smtClean="0"/>
              <a:t>, O. </a:t>
            </a:r>
            <a:r>
              <a:rPr lang="tr-TR" i="1" dirty="0" err="1" smtClean="0"/>
              <a:t>mungos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Rubiaceae</a:t>
            </a:r>
            <a:r>
              <a:rPr lang="tr-TR" dirty="0" smtClean="0"/>
              <a:t>), </a:t>
            </a:r>
          </a:p>
          <a:p>
            <a:r>
              <a:rPr lang="tr-TR" i="1" dirty="0" err="1" smtClean="0"/>
              <a:t>Ervatamia</a:t>
            </a:r>
            <a:r>
              <a:rPr lang="tr-TR" i="1" dirty="0" smtClean="0"/>
              <a:t> </a:t>
            </a:r>
            <a:r>
              <a:rPr lang="tr-TR" i="1" dirty="0" err="1" smtClean="0"/>
              <a:t>heyneana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Apocynaceae</a:t>
            </a:r>
            <a:r>
              <a:rPr lang="tr-TR" dirty="0" smtClean="0"/>
              <a:t>) </a:t>
            </a:r>
          </a:p>
          <a:p>
            <a:r>
              <a:rPr lang="tr-TR" dirty="0" smtClean="0"/>
              <a:t>ve </a:t>
            </a:r>
            <a:r>
              <a:rPr lang="tr-TR" i="1" dirty="0" err="1" smtClean="0"/>
              <a:t>Mostuea</a:t>
            </a:r>
            <a:r>
              <a:rPr lang="tr-TR" i="1" dirty="0" smtClean="0"/>
              <a:t> </a:t>
            </a:r>
            <a:r>
              <a:rPr lang="tr-TR" i="1" dirty="0" err="1" smtClean="0"/>
              <a:t>brunonis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Gelsemiaceae</a:t>
            </a:r>
            <a:r>
              <a:rPr lang="tr-TR" dirty="0" smtClean="0"/>
              <a:t>) </a:t>
            </a:r>
          </a:p>
          <a:p>
            <a:r>
              <a:rPr lang="tr-TR" dirty="0" smtClean="0"/>
              <a:t>gibi alakasız familyalarda bulunur. Bu </a:t>
            </a:r>
            <a:r>
              <a:rPr lang="tr-TR" dirty="0" err="1" smtClean="0"/>
              <a:t>kamptotesinin</a:t>
            </a:r>
            <a:r>
              <a:rPr lang="tr-TR" dirty="0" smtClean="0"/>
              <a:t>, </a:t>
            </a:r>
            <a:r>
              <a:rPr lang="tr-TR" i="1" dirty="0" err="1" smtClean="0"/>
              <a:t>Nothapodytes</a:t>
            </a:r>
            <a:r>
              <a:rPr lang="tr-TR" i="1" dirty="0" smtClean="0"/>
              <a:t> </a:t>
            </a:r>
            <a:r>
              <a:rPr lang="tr-TR" i="1" dirty="0" err="1" smtClean="0"/>
              <a:t>foetida</a:t>
            </a:r>
            <a:r>
              <a:rPr lang="tr-TR" dirty="0" err="1" smtClean="0"/>
              <a:t>’da</a:t>
            </a:r>
            <a:r>
              <a:rPr lang="tr-TR" dirty="0" smtClean="0"/>
              <a:t> bir </a:t>
            </a:r>
            <a:r>
              <a:rPr lang="tr-TR" dirty="0" err="1" smtClean="0"/>
              <a:t>endofit</a:t>
            </a:r>
            <a:r>
              <a:rPr lang="tr-TR" dirty="0" smtClean="0"/>
              <a:t> tarafından üretilebileceği yakın zamanda gösterilmiştir.</a:t>
            </a:r>
          </a:p>
          <a:p>
            <a:r>
              <a:rPr lang="tr-TR" dirty="0" smtClean="0"/>
              <a:t>Bu düzensiz dağılımın, köken itibariyle, kendi bitkilerini </a:t>
            </a:r>
            <a:r>
              <a:rPr lang="tr-TR" dirty="0" err="1" smtClean="0"/>
              <a:t>enfekte</a:t>
            </a:r>
            <a:r>
              <a:rPr lang="tr-TR" dirty="0" smtClean="0"/>
              <a:t> etmiş olan veya kendi genlerini transfer etmiş olan, </a:t>
            </a:r>
            <a:r>
              <a:rPr lang="tr-TR" dirty="0" err="1" smtClean="0"/>
              <a:t>endofitler</a:t>
            </a:r>
            <a:r>
              <a:rPr lang="tr-TR" dirty="0" smtClean="0"/>
              <a:t> tarafından kaynaklandığını </a:t>
            </a:r>
            <a:r>
              <a:rPr lang="tr-TR" dirty="0" err="1" smtClean="0"/>
              <a:t>speküle</a:t>
            </a:r>
            <a:r>
              <a:rPr lang="tr-TR" dirty="0" smtClean="0"/>
              <a:t> etmek </a:t>
            </a:r>
            <a:r>
              <a:rPr lang="tr-TR" dirty="0" err="1" smtClean="0"/>
              <a:t>cezbedicidir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Her ne kadar, bu bitkilerden izole edilmiş </a:t>
            </a:r>
            <a:r>
              <a:rPr lang="tr-TR" dirty="0" err="1" smtClean="0"/>
              <a:t>endofitler</a:t>
            </a:r>
            <a:r>
              <a:rPr lang="tr-TR" dirty="0" smtClean="0"/>
              <a:t>, </a:t>
            </a:r>
            <a:r>
              <a:rPr lang="tr-TR" i="1" dirty="0" smtClean="0"/>
              <a:t>in </a:t>
            </a:r>
            <a:r>
              <a:rPr lang="tr-TR" i="1" dirty="0" err="1" smtClean="0"/>
              <a:t>vitro</a:t>
            </a:r>
            <a:r>
              <a:rPr lang="tr-TR" dirty="0" smtClean="0"/>
              <a:t> olarak </a:t>
            </a:r>
            <a:r>
              <a:rPr lang="tr-TR" dirty="0" err="1" smtClean="0"/>
              <a:t>hiperisin</a:t>
            </a:r>
            <a:r>
              <a:rPr lang="tr-TR" dirty="0" smtClean="0"/>
              <a:t>, </a:t>
            </a:r>
            <a:r>
              <a:rPr lang="tr-TR" dirty="0" err="1" smtClean="0"/>
              <a:t>taksol</a:t>
            </a:r>
            <a:r>
              <a:rPr lang="tr-TR" dirty="0" smtClean="0"/>
              <a:t>, </a:t>
            </a:r>
            <a:r>
              <a:rPr lang="tr-TR" dirty="0" err="1" smtClean="0"/>
              <a:t>kamptotesin</a:t>
            </a:r>
            <a:r>
              <a:rPr lang="tr-TR" dirty="0" smtClean="0"/>
              <a:t> ve </a:t>
            </a:r>
            <a:r>
              <a:rPr lang="tr-TR" dirty="0" err="1" smtClean="0"/>
              <a:t>podofillotoksin</a:t>
            </a:r>
            <a:r>
              <a:rPr lang="tr-TR" dirty="0" smtClean="0"/>
              <a:t> </a:t>
            </a:r>
            <a:r>
              <a:rPr lang="tr-TR" dirty="0" err="1" smtClean="0"/>
              <a:t>biyosentezleme</a:t>
            </a:r>
            <a:r>
              <a:rPr lang="tr-TR" dirty="0" smtClean="0"/>
              <a:t> yeteneğine sahip olabilirse de, onların tek başına bitkilerde üretimler gerçekleştirmeleri olasılığı daha azdır. </a:t>
            </a:r>
          </a:p>
          <a:p>
            <a:r>
              <a:rPr lang="tr-TR" dirty="0" smtClean="0"/>
              <a:t>Bir </a:t>
            </a:r>
            <a:r>
              <a:rPr lang="tr-TR" dirty="0" err="1" smtClean="0"/>
              <a:t>HGT’nin</a:t>
            </a:r>
            <a:r>
              <a:rPr lang="tr-TR" dirty="0" smtClean="0"/>
              <a:t>, belli bir aşamada gerçekleşmiş olduğu, böylece kendi yolaklarını mantarlardan konukçu bitkilere soktukları tahmin edilmektedir.</a:t>
            </a:r>
          </a:p>
          <a:p>
            <a:r>
              <a:rPr lang="tr-TR" dirty="0" smtClean="0"/>
              <a:t> Bitkilerin SM profillerine, </a:t>
            </a:r>
            <a:r>
              <a:rPr lang="tr-TR" dirty="0" err="1" smtClean="0"/>
              <a:t>endofitik</a:t>
            </a:r>
            <a:r>
              <a:rPr lang="tr-TR" dirty="0" smtClean="0"/>
              <a:t> ve </a:t>
            </a:r>
            <a:r>
              <a:rPr lang="tr-TR" dirty="0" err="1" smtClean="0"/>
              <a:t>ektofitik</a:t>
            </a:r>
            <a:r>
              <a:rPr lang="tr-TR" dirty="0" smtClean="0"/>
              <a:t> SM yolaklarının derecesi ve katkısını belirlemek için zorlu bir sorudur. </a:t>
            </a:r>
          </a:p>
          <a:p>
            <a:r>
              <a:rPr lang="tr-TR" dirty="0" smtClean="0"/>
              <a:t>Genellikle kabul edilenden çok daha yaygın bir olgu olsaydı, bitkiler âleminin belirli </a:t>
            </a:r>
            <a:r>
              <a:rPr lang="tr-TR" dirty="0" err="1" smtClean="0"/>
              <a:t>SM’lerin</a:t>
            </a:r>
            <a:r>
              <a:rPr lang="tr-TR" dirty="0" smtClean="0"/>
              <a:t> düzensiz dağılımı için ek bir açıklama sunabilirdi. </a:t>
            </a:r>
            <a:r>
              <a:rPr lang="tr-TR" dirty="0" err="1" smtClean="0"/>
              <a:t>HGT’nin</a:t>
            </a:r>
            <a:r>
              <a:rPr lang="tr-TR" dirty="0" smtClean="0"/>
              <a:t>, virüsler ya da böceklerin, bitkileri istila ettiğinde meydana geliyor olabileceği de tahmin edilmiştir.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r-TR" dirty="0" err="1"/>
              <a:t>Ornitin</a:t>
            </a:r>
            <a:r>
              <a:rPr lang="tr-TR" dirty="0"/>
              <a:t> </a:t>
            </a:r>
            <a:r>
              <a:rPr lang="tr-TR" dirty="0" err="1" smtClean="0"/>
              <a:t>dekarboksilaz</a:t>
            </a:r>
            <a:r>
              <a:rPr lang="tr-TR" dirty="0" smtClean="0"/>
              <a:t> (ODC)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tr-TR" dirty="0" smtClean="0"/>
              <a:t>Amino </a:t>
            </a:r>
            <a:r>
              <a:rPr lang="tr-TR" dirty="0"/>
              <a:t>asit </a:t>
            </a:r>
            <a:r>
              <a:rPr lang="tr-TR" dirty="0" smtClean="0"/>
              <a:t>verilerinden elde edilen  </a:t>
            </a:r>
            <a:r>
              <a:rPr lang="tr-TR" dirty="0" err="1" smtClean="0"/>
              <a:t>filogramda</a:t>
            </a:r>
            <a:r>
              <a:rPr lang="tr-TR" dirty="0"/>
              <a:t>, bitkiler, mantarlar, hayvanlar ve bakterilerin </a:t>
            </a:r>
            <a:r>
              <a:rPr lang="tr-TR" dirty="0" err="1"/>
              <a:t>ODC’si</a:t>
            </a:r>
            <a:r>
              <a:rPr lang="tr-TR" dirty="0"/>
              <a:t> </a:t>
            </a:r>
            <a:r>
              <a:rPr lang="tr-TR" dirty="0" err="1"/>
              <a:t>monofiletik</a:t>
            </a:r>
            <a:r>
              <a:rPr lang="tr-TR" dirty="0"/>
              <a:t> </a:t>
            </a:r>
            <a:r>
              <a:rPr lang="tr-TR" dirty="0" err="1"/>
              <a:t>klad’larda</a:t>
            </a:r>
            <a:r>
              <a:rPr lang="tr-TR" dirty="0"/>
              <a:t> kümelenir. </a:t>
            </a:r>
            <a:endParaRPr lang="tr-TR" dirty="0" smtClean="0"/>
          </a:p>
          <a:p>
            <a:r>
              <a:rPr lang="tr-TR" dirty="0" smtClean="0"/>
              <a:t>Hayvanlar  ve </a:t>
            </a:r>
            <a:r>
              <a:rPr lang="tr-TR" dirty="0"/>
              <a:t>mantarların </a:t>
            </a:r>
            <a:r>
              <a:rPr lang="tr-TR" dirty="0" err="1"/>
              <a:t>ODC’si</a:t>
            </a:r>
            <a:r>
              <a:rPr lang="tr-TR" dirty="0"/>
              <a:t> genel yaşam ağacı ile uyuşan kardeş bir grup oluşturur. </a:t>
            </a:r>
            <a:endParaRPr lang="tr-TR" dirty="0" smtClean="0"/>
          </a:p>
          <a:p>
            <a:r>
              <a:rPr lang="tr-TR" dirty="0" smtClean="0"/>
              <a:t>Mantar/hayvan </a:t>
            </a:r>
            <a:r>
              <a:rPr lang="tr-TR" dirty="0" err="1"/>
              <a:t>klad’ları</a:t>
            </a:r>
            <a:r>
              <a:rPr lang="tr-TR" dirty="0"/>
              <a:t>, atasal bir </a:t>
            </a:r>
            <a:r>
              <a:rPr lang="tr-TR" dirty="0" err="1"/>
              <a:t>ODC’nin</a:t>
            </a:r>
            <a:r>
              <a:rPr lang="tr-TR" dirty="0"/>
              <a:t> mevcut olması gerektiğini belirterek, bitkilerin </a:t>
            </a:r>
            <a:r>
              <a:rPr lang="tr-TR" dirty="0" err="1"/>
              <a:t>ODC’si</a:t>
            </a:r>
            <a:r>
              <a:rPr lang="tr-TR" dirty="0"/>
              <a:t> ile ortak atayı paylaşır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91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564904"/>
            <a:ext cx="8583091" cy="3901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829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54824"/>
            <a:ext cx="4896544" cy="670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945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5000" y="32577"/>
            <a:ext cx="5323304" cy="68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6854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r-TR" dirty="0" err="1"/>
              <a:t>Ornitin</a:t>
            </a:r>
            <a:r>
              <a:rPr lang="tr-TR" dirty="0"/>
              <a:t> </a:t>
            </a:r>
            <a:r>
              <a:rPr lang="tr-TR" dirty="0" err="1"/>
              <a:t>dekarboksilaz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Ayrıca bakteri </a:t>
            </a:r>
            <a:r>
              <a:rPr lang="tr-TR" dirty="0" err="1" smtClean="0"/>
              <a:t>ODC’si</a:t>
            </a:r>
            <a:r>
              <a:rPr lang="tr-TR" dirty="0" smtClean="0"/>
              <a:t>, Gram-pozitif ve Gram-negatif bakterilerin </a:t>
            </a:r>
            <a:r>
              <a:rPr lang="tr-TR" dirty="0" err="1" smtClean="0"/>
              <a:t>ODC’sinin</a:t>
            </a:r>
            <a:r>
              <a:rPr lang="tr-TR" dirty="0" smtClean="0"/>
              <a:t> birlikte grup oluşturduğu </a:t>
            </a:r>
            <a:r>
              <a:rPr lang="tr-TR" dirty="0" err="1" smtClean="0"/>
              <a:t>monofiletik</a:t>
            </a:r>
            <a:r>
              <a:rPr lang="tr-TR" dirty="0" smtClean="0"/>
              <a:t> </a:t>
            </a:r>
            <a:r>
              <a:rPr lang="tr-TR" dirty="0" err="1" smtClean="0"/>
              <a:t>kladda</a:t>
            </a:r>
            <a:r>
              <a:rPr lang="tr-TR" dirty="0" smtClean="0"/>
              <a:t> da kümelenir. </a:t>
            </a:r>
          </a:p>
          <a:p>
            <a:r>
              <a:rPr lang="tr-TR" dirty="0" smtClean="0"/>
              <a:t>Temsilci </a:t>
            </a:r>
            <a:r>
              <a:rPr lang="tr-TR" dirty="0" smtClean="0"/>
              <a:t>türlerin </a:t>
            </a:r>
            <a:r>
              <a:rPr lang="tr-TR" dirty="0" smtClean="0"/>
              <a:t>dizileri hizalandığında, </a:t>
            </a:r>
            <a:r>
              <a:rPr lang="tr-TR" dirty="0" err="1" smtClean="0"/>
              <a:t>prokaryot</a:t>
            </a:r>
            <a:r>
              <a:rPr lang="tr-TR" dirty="0" smtClean="0"/>
              <a:t> ve </a:t>
            </a:r>
            <a:r>
              <a:rPr lang="tr-TR" dirty="0" err="1" smtClean="0"/>
              <a:t>ökaryot</a:t>
            </a:r>
            <a:r>
              <a:rPr lang="tr-TR" dirty="0" smtClean="0"/>
              <a:t> </a:t>
            </a:r>
            <a:r>
              <a:rPr lang="tr-TR" dirty="0" err="1" smtClean="0"/>
              <a:t>ODC’sinin</a:t>
            </a:r>
            <a:r>
              <a:rPr lang="tr-TR" dirty="0" smtClean="0"/>
              <a:t>, önemli bir miktarda ortak korunmuş yerleri paylaştığı görülür. </a:t>
            </a:r>
          </a:p>
          <a:p>
            <a:r>
              <a:rPr lang="tr-TR" dirty="0" smtClean="0"/>
              <a:t>Bu bulgular, </a:t>
            </a:r>
            <a:r>
              <a:rPr lang="tr-TR" dirty="0" err="1" smtClean="0"/>
              <a:t>ODC’nin</a:t>
            </a:r>
            <a:r>
              <a:rPr lang="tr-TR" dirty="0" smtClean="0"/>
              <a:t>, muhtemelen </a:t>
            </a:r>
            <a:r>
              <a:rPr lang="tr-TR" dirty="0" err="1" smtClean="0"/>
              <a:t>prokaryotlarda</a:t>
            </a:r>
            <a:r>
              <a:rPr lang="tr-TR" dirty="0" smtClean="0"/>
              <a:t> gelişen ve </a:t>
            </a:r>
            <a:r>
              <a:rPr lang="tr-TR" dirty="0" err="1" smtClean="0"/>
              <a:t>endosimbiyontlar</a:t>
            </a:r>
            <a:r>
              <a:rPr lang="tr-TR" dirty="0" smtClean="0"/>
              <a:t> (daha sonra mitokondri) ile muhtemelen </a:t>
            </a:r>
            <a:r>
              <a:rPr lang="tr-TR" dirty="0" err="1" smtClean="0"/>
              <a:t>ökaryotlara</a:t>
            </a:r>
            <a:r>
              <a:rPr lang="tr-TR" dirty="0" smtClean="0"/>
              <a:t> sokulan eski bir enzim olduğunu göstermektedir.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2009</Words>
  <Application>Microsoft Macintosh PowerPoint</Application>
  <PresentationFormat>On-screen Show (4:3)</PresentationFormat>
  <Paragraphs>112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Akış</vt:lpstr>
      <vt:lpstr>Sekonder Metabolizmanın Anahtar Enzimlerini Kodlayan Genlerin Oluşumu </vt:lpstr>
      <vt:lpstr>PowerPoint Presentation</vt:lpstr>
      <vt:lpstr>SM yolaklarının başındaki anahtar enzimler</vt:lpstr>
      <vt:lpstr>Ornitin dekarboksilaz (ODC)</vt:lpstr>
      <vt:lpstr>Ornitin dekarboksilaz (ODC)</vt:lpstr>
      <vt:lpstr>PowerPoint Presentation</vt:lpstr>
      <vt:lpstr>PowerPoint Presentation</vt:lpstr>
      <vt:lpstr>PowerPoint Presentation</vt:lpstr>
      <vt:lpstr>Ornitin dekarboksilaz</vt:lpstr>
      <vt:lpstr>PowerPoint Presentation</vt:lpstr>
      <vt:lpstr>Ornitin dekarboksilaz</vt:lpstr>
      <vt:lpstr>Tirozin dekarboksilaz (TyrDC)</vt:lpstr>
      <vt:lpstr>PowerPoint Presentation</vt:lpstr>
      <vt:lpstr>Tirozin dekarboksilaz</vt:lpstr>
      <vt:lpstr>PowerPoint Presentation</vt:lpstr>
      <vt:lpstr>Triptofan dekarboksilaz (TDC)</vt:lpstr>
      <vt:lpstr>PowerPoint Presentation</vt:lpstr>
      <vt:lpstr>Triptofan dekarboksilaz </vt:lpstr>
      <vt:lpstr>PowerPoint Presentation</vt:lpstr>
      <vt:lpstr>Fenilalanin amonyak liaz (PAL)</vt:lpstr>
      <vt:lpstr>Fenilalanin amonyak liaz (PAL)</vt:lpstr>
      <vt:lpstr>PowerPoint Presentation</vt:lpstr>
      <vt:lpstr>       SM yolaklarında daha sonraki adımları katalizleyen anahtar enzimlerin evrimi;</vt:lpstr>
      <vt:lpstr>Şalkon sintaz (CHS)</vt:lpstr>
      <vt:lpstr>PowerPoint Presentation</vt:lpstr>
      <vt:lpstr>Striktozidin sintaz (STS)</vt:lpstr>
      <vt:lpstr>PowerPoint Presentation</vt:lpstr>
      <vt:lpstr>Berberin köprü enzim kataliz’ler (BBE),</vt:lpstr>
      <vt:lpstr>PowerPoint Presentation</vt:lpstr>
      <vt:lpstr>PowerPoint Presentation</vt:lpstr>
      <vt:lpstr>PowerPoint Presentation</vt:lpstr>
      <vt:lpstr>Bitki Sekonder Metabolizmasına Yatay Gen Transferinin Katkısı</vt:lpstr>
      <vt:lpstr>Mitokondri ve Kloroplastların Rolü</vt:lpstr>
      <vt:lpstr>PowerPoint Presentation</vt:lpstr>
      <vt:lpstr>Endofitler ve Ektomikorizal Mantarlardan Katkılar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Sekonder Metabolizmanın Anahtar Enzimlerini Kodlayan Genlerin Oluşumu</dc:title>
  <dc:creator>Emre Yaprak</dc:creator>
  <cp:lastModifiedBy>Ahmet Emre Yaprak</cp:lastModifiedBy>
  <cp:revision>36</cp:revision>
  <dcterms:created xsi:type="dcterms:W3CDTF">2013-12-18T08:37:44Z</dcterms:created>
  <dcterms:modified xsi:type="dcterms:W3CDTF">2015-12-14T13:56:53Z</dcterms:modified>
</cp:coreProperties>
</file>