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4"/>
  </p:sldMasterIdLst>
  <p:notesMasterIdLst>
    <p:notesMasterId r:id="rId37"/>
  </p:notesMasterIdLst>
  <p:handoutMasterIdLst>
    <p:handoutMasterId r:id="rId38"/>
  </p:handoutMasterIdLst>
  <p:sldIdLst>
    <p:sldId id="257" r:id="rId5"/>
    <p:sldId id="265" r:id="rId6"/>
    <p:sldId id="267" r:id="rId7"/>
    <p:sldId id="268" r:id="rId8"/>
    <p:sldId id="258" r:id="rId9"/>
    <p:sldId id="269" r:id="rId10"/>
    <p:sldId id="270" r:id="rId11"/>
    <p:sldId id="260" r:id="rId12"/>
    <p:sldId id="261" r:id="rId13"/>
    <p:sldId id="262" r:id="rId14"/>
    <p:sldId id="263" r:id="rId15"/>
    <p:sldId id="272" r:id="rId16"/>
    <p:sldId id="273" r:id="rId17"/>
    <p:sldId id="271" r:id="rId18"/>
    <p:sldId id="274" r:id="rId19"/>
    <p:sldId id="264" r:id="rId20"/>
    <p:sldId id="281" r:id="rId21"/>
    <p:sldId id="282" r:id="rId22"/>
    <p:sldId id="298" r:id="rId23"/>
    <p:sldId id="283" r:id="rId24"/>
    <p:sldId id="284" r:id="rId25"/>
    <p:sldId id="280" r:id="rId26"/>
    <p:sldId id="293" r:id="rId27"/>
    <p:sldId id="286" r:id="rId28"/>
    <p:sldId id="291" r:id="rId29"/>
    <p:sldId id="292" r:id="rId30"/>
    <p:sldId id="289" r:id="rId31"/>
    <p:sldId id="290" r:id="rId32"/>
    <p:sldId id="294" r:id="rId33"/>
    <p:sldId id="295" r:id="rId34"/>
    <p:sldId id="296" r:id="rId35"/>
    <p:sldId id="297" r:id="rId36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D60093"/>
    <a:srgbClr val="FF0000"/>
    <a:srgbClr val="003399"/>
    <a:srgbClr val="990099"/>
    <a:srgbClr val="CC0000"/>
    <a:srgbClr val="FFCC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84" y="10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87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 altLang="tr-TR"/>
              <a:t>Bhushan Jayarao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878B236F-153A-4943-8678-9DE91D2E41F0}" type="datetime1">
              <a:rPr lang="en-US" altLang="tr-TR"/>
              <a:pPr/>
              <a:t>1/6/2020</a:t>
            </a:fld>
            <a:endParaRPr lang="en-US" altLang="tr-T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r>
              <a:rPr lang="en-US" altLang="tr-TR"/>
              <a:t>Title goes here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7F54E2FE-6539-4F96-94FB-591780D23D62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tr-TR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FD1E29B-AAE3-482C-AD2F-A9EDFC7B73DF}" type="datetime1">
              <a:rPr lang="en-US" altLang="tr-TR"/>
              <a:pPr/>
              <a:t>1/6/2020</a:t>
            </a:fld>
            <a:endParaRPr lang="en-US" altLang="tr-TR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tr-TR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916475F4-EC27-4783-969F-4D20AF0001EB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5219" y="2514601"/>
            <a:ext cx="7425507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5219" y="4777381"/>
            <a:ext cx="7425507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5683" y="4321159"/>
            <a:ext cx="1569907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251" y="4529542"/>
            <a:ext cx="658100" cy="365125"/>
          </a:xfrm>
        </p:spPr>
        <p:txBody>
          <a:bodyPr/>
          <a:lstStyle/>
          <a:p>
            <a:fld id="{8E778277-7D8A-4B94-81C9-DD53DEE4F15A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6724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218" y="609600"/>
            <a:ext cx="741598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5218" y="4354046"/>
            <a:ext cx="741598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3166528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132" y="3244141"/>
            <a:ext cx="658100" cy="365125"/>
          </a:xfrm>
        </p:spPr>
        <p:txBody>
          <a:bodyPr/>
          <a:lstStyle/>
          <a:p>
            <a:fld id="{2BB1F56A-3B41-4058-8D52-EAE08B59A02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5469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1639" y="609600"/>
            <a:ext cx="687328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717969" y="3505200"/>
            <a:ext cx="63606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5218" y="4354046"/>
            <a:ext cx="741598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5" y="3166528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132" y="3244141"/>
            <a:ext cx="658100" cy="365125"/>
          </a:xfrm>
        </p:spPr>
        <p:txBody>
          <a:bodyPr/>
          <a:lstStyle/>
          <a:p>
            <a:fld id="{2BB1F56A-3B41-4058-8D52-EAE08B59A027}" type="slidenum">
              <a:rPr lang="en-US" altLang="tr-TR" smtClean="0"/>
              <a:pPr/>
              <a:t>‹#›</a:t>
            </a:fld>
            <a:endParaRPr lang="en-US" altLang="tr-TR"/>
          </a:p>
        </p:txBody>
      </p:sp>
      <p:sp>
        <p:nvSpPr>
          <p:cNvPr id="14" name="TextBox 13"/>
          <p:cNvSpPr txBox="1"/>
          <p:nvPr/>
        </p:nvSpPr>
        <p:spPr>
          <a:xfrm>
            <a:off x="2034356" y="648005"/>
            <a:ext cx="51448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90725" y="2905306"/>
            <a:ext cx="51448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4100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218" y="2438402"/>
            <a:ext cx="741598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5218" y="5181600"/>
            <a:ext cx="741598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5" y="4910661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132" y="4983089"/>
            <a:ext cx="658100" cy="365125"/>
          </a:xfrm>
        </p:spPr>
        <p:txBody>
          <a:bodyPr/>
          <a:lstStyle/>
          <a:p>
            <a:fld id="{2BB1F56A-3B41-4058-8D52-EAE08B59A02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0059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61639" y="609600"/>
            <a:ext cx="687328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85217" y="4343400"/>
            <a:ext cx="7524329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5217" y="5181600"/>
            <a:ext cx="7524329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5" y="4910661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132" y="4983089"/>
            <a:ext cx="658100" cy="365125"/>
          </a:xfrm>
        </p:spPr>
        <p:txBody>
          <a:bodyPr/>
          <a:lstStyle/>
          <a:p>
            <a:fld id="{2BB1F56A-3B41-4058-8D52-EAE08B59A027}" type="slidenum">
              <a:rPr lang="en-US" altLang="tr-TR" smtClean="0"/>
              <a:pPr/>
              <a:t>‹#›</a:t>
            </a:fld>
            <a:endParaRPr lang="en-US" altLang="tr-TR"/>
          </a:p>
        </p:txBody>
      </p:sp>
      <p:sp>
        <p:nvSpPr>
          <p:cNvPr id="11" name="TextBox 10"/>
          <p:cNvSpPr txBox="1"/>
          <p:nvPr/>
        </p:nvSpPr>
        <p:spPr>
          <a:xfrm>
            <a:off x="2034356" y="648005"/>
            <a:ext cx="51448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90725" y="2905306"/>
            <a:ext cx="514484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4505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218" y="627407"/>
            <a:ext cx="741598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85218" y="4343400"/>
            <a:ext cx="741598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5218" y="5181600"/>
            <a:ext cx="741598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4910661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132" y="4983089"/>
            <a:ext cx="658100" cy="365125"/>
          </a:xfrm>
        </p:spPr>
        <p:txBody>
          <a:bodyPr/>
          <a:lstStyle/>
          <a:p>
            <a:fld id="{2BB1F56A-3B41-4058-8D52-EAE08B59A02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51905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03E7F-BC03-490C-92F2-AEE58346B702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54073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8352" y="627407"/>
            <a:ext cx="1863149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85218" y="627407"/>
            <a:ext cx="5305892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0FFF3-C236-44B9-A70F-FAF6C091BFA6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053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352" y="624110"/>
            <a:ext cx="741284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5218" y="2133600"/>
            <a:ext cx="7415983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3257F-9C3C-4018-8850-55DF4C76805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2811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218" y="2074562"/>
            <a:ext cx="741598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5218" y="3581400"/>
            <a:ext cx="7415983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5" y="3166528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132" y="3244141"/>
            <a:ext cx="658100" cy="365125"/>
          </a:xfrm>
        </p:spPr>
        <p:txBody>
          <a:bodyPr/>
          <a:lstStyle/>
          <a:p>
            <a:fld id="{969F2687-6BAE-4B3E-9E3F-0F09528D4FC2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0571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85219" y="2136707"/>
            <a:ext cx="3597222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04471" y="2136707"/>
            <a:ext cx="3596730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132" y="787784"/>
            <a:ext cx="658100" cy="365125"/>
          </a:xfrm>
        </p:spPr>
        <p:txBody>
          <a:bodyPr/>
          <a:lstStyle/>
          <a:p>
            <a:fld id="{1865C3BA-7263-4745-B7FD-7F797E5763C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1701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8521" y="2226626"/>
            <a:ext cx="323392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5217" y="2802889"/>
            <a:ext cx="3597224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3174" y="2223398"/>
            <a:ext cx="32323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0429" y="2799661"/>
            <a:ext cx="359514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132" y="787784"/>
            <a:ext cx="658100" cy="365125"/>
          </a:xfrm>
        </p:spPr>
        <p:txBody>
          <a:bodyPr/>
          <a:lstStyle/>
          <a:p>
            <a:fld id="{58AA0E67-A85A-45FF-9791-477EF4B32E54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168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350" y="624110"/>
            <a:ext cx="741285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99828-EA39-4F19-855C-DEA64DC22B4F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0045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52F57-3F41-40EA-AC4B-47D3C91801F2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873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217" y="446088"/>
            <a:ext cx="295828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431" y="446090"/>
            <a:ext cx="4264769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5217" y="1598613"/>
            <a:ext cx="295828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711194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AE305-4BED-41E2-B5A1-61BCA2974C0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2916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218" y="4800600"/>
            <a:ext cx="741598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5218" y="634965"/>
            <a:ext cx="7415983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5218" y="5367338"/>
            <a:ext cx="741598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5" y="4910661"/>
            <a:ext cx="152815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132" y="4983089"/>
            <a:ext cx="658100" cy="365125"/>
          </a:xfrm>
        </p:spPr>
        <p:txBody>
          <a:bodyPr/>
          <a:lstStyle/>
          <a:p>
            <a:fld id="{5E450B90-660A-4FCF-AE92-418DFB75A5D3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4808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222885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2974" y="285"/>
            <a:ext cx="2196306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0574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88350" y="624110"/>
            <a:ext cx="741285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5218" y="2133600"/>
            <a:ext cx="7415983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43950" y="6135090"/>
            <a:ext cx="862178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85217" y="6135810"/>
            <a:ext cx="64310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75132" y="787784"/>
            <a:ext cx="658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B1F56A-3B41-4058-8D52-EAE08B59A02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4002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685800"/>
            <a:ext cx="6858000" cy="1143000"/>
          </a:xfrm>
          <a:noFill/>
          <a:ln/>
        </p:spPr>
        <p:txBody>
          <a:bodyPr/>
          <a:lstStyle/>
          <a:p>
            <a:r>
              <a:rPr lang="en-US" altLang="tr-TR"/>
              <a:t>What’s mastitis 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altLang="tr-TR"/>
              <a:t>Inflammation of one or more quarters of the udder</a:t>
            </a:r>
          </a:p>
        </p:txBody>
      </p:sp>
      <p:sp>
        <p:nvSpPr>
          <p:cNvPr id="5157" name="Freeform 37"/>
          <p:cNvSpPr>
            <a:spLocks/>
          </p:cNvSpPr>
          <p:nvPr/>
        </p:nvSpPr>
        <p:spPr bwMode="auto">
          <a:xfrm>
            <a:off x="3200400" y="3429000"/>
            <a:ext cx="2962275" cy="1700213"/>
          </a:xfrm>
          <a:custGeom>
            <a:avLst/>
            <a:gdLst>
              <a:gd name="T0" fmla="*/ 0 w 1866"/>
              <a:gd name="T1" fmla="*/ 334 h 1071"/>
              <a:gd name="T2" fmla="*/ 23 w 1866"/>
              <a:gd name="T3" fmla="*/ 367 h 1071"/>
              <a:gd name="T4" fmla="*/ 34 w 1866"/>
              <a:gd name="T5" fmla="*/ 400 h 1071"/>
              <a:gd name="T6" fmla="*/ 100 w 1866"/>
              <a:gd name="T7" fmla="*/ 445 h 1071"/>
              <a:gd name="T8" fmla="*/ 234 w 1866"/>
              <a:gd name="T9" fmla="*/ 534 h 1071"/>
              <a:gd name="T10" fmla="*/ 412 w 1866"/>
              <a:gd name="T11" fmla="*/ 589 h 1071"/>
              <a:gd name="T12" fmla="*/ 578 w 1866"/>
              <a:gd name="T13" fmla="*/ 634 h 1071"/>
              <a:gd name="T14" fmla="*/ 645 w 1866"/>
              <a:gd name="T15" fmla="*/ 656 h 1071"/>
              <a:gd name="T16" fmla="*/ 723 w 1866"/>
              <a:gd name="T17" fmla="*/ 911 h 1071"/>
              <a:gd name="T18" fmla="*/ 789 w 1866"/>
              <a:gd name="T19" fmla="*/ 834 h 1071"/>
              <a:gd name="T20" fmla="*/ 801 w 1866"/>
              <a:gd name="T21" fmla="*/ 700 h 1071"/>
              <a:gd name="T22" fmla="*/ 834 w 1866"/>
              <a:gd name="T23" fmla="*/ 689 h 1071"/>
              <a:gd name="T24" fmla="*/ 901 w 1866"/>
              <a:gd name="T25" fmla="*/ 734 h 1071"/>
              <a:gd name="T26" fmla="*/ 1123 w 1866"/>
              <a:gd name="T27" fmla="*/ 789 h 1071"/>
              <a:gd name="T28" fmla="*/ 1267 w 1866"/>
              <a:gd name="T29" fmla="*/ 778 h 1071"/>
              <a:gd name="T30" fmla="*/ 1334 w 1866"/>
              <a:gd name="T31" fmla="*/ 1067 h 1071"/>
              <a:gd name="T32" fmla="*/ 1401 w 1866"/>
              <a:gd name="T33" fmla="*/ 1056 h 1071"/>
              <a:gd name="T34" fmla="*/ 1412 w 1866"/>
              <a:gd name="T35" fmla="*/ 1000 h 1071"/>
              <a:gd name="T36" fmla="*/ 1434 w 1866"/>
              <a:gd name="T37" fmla="*/ 934 h 1071"/>
              <a:gd name="T38" fmla="*/ 1545 w 1866"/>
              <a:gd name="T39" fmla="*/ 800 h 1071"/>
              <a:gd name="T40" fmla="*/ 1745 w 1866"/>
              <a:gd name="T41" fmla="*/ 656 h 1071"/>
              <a:gd name="T42" fmla="*/ 1778 w 1866"/>
              <a:gd name="T43" fmla="*/ 589 h 1071"/>
              <a:gd name="T44" fmla="*/ 1834 w 1866"/>
              <a:gd name="T45" fmla="*/ 367 h 1071"/>
              <a:gd name="T46" fmla="*/ 1778 w 1866"/>
              <a:gd name="T47" fmla="*/ 78 h 1071"/>
              <a:gd name="T48" fmla="*/ 1734 w 1866"/>
              <a:gd name="T49" fmla="*/ 0 h 1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866" h="1071">
                <a:moveTo>
                  <a:pt x="0" y="334"/>
                </a:moveTo>
                <a:cubicBezTo>
                  <a:pt x="8" y="345"/>
                  <a:pt x="17" y="355"/>
                  <a:pt x="23" y="367"/>
                </a:cubicBezTo>
                <a:cubicBezTo>
                  <a:pt x="28" y="377"/>
                  <a:pt x="26" y="392"/>
                  <a:pt x="34" y="400"/>
                </a:cubicBezTo>
                <a:cubicBezTo>
                  <a:pt x="53" y="419"/>
                  <a:pt x="78" y="430"/>
                  <a:pt x="100" y="445"/>
                </a:cubicBezTo>
                <a:cubicBezTo>
                  <a:pt x="144" y="475"/>
                  <a:pt x="189" y="504"/>
                  <a:pt x="234" y="534"/>
                </a:cubicBezTo>
                <a:cubicBezTo>
                  <a:pt x="272" y="559"/>
                  <a:pt x="363" y="575"/>
                  <a:pt x="412" y="589"/>
                </a:cubicBezTo>
                <a:cubicBezTo>
                  <a:pt x="468" y="606"/>
                  <a:pt x="522" y="619"/>
                  <a:pt x="578" y="634"/>
                </a:cubicBezTo>
                <a:cubicBezTo>
                  <a:pt x="601" y="640"/>
                  <a:pt x="645" y="656"/>
                  <a:pt x="645" y="656"/>
                </a:cubicBezTo>
                <a:cubicBezTo>
                  <a:pt x="650" y="732"/>
                  <a:pt x="627" y="880"/>
                  <a:pt x="723" y="911"/>
                </a:cubicBezTo>
                <a:cubicBezTo>
                  <a:pt x="767" y="896"/>
                  <a:pt x="775" y="877"/>
                  <a:pt x="789" y="834"/>
                </a:cubicBezTo>
                <a:cubicBezTo>
                  <a:pt x="793" y="789"/>
                  <a:pt x="788" y="743"/>
                  <a:pt x="801" y="700"/>
                </a:cubicBezTo>
                <a:cubicBezTo>
                  <a:pt x="804" y="689"/>
                  <a:pt x="823" y="685"/>
                  <a:pt x="834" y="689"/>
                </a:cubicBezTo>
                <a:cubicBezTo>
                  <a:pt x="859" y="698"/>
                  <a:pt x="875" y="725"/>
                  <a:pt x="901" y="734"/>
                </a:cubicBezTo>
                <a:cubicBezTo>
                  <a:pt x="975" y="759"/>
                  <a:pt x="1045" y="778"/>
                  <a:pt x="1123" y="789"/>
                </a:cubicBezTo>
                <a:cubicBezTo>
                  <a:pt x="1171" y="785"/>
                  <a:pt x="1235" y="742"/>
                  <a:pt x="1267" y="778"/>
                </a:cubicBezTo>
                <a:cubicBezTo>
                  <a:pt x="1323" y="843"/>
                  <a:pt x="1223" y="1030"/>
                  <a:pt x="1334" y="1067"/>
                </a:cubicBezTo>
                <a:cubicBezTo>
                  <a:pt x="1356" y="1063"/>
                  <a:pt x="1384" y="1071"/>
                  <a:pt x="1401" y="1056"/>
                </a:cubicBezTo>
                <a:cubicBezTo>
                  <a:pt x="1415" y="1044"/>
                  <a:pt x="1407" y="1018"/>
                  <a:pt x="1412" y="1000"/>
                </a:cubicBezTo>
                <a:cubicBezTo>
                  <a:pt x="1418" y="978"/>
                  <a:pt x="1434" y="934"/>
                  <a:pt x="1434" y="934"/>
                </a:cubicBezTo>
                <a:cubicBezTo>
                  <a:pt x="1448" y="806"/>
                  <a:pt x="1424" y="817"/>
                  <a:pt x="1545" y="800"/>
                </a:cubicBezTo>
                <a:cubicBezTo>
                  <a:pt x="1624" y="774"/>
                  <a:pt x="1677" y="702"/>
                  <a:pt x="1745" y="656"/>
                </a:cubicBezTo>
                <a:cubicBezTo>
                  <a:pt x="1781" y="547"/>
                  <a:pt x="1725" y="707"/>
                  <a:pt x="1778" y="589"/>
                </a:cubicBezTo>
                <a:cubicBezTo>
                  <a:pt x="1809" y="519"/>
                  <a:pt x="1822" y="442"/>
                  <a:pt x="1834" y="367"/>
                </a:cubicBezTo>
                <a:cubicBezTo>
                  <a:pt x="1826" y="208"/>
                  <a:pt x="1866" y="162"/>
                  <a:pt x="1778" y="78"/>
                </a:cubicBezTo>
                <a:cubicBezTo>
                  <a:pt x="1768" y="47"/>
                  <a:pt x="1757" y="23"/>
                  <a:pt x="1734" y="0"/>
                </a:cubicBezTo>
              </a:path>
            </a:pathLst>
          </a:cu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60" name="Freeform 40"/>
          <p:cNvSpPr>
            <a:spLocks/>
          </p:cNvSpPr>
          <p:nvPr/>
        </p:nvSpPr>
        <p:spPr bwMode="auto">
          <a:xfrm>
            <a:off x="3810000" y="4343400"/>
            <a:ext cx="292100" cy="495300"/>
          </a:xfrm>
          <a:custGeom>
            <a:avLst/>
            <a:gdLst>
              <a:gd name="T0" fmla="*/ 50 w 184"/>
              <a:gd name="T1" fmla="*/ 0 h 312"/>
              <a:gd name="T2" fmla="*/ 106 w 184"/>
              <a:gd name="T3" fmla="*/ 312 h 312"/>
              <a:gd name="T4" fmla="*/ 172 w 184"/>
              <a:gd name="T5" fmla="*/ 212 h 312"/>
              <a:gd name="T6" fmla="*/ 183 w 184"/>
              <a:gd name="T7" fmla="*/ 23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" h="312">
                <a:moveTo>
                  <a:pt x="50" y="0"/>
                </a:moveTo>
                <a:cubicBezTo>
                  <a:pt x="53" y="64"/>
                  <a:pt x="0" y="275"/>
                  <a:pt x="106" y="312"/>
                </a:cubicBezTo>
                <a:cubicBezTo>
                  <a:pt x="160" y="292"/>
                  <a:pt x="161" y="268"/>
                  <a:pt x="172" y="212"/>
                </a:cubicBezTo>
                <a:cubicBezTo>
                  <a:pt x="184" y="45"/>
                  <a:pt x="183" y="108"/>
                  <a:pt x="183" y="23"/>
                </a:cubicBezTo>
              </a:path>
            </a:pathLst>
          </a:cu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62" name="Freeform 42"/>
          <p:cNvSpPr>
            <a:spLocks/>
          </p:cNvSpPr>
          <p:nvPr/>
        </p:nvSpPr>
        <p:spPr bwMode="auto">
          <a:xfrm>
            <a:off x="8153400" y="4876800"/>
            <a:ext cx="304800" cy="441325"/>
          </a:xfrm>
          <a:custGeom>
            <a:avLst/>
            <a:gdLst>
              <a:gd name="T0" fmla="*/ 23 w 135"/>
              <a:gd name="T1" fmla="*/ 0 h 278"/>
              <a:gd name="T2" fmla="*/ 23 w 135"/>
              <a:gd name="T3" fmla="*/ 267 h 278"/>
              <a:gd name="T4" fmla="*/ 57 w 135"/>
              <a:gd name="T5" fmla="*/ 278 h 278"/>
              <a:gd name="T6" fmla="*/ 112 w 135"/>
              <a:gd name="T7" fmla="*/ 200 h 278"/>
              <a:gd name="T8" fmla="*/ 123 w 135"/>
              <a:gd name="T9" fmla="*/ 167 h 278"/>
              <a:gd name="T10" fmla="*/ 134 w 135"/>
              <a:gd name="T11" fmla="*/ 0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5" h="278">
                <a:moveTo>
                  <a:pt x="23" y="0"/>
                </a:moveTo>
                <a:cubicBezTo>
                  <a:pt x="18" y="65"/>
                  <a:pt x="0" y="199"/>
                  <a:pt x="23" y="267"/>
                </a:cubicBezTo>
                <a:cubicBezTo>
                  <a:pt x="27" y="278"/>
                  <a:pt x="46" y="274"/>
                  <a:pt x="57" y="278"/>
                </a:cubicBezTo>
                <a:cubicBezTo>
                  <a:pt x="112" y="260"/>
                  <a:pt x="86" y="278"/>
                  <a:pt x="112" y="200"/>
                </a:cubicBezTo>
                <a:cubicBezTo>
                  <a:pt x="116" y="189"/>
                  <a:pt x="123" y="167"/>
                  <a:pt x="123" y="167"/>
                </a:cubicBezTo>
                <a:cubicBezTo>
                  <a:pt x="135" y="15"/>
                  <a:pt x="134" y="70"/>
                  <a:pt x="134" y="0"/>
                </a:cubicBezTo>
              </a:path>
            </a:pathLst>
          </a:cu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2438400" y="838200"/>
            <a:ext cx="685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>
              <a:lnSpc>
                <a:spcPct val="70000"/>
              </a:lnSpc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>
              <a:lnSpc>
                <a:spcPct val="70000"/>
              </a:lnSpc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>
              <a:lnSpc>
                <a:spcPct val="70000"/>
              </a:lnSpc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>
              <a:lnSpc>
                <a:spcPct val="70000"/>
              </a:lnSpc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>
              <a:lnSpc>
                <a:spcPct val="70000"/>
              </a:lnSpc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45720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91440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137160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182880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3324225" y="2133600"/>
            <a:ext cx="6858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165" name="Freeform 45"/>
          <p:cNvSpPr>
            <a:spLocks/>
          </p:cNvSpPr>
          <p:nvPr/>
        </p:nvSpPr>
        <p:spPr bwMode="auto">
          <a:xfrm>
            <a:off x="6629400" y="3276600"/>
            <a:ext cx="3124200" cy="2362200"/>
          </a:xfrm>
          <a:custGeom>
            <a:avLst/>
            <a:gdLst>
              <a:gd name="T0" fmla="*/ 0 w 1866"/>
              <a:gd name="T1" fmla="*/ 334 h 1071"/>
              <a:gd name="T2" fmla="*/ 23 w 1866"/>
              <a:gd name="T3" fmla="*/ 367 h 1071"/>
              <a:gd name="T4" fmla="*/ 34 w 1866"/>
              <a:gd name="T5" fmla="*/ 400 h 1071"/>
              <a:gd name="T6" fmla="*/ 100 w 1866"/>
              <a:gd name="T7" fmla="*/ 445 h 1071"/>
              <a:gd name="T8" fmla="*/ 234 w 1866"/>
              <a:gd name="T9" fmla="*/ 534 h 1071"/>
              <a:gd name="T10" fmla="*/ 412 w 1866"/>
              <a:gd name="T11" fmla="*/ 589 h 1071"/>
              <a:gd name="T12" fmla="*/ 578 w 1866"/>
              <a:gd name="T13" fmla="*/ 634 h 1071"/>
              <a:gd name="T14" fmla="*/ 645 w 1866"/>
              <a:gd name="T15" fmla="*/ 656 h 1071"/>
              <a:gd name="T16" fmla="*/ 723 w 1866"/>
              <a:gd name="T17" fmla="*/ 911 h 1071"/>
              <a:gd name="T18" fmla="*/ 789 w 1866"/>
              <a:gd name="T19" fmla="*/ 834 h 1071"/>
              <a:gd name="T20" fmla="*/ 801 w 1866"/>
              <a:gd name="T21" fmla="*/ 700 h 1071"/>
              <a:gd name="T22" fmla="*/ 834 w 1866"/>
              <a:gd name="T23" fmla="*/ 689 h 1071"/>
              <a:gd name="T24" fmla="*/ 901 w 1866"/>
              <a:gd name="T25" fmla="*/ 734 h 1071"/>
              <a:gd name="T26" fmla="*/ 1123 w 1866"/>
              <a:gd name="T27" fmla="*/ 789 h 1071"/>
              <a:gd name="T28" fmla="*/ 1267 w 1866"/>
              <a:gd name="T29" fmla="*/ 778 h 1071"/>
              <a:gd name="T30" fmla="*/ 1334 w 1866"/>
              <a:gd name="T31" fmla="*/ 1067 h 1071"/>
              <a:gd name="T32" fmla="*/ 1401 w 1866"/>
              <a:gd name="T33" fmla="*/ 1056 h 1071"/>
              <a:gd name="T34" fmla="*/ 1412 w 1866"/>
              <a:gd name="T35" fmla="*/ 1000 h 1071"/>
              <a:gd name="T36" fmla="*/ 1434 w 1866"/>
              <a:gd name="T37" fmla="*/ 934 h 1071"/>
              <a:gd name="T38" fmla="*/ 1545 w 1866"/>
              <a:gd name="T39" fmla="*/ 800 h 1071"/>
              <a:gd name="T40" fmla="*/ 1745 w 1866"/>
              <a:gd name="T41" fmla="*/ 656 h 1071"/>
              <a:gd name="T42" fmla="*/ 1778 w 1866"/>
              <a:gd name="T43" fmla="*/ 589 h 1071"/>
              <a:gd name="T44" fmla="*/ 1834 w 1866"/>
              <a:gd name="T45" fmla="*/ 367 h 1071"/>
              <a:gd name="T46" fmla="*/ 1778 w 1866"/>
              <a:gd name="T47" fmla="*/ 78 h 1071"/>
              <a:gd name="T48" fmla="*/ 1734 w 1866"/>
              <a:gd name="T49" fmla="*/ 0 h 1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866" h="1071">
                <a:moveTo>
                  <a:pt x="0" y="334"/>
                </a:moveTo>
                <a:cubicBezTo>
                  <a:pt x="8" y="345"/>
                  <a:pt x="17" y="355"/>
                  <a:pt x="23" y="367"/>
                </a:cubicBezTo>
                <a:cubicBezTo>
                  <a:pt x="28" y="377"/>
                  <a:pt x="26" y="392"/>
                  <a:pt x="34" y="400"/>
                </a:cubicBezTo>
                <a:cubicBezTo>
                  <a:pt x="53" y="419"/>
                  <a:pt x="78" y="430"/>
                  <a:pt x="100" y="445"/>
                </a:cubicBezTo>
                <a:cubicBezTo>
                  <a:pt x="144" y="475"/>
                  <a:pt x="189" y="504"/>
                  <a:pt x="234" y="534"/>
                </a:cubicBezTo>
                <a:cubicBezTo>
                  <a:pt x="272" y="559"/>
                  <a:pt x="363" y="575"/>
                  <a:pt x="412" y="589"/>
                </a:cubicBezTo>
                <a:cubicBezTo>
                  <a:pt x="468" y="606"/>
                  <a:pt x="522" y="619"/>
                  <a:pt x="578" y="634"/>
                </a:cubicBezTo>
                <a:cubicBezTo>
                  <a:pt x="601" y="640"/>
                  <a:pt x="645" y="656"/>
                  <a:pt x="645" y="656"/>
                </a:cubicBezTo>
                <a:cubicBezTo>
                  <a:pt x="650" y="732"/>
                  <a:pt x="627" y="880"/>
                  <a:pt x="723" y="911"/>
                </a:cubicBezTo>
                <a:cubicBezTo>
                  <a:pt x="767" y="896"/>
                  <a:pt x="775" y="877"/>
                  <a:pt x="789" y="834"/>
                </a:cubicBezTo>
                <a:cubicBezTo>
                  <a:pt x="793" y="789"/>
                  <a:pt x="788" y="743"/>
                  <a:pt x="801" y="700"/>
                </a:cubicBezTo>
                <a:cubicBezTo>
                  <a:pt x="804" y="689"/>
                  <a:pt x="823" y="685"/>
                  <a:pt x="834" y="689"/>
                </a:cubicBezTo>
                <a:cubicBezTo>
                  <a:pt x="859" y="698"/>
                  <a:pt x="875" y="725"/>
                  <a:pt x="901" y="734"/>
                </a:cubicBezTo>
                <a:cubicBezTo>
                  <a:pt x="975" y="759"/>
                  <a:pt x="1045" y="778"/>
                  <a:pt x="1123" y="789"/>
                </a:cubicBezTo>
                <a:cubicBezTo>
                  <a:pt x="1171" y="785"/>
                  <a:pt x="1235" y="742"/>
                  <a:pt x="1267" y="778"/>
                </a:cubicBezTo>
                <a:cubicBezTo>
                  <a:pt x="1323" y="843"/>
                  <a:pt x="1223" y="1030"/>
                  <a:pt x="1334" y="1067"/>
                </a:cubicBezTo>
                <a:cubicBezTo>
                  <a:pt x="1356" y="1063"/>
                  <a:pt x="1384" y="1071"/>
                  <a:pt x="1401" y="1056"/>
                </a:cubicBezTo>
                <a:cubicBezTo>
                  <a:pt x="1415" y="1044"/>
                  <a:pt x="1407" y="1018"/>
                  <a:pt x="1412" y="1000"/>
                </a:cubicBezTo>
                <a:cubicBezTo>
                  <a:pt x="1418" y="978"/>
                  <a:pt x="1434" y="934"/>
                  <a:pt x="1434" y="934"/>
                </a:cubicBezTo>
                <a:cubicBezTo>
                  <a:pt x="1448" y="806"/>
                  <a:pt x="1424" y="817"/>
                  <a:pt x="1545" y="800"/>
                </a:cubicBezTo>
                <a:cubicBezTo>
                  <a:pt x="1624" y="774"/>
                  <a:pt x="1677" y="702"/>
                  <a:pt x="1745" y="656"/>
                </a:cubicBezTo>
                <a:cubicBezTo>
                  <a:pt x="1781" y="547"/>
                  <a:pt x="1725" y="707"/>
                  <a:pt x="1778" y="589"/>
                </a:cubicBezTo>
                <a:cubicBezTo>
                  <a:pt x="1809" y="519"/>
                  <a:pt x="1822" y="442"/>
                  <a:pt x="1834" y="367"/>
                </a:cubicBezTo>
                <a:cubicBezTo>
                  <a:pt x="1826" y="208"/>
                  <a:pt x="1866" y="162"/>
                  <a:pt x="1778" y="78"/>
                </a:cubicBezTo>
                <a:cubicBezTo>
                  <a:pt x="1768" y="47"/>
                  <a:pt x="1757" y="23"/>
                  <a:pt x="1734" y="0"/>
                </a:cubicBezTo>
              </a:path>
            </a:pathLst>
          </a:cu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66" name="Freeform 46"/>
          <p:cNvSpPr>
            <a:spLocks/>
          </p:cNvSpPr>
          <p:nvPr/>
        </p:nvSpPr>
        <p:spPr bwMode="auto">
          <a:xfrm>
            <a:off x="7086600" y="4495800"/>
            <a:ext cx="381000" cy="495300"/>
          </a:xfrm>
          <a:custGeom>
            <a:avLst/>
            <a:gdLst>
              <a:gd name="T0" fmla="*/ 50 w 184"/>
              <a:gd name="T1" fmla="*/ 0 h 312"/>
              <a:gd name="T2" fmla="*/ 106 w 184"/>
              <a:gd name="T3" fmla="*/ 312 h 312"/>
              <a:gd name="T4" fmla="*/ 172 w 184"/>
              <a:gd name="T5" fmla="*/ 212 h 312"/>
              <a:gd name="T6" fmla="*/ 183 w 184"/>
              <a:gd name="T7" fmla="*/ 23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" h="312">
                <a:moveTo>
                  <a:pt x="50" y="0"/>
                </a:moveTo>
                <a:cubicBezTo>
                  <a:pt x="53" y="64"/>
                  <a:pt x="0" y="275"/>
                  <a:pt x="106" y="312"/>
                </a:cubicBezTo>
                <a:cubicBezTo>
                  <a:pt x="160" y="292"/>
                  <a:pt x="161" y="268"/>
                  <a:pt x="172" y="212"/>
                </a:cubicBezTo>
                <a:cubicBezTo>
                  <a:pt x="184" y="45"/>
                  <a:pt x="183" y="108"/>
                  <a:pt x="183" y="23"/>
                </a:cubicBezTo>
              </a:path>
            </a:pathLst>
          </a:cu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67" name="Freeform 47"/>
          <p:cNvSpPr>
            <a:spLocks/>
          </p:cNvSpPr>
          <p:nvPr/>
        </p:nvSpPr>
        <p:spPr bwMode="auto">
          <a:xfrm>
            <a:off x="4800600" y="4648200"/>
            <a:ext cx="214313" cy="441325"/>
          </a:xfrm>
          <a:custGeom>
            <a:avLst/>
            <a:gdLst>
              <a:gd name="T0" fmla="*/ 23 w 135"/>
              <a:gd name="T1" fmla="*/ 0 h 278"/>
              <a:gd name="T2" fmla="*/ 23 w 135"/>
              <a:gd name="T3" fmla="*/ 267 h 278"/>
              <a:gd name="T4" fmla="*/ 57 w 135"/>
              <a:gd name="T5" fmla="*/ 278 h 278"/>
              <a:gd name="T6" fmla="*/ 112 w 135"/>
              <a:gd name="T7" fmla="*/ 200 h 278"/>
              <a:gd name="T8" fmla="*/ 123 w 135"/>
              <a:gd name="T9" fmla="*/ 167 h 278"/>
              <a:gd name="T10" fmla="*/ 134 w 135"/>
              <a:gd name="T11" fmla="*/ 0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5" h="278">
                <a:moveTo>
                  <a:pt x="23" y="0"/>
                </a:moveTo>
                <a:cubicBezTo>
                  <a:pt x="18" y="65"/>
                  <a:pt x="0" y="199"/>
                  <a:pt x="23" y="267"/>
                </a:cubicBezTo>
                <a:cubicBezTo>
                  <a:pt x="27" y="278"/>
                  <a:pt x="46" y="274"/>
                  <a:pt x="57" y="278"/>
                </a:cubicBezTo>
                <a:cubicBezTo>
                  <a:pt x="112" y="260"/>
                  <a:pt x="86" y="278"/>
                  <a:pt x="112" y="200"/>
                </a:cubicBezTo>
                <a:cubicBezTo>
                  <a:pt x="116" y="189"/>
                  <a:pt x="123" y="167"/>
                  <a:pt x="123" y="167"/>
                </a:cubicBezTo>
                <a:cubicBezTo>
                  <a:pt x="135" y="15"/>
                  <a:pt x="134" y="70"/>
                  <a:pt x="134" y="0"/>
                </a:cubicBezTo>
              </a:path>
            </a:pathLst>
          </a:cu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4495800" y="3886200"/>
            <a:ext cx="123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b="1">
                <a:latin typeface="Arial" panose="020B0604020202020204" pitchFamily="34" charset="0"/>
              </a:rPr>
              <a:t>Normal</a:t>
            </a:r>
            <a:endParaRPr kumimoji="0" lang="en-US" altLang="tr-TR"/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7620000" y="3962400"/>
            <a:ext cx="1436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b="1">
                <a:latin typeface="Arial" panose="020B0604020202020204" pitchFamily="34" charset="0"/>
              </a:rPr>
              <a:t>Inflamed</a:t>
            </a:r>
            <a:endParaRPr kumimoji="0" lang="en-US" altLang="tr-TR"/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6477000" y="5181600"/>
            <a:ext cx="12128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2000" b="1">
                <a:solidFill>
                  <a:srgbClr val="0000FF"/>
                </a:solidFill>
                <a:latin typeface="Arial" panose="020B0604020202020204" pitchFamily="34" charset="0"/>
              </a:rPr>
              <a:t>Swelling</a:t>
            </a:r>
            <a:endParaRPr kumimoji="0" lang="en-US" altLang="tr-TR" sz="2000" b="1">
              <a:latin typeface="Arial" panose="020B0604020202020204" pitchFamily="34" charset="0"/>
            </a:endParaRPr>
          </a:p>
          <a:p>
            <a:r>
              <a:rPr kumimoji="0" lang="en-US" altLang="tr-TR" sz="2000" b="1">
                <a:solidFill>
                  <a:srgbClr val="D60093"/>
                </a:solidFill>
                <a:latin typeface="Arial" panose="020B0604020202020204" pitchFamily="34" charset="0"/>
              </a:rPr>
              <a:t>pain</a:t>
            </a:r>
            <a:endParaRPr kumimoji="0" lang="en-US" altLang="tr-TR" sz="2000" b="1">
              <a:latin typeface="Arial" panose="020B0604020202020204" pitchFamily="34" charset="0"/>
            </a:endParaRPr>
          </a:p>
          <a:p>
            <a:r>
              <a:rPr kumimoji="0" lang="en-US" altLang="tr-TR" sz="2000" b="1">
                <a:solidFill>
                  <a:srgbClr val="FF3300"/>
                </a:solidFill>
                <a:latin typeface="Arial" panose="020B0604020202020204" pitchFamily="34" charset="0"/>
              </a:rPr>
              <a:t>warm</a:t>
            </a:r>
            <a:endParaRPr kumimoji="0" lang="en-US" altLang="tr-TR" sz="2000" b="1">
              <a:latin typeface="Arial" panose="020B0604020202020204" pitchFamily="34" charset="0"/>
            </a:endParaRPr>
          </a:p>
          <a:p>
            <a:r>
              <a:rPr kumimoji="0" lang="en-US" altLang="tr-TR" sz="2000" b="1">
                <a:solidFill>
                  <a:srgbClr val="FF0000"/>
                </a:solidFill>
                <a:latin typeface="Arial" panose="020B0604020202020204" pitchFamily="34" charset="0"/>
              </a:rPr>
              <a:t>redness</a:t>
            </a:r>
            <a:endParaRPr kumimoji="0" lang="en-US" altLang="tr-TR"/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228600" y="4313238"/>
            <a:ext cx="26812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2000" b="1">
                <a:latin typeface="Arial" panose="020B0604020202020204" pitchFamily="34" charset="0"/>
              </a:rPr>
              <a:t>Mammae = breast</a:t>
            </a:r>
          </a:p>
          <a:p>
            <a:endParaRPr kumimoji="0" lang="en-US" altLang="tr-TR" sz="2000" b="1">
              <a:latin typeface="Arial" panose="020B0604020202020204" pitchFamily="34" charset="0"/>
            </a:endParaRPr>
          </a:p>
          <a:p>
            <a:r>
              <a:rPr kumimoji="0" lang="en-US" altLang="tr-TR" sz="2000" b="1">
                <a:latin typeface="Arial" panose="020B0604020202020204" pitchFamily="34" charset="0"/>
              </a:rPr>
              <a:t>-itis = Latin suffix for</a:t>
            </a:r>
          </a:p>
          <a:p>
            <a:r>
              <a:rPr kumimoji="0" lang="en-US" altLang="tr-TR" sz="2000" b="1">
                <a:latin typeface="Arial" panose="020B0604020202020204" pitchFamily="34" charset="0"/>
              </a:rPr>
              <a:t>            inflammation</a:t>
            </a:r>
            <a:endParaRPr kumimoji="0" lang="en-US" altLang="tr-TR"/>
          </a:p>
        </p:txBody>
      </p:sp>
      <p:sp>
        <p:nvSpPr>
          <p:cNvPr id="5172" name="Rectangle 52"/>
          <p:cNvSpPr>
            <a:spLocks noChangeArrowheads="1"/>
          </p:cNvSpPr>
          <p:nvPr/>
        </p:nvSpPr>
        <p:spPr bwMode="auto">
          <a:xfrm>
            <a:off x="228600" y="4038600"/>
            <a:ext cx="2667000" cy="19050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19400" y="685800"/>
            <a:ext cx="68580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tr-TR"/>
              <a:t>Other organisms</a:t>
            </a:r>
            <a:br>
              <a:rPr lang="en-US" altLang="tr-TR"/>
            </a:br>
            <a:endParaRPr lang="en-US" altLang="tr-TR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200400" y="1905000"/>
            <a:ext cx="6858000" cy="4114800"/>
          </a:xfrm>
          <a:noFill/>
          <a:ln/>
        </p:spPr>
        <p:txBody>
          <a:bodyPr/>
          <a:lstStyle/>
          <a:p>
            <a:r>
              <a:rPr lang="en-US" altLang="tr-TR" i="1">
                <a:solidFill>
                  <a:srgbClr val="0000FF"/>
                </a:solidFill>
              </a:rPr>
              <a:t>Pseudomonas aeruginosa</a:t>
            </a:r>
            <a:endParaRPr lang="en-US" altLang="tr-TR" i="1"/>
          </a:p>
          <a:p>
            <a:pPr lvl="1"/>
            <a:r>
              <a:rPr lang="en-US" altLang="tr-TR"/>
              <a:t>outbreaks of clinical mastitis</a:t>
            </a:r>
          </a:p>
          <a:p>
            <a:r>
              <a:rPr lang="en-US" altLang="tr-TR">
                <a:solidFill>
                  <a:srgbClr val="0000FF"/>
                </a:solidFill>
              </a:rPr>
              <a:t>Serratia</a:t>
            </a:r>
            <a:endParaRPr lang="en-US" altLang="tr-TR"/>
          </a:p>
          <a:p>
            <a:pPr lvl="1"/>
            <a:r>
              <a:rPr lang="en-US" altLang="tr-TR"/>
              <a:t>outbreaks of clinical mastitis</a:t>
            </a:r>
          </a:p>
          <a:p>
            <a:r>
              <a:rPr lang="en-US" altLang="tr-TR" i="1">
                <a:solidFill>
                  <a:srgbClr val="0000FF"/>
                </a:solidFill>
              </a:rPr>
              <a:t>Corynebacterium pyogenes</a:t>
            </a:r>
            <a:endParaRPr lang="en-US" altLang="tr-TR" i="1"/>
          </a:p>
          <a:p>
            <a:r>
              <a:rPr lang="en-US" altLang="tr-TR">
                <a:solidFill>
                  <a:srgbClr val="0000FF"/>
                </a:solidFill>
              </a:rPr>
              <a:t>Fungi</a:t>
            </a:r>
            <a:endParaRPr lang="en-US" altLang="tr-TR" i="1"/>
          </a:p>
          <a:p>
            <a:r>
              <a:rPr lang="en-US" altLang="tr-TR">
                <a:solidFill>
                  <a:srgbClr val="0000FF"/>
                </a:solidFill>
              </a:rPr>
              <a:t>Candida</a:t>
            </a:r>
            <a:endParaRPr lang="en-US" altLang="tr-TR"/>
          </a:p>
          <a:p>
            <a:r>
              <a:rPr lang="en-US" altLang="tr-TR" i="1">
                <a:solidFill>
                  <a:srgbClr val="0000FF"/>
                </a:solidFill>
              </a:rPr>
              <a:t>Mycoplasma bovis</a:t>
            </a:r>
            <a:endParaRPr lang="en-US" altLang="tr-TR"/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533400"/>
            <a:ext cx="7591425" cy="1143000"/>
          </a:xfrm>
          <a:noFill/>
          <a:ln/>
        </p:spPr>
        <p:txBody>
          <a:bodyPr/>
          <a:lstStyle/>
          <a:p>
            <a:r>
              <a:rPr lang="en-US" altLang="tr-TR"/>
              <a:t>How does mastitis develop 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429000" y="1981200"/>
            <a:ext cx="5791200" cy="4114800"/>
          </a:xfrm>
          <a:noFill/>
          <a:ln/>
        </p:spPr>
        <p:txBody>
          <a:bodyPr/>
          <a:lstStyle/>
          <a:p>
            <a:r>
              <a:rPr lang="en-US" altLang="tr-TR" b="1">
                <a:solidFill>
                  <a:srgbClr val="FF3300"/>
                </a:solidFill>
              </a:rPr>
              <a:t>Cow</a:t>
            </a:r>
          </a:p>
          <a:p>
            <a:pPr lvl="1"/>
            <a:r>
              <a:rPr lang="en-US" altLang="tr-TR" sz="2400" b="1"/>
              <a:t>Predisposing conditions</a:t>
            </a:r>
            <a:endParaRPr lang="en-US" altLang="tr-TR"/>
          </a:p>
          <a:p>
            <a:pPr lvl="2"/>
            <a:r>
              <a:rPr lang="en-US" altLang="tr-TR" sz="1800" b="1"/>
              <a:t>Existing trauma (milking machine, heat or cold, injury)</a:t>
            </a:r>
          </a:p>
          <a:p>
            <a:pPr lvl="2"/>
            <a:r>
              <a:rPr lang="en-US" altLang="tr-TR" sz="1800" b="1"/>
              <a:t>Teat end injury</a:t>
            </a:r>
          </a:p>
          <a:p>
            <a:pPr lvl="2"/>
            <a:r>
              <a:rPr lang="en-US" altLang="tr-TR" sz="1800" b="1"/>
              <a:t>Lowered immunity (following calving, surgery)</a:t>
            </a:r>
          </a:p>
          <a:p>
            <a:pPr lvl="2"/>
            <a:r>
              <a:rPr lang="en-US" altLang="tr-TR" sz="1800" b="1"/>
              <a:t>Nutrition</a:t>
            </a:r>
            <a:endParaRPr lang="en-US" altLang="tr-TR"/>
          </a:p>
          <a:p>
            <a:r>
              <a:rPr lang="en-US" altLang="tr-TR" b="1">
                <a:solidFill>
                  <a:srgbClr val="FF3300"/>
                </a:solidFill>
              </a:rPr>
              <a:t>Organisms</a:t>
            </a:r>
          </a:p>
          <a:p>
            <a:r>
              <a:rPr lang="en-US" altLang="tr-TR" b="1">
                <a:solidFill>
                  <a:srgbClr val="FF3300"/>
                </a:solidFill>
              </a:rPr>
              <a:t>Environment</a:t>
            </a:r>
            <a:endParaRPr lang="en-US" altLang="tr-TR" sz="2200" b="1"/>
          </a:p>
          <a:p>
            <a:pPr lvl="1"/>
            <a:endParaRPr lang="en-US" altLang="tr-TR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304800" y="4724400"/>
            <a:ext cx="1905000" cy="1828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762000" y="3733800"/>
            <a:ext cx="1905000" cy="1828800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1295400" y="4724400"/>
            <a:ext cx="1905000" cy="18288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600200" y="5486400"/>
            <a:ext cx="1425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1600" b="1">
                <a:latin typeface="Arial" panose="020B0604020202020204" pitchFamily="34" charset="0"/>
              </a:rPr>
              <a:t>Environment</a:t>
            </a:r>
            <a:endParaRPr kumimoji="0" lang="en-US" altLang="tr-TR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898525" y="4079875"/>
            <a:ext cx="1362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/>
              <a:t>   </a:t>
            </a:r>
            <a:r>
              <a:rPr kumimoji="0" lang="en-US" altLang="tr-TR" sz="1600" b="1">
                <a:latin typeface="Arial" panose="020B0604020202020204" pitchFamily="34" charset="0"/>
              </a:rPr>
              <a:t>Organism</a:t>
            </a:r>
            <a:endParaRPr kumimoji="0" lang="en-US" altLang="tr-TR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93725" y="5546725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1600" b="1">
                <a:latin typeface="Arial" panose="020B0604020202020204" pitchFamily="34" charset="0"/>
              </a:rPr>
              <a:t>Cow</a:t>
            </a:r>
            <a:endParaRPr kumimoji="0" lang="en-US" altLang="tr-TR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858000" cy="1143000"/>
          </a:xfrm>
        </p:spPr>
        <p:txBody>
          <a:bodyPr/>
          <a:lstStyle/>
          <a:p>
            <a:r>
              <a:rPr lang="en-US" altLang="tr-TR" sz="4400"/>
              <a:t>Process of infection</a:t>
            </a:r>
            <a:endParaRPr lang="en-US" altLang="tr-TR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8458200" cy="4114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altLang="tr-TR" sz="2400" b="1"/>
              <a:t>Organisms invade the udder through</a:t>
            </a:r>
          </a:p>
          <a:p>
            <a:pPr>
              <a:buFont typeface="Monotype Sorts" pitchFamily="2" charset="2"/>
              <a:buNone/>
            </a:pPr>
            <a:r>
              <a:rPr lang="en-US" altLang="tr-TR" sz="2400" b="1"/>
              <a:t> teat canal</a:t>
            </a:r>
          </a:p>
          <a:p>
            <a:pPr>
              <a:buFont typeface="Monotype Sorts" pitchFamily="2" charset="2"/>
              <a:buNone/>
            </a:pPr>
            <a:endParaRPr lang="en-US" altLang="tr-TR" sz="2400" b="1"/>
          </a:p>
          <a:p>
            <a:pPr>
              <a:buFont typeface="Monotype Sorts" pitchFamily="2" charset="2"/>
              <a:buNone/>
            </a:pPr>
            <a:endParaRPr lang="en-US" altLang="tr-TR" sz="2400" b="1"/>
          </a:p>
          <a:p>
            <a:pPr>
              <a:buFont typeface="Monotype Sorts" pitchFamily="2" charset="2"/>
              <a:buNone/>
            </a:pPr>
            <a:r>
              <a:rPr lang="en-US" altLang="tr-TR" sz="2400" b="1"/>
              <a:t>Migrate up the teat canal and colonize the</a:t>
            </a:r>
          </a:p>
          <a:p>
            <a:pPr>
              <a:buFont typeface="Monotype Sorts" pitchFamily="2" charset="2"/>
              <a:buNone/>
            </a:pPr>
            <a:r>
              <a:rPr lang="en-US" altLang="tr-TR" sz="2400" b="1"/>
              <a:t>secretory cells</a:t>
            </a:r>
          </a:p>
          <a:p>
            <a:pPr>
              <a:buFont typeface="Monotype Sorts" pitchFamily="2" charset="2"/>
              <a:buNone/>
            </a:pPr>
            <a:endParaRPr lang="en-US" altLang="tr-TR" sz="2400" b="1"/>
          </a:p>
          <a:p>
            <a:pPr>
              <a:buFont typeface="Monotype Sorts" pitchFamily="2" charset="2"/>
              <a:buNone/>
            </a:pPr>
            <a:endParaRPr lang="en-US" altLang="tr-TR" sz="2400" b="1"/>
          </a:p>
          <a:p>
            <a:pPr>
              <a:buFont typeface="Monotype Sorts" pitchFamily="2" charset="2"/>
              <a:buNone/>
            </a:pPr>
            <a:r>
              <a:rPr lang="en-US" altLang="tr-TR" sz="2400" b="1"/>
              <a:t>Colonized organisms produce toxic substances </a:t>
            </a:r>
          </a:p>
          <a:p>
            <a:pPr>
              <a:buFont typeface="Monotype Sorts" pitchFamily="2" charset="2"/>
              <a:buNone/>
            </a:pPr>
            <a:r>
              <a:rPr lang="en-US" altLang="tr-TR" sz="2400" b="1"/>
              <a:t>harmful to the milk producing cells</a:t>
            </a:r>
          </a:p>
          <a:p>
            <a:pPr>
              <a:buFont typeface="Monotype Sorts" pitchFamily="2" charset="2"/>
              <a:buNone/>
            </a:pPr>
            <a:endParaRPr lang="en-US" altLang="tr-TR" sz="2400" b="1"/>
          </a:p>
          <a:p>
            <a:pPr>
              <a:buFont typeface="Monotype Sorts" pitchFamily="2" charset="2"/>
              <a:buNone/>
            </a:pPr>
            <a:endParaRPr lang="en-US" altLang="tr-TR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838200" y="1295400"/>
            <a:ext cx="56388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838200" y="2895600"/>
            <a:ext cx="6248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3810000" y="2286000"/>
            <a:ext cx="304800" cy="4572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838200" y="4800600"/>
            <a:ext cx="7086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3962400" y="4114800"/>
            <a:ext cx="304800" cy="457200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3" name="Freeform 11"/>
          <p:cNvSpPr>
            <a:spLocks/>
          </p:cNvSpPr>
          <p:nvPr/>
        </p:nvSpPr>
        <p:spPr bwMode="auto">
          <a:xfrm>
            <a:off x="7620000" y="685800"/>
            <a:ext cx="1833563" cy="17811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4" name="Freeform 12"/>
          <p:cNvSpPr>
            <a:spLocks/>
          </p:cNvSpPr>
          <p:nvPr/>
        </p:nvSpPr>
        <p:spPr bwMode="auto">
          <a:xfrm>
            <a:off x="7848600" y="2667000"/>
            <a:ext cx="1833563" cy="17811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5" name="Freeform 13"/>
          <p:cNvSpPr>
            <a:spLocks/>
          </p:cNvSpPr>
          <p:nvPr/>
        </p:nvSpPr>
        <p:spPr bwMode="auto">
          <a:xfrm>
            <a:off x="8001000" y="4724400"/>
            <a:ext cx="1833563" cy="17811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8305800" y="243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8534400" y="243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8" name="Oval 16"/>
          <p:cNvSpPr>
            <a:spLocks noChangeArrowheads="1"/>
          </p:cNvSpPr>
          <p:nvPr/>
        </p:nvSpPr>
        <p:spPr bwMode="auto">
          <a:xfrm>
            <a:off x="8153400" y="2057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9" name="Oval 17"/>
          <p:cNvSpPr>
            <a:spLocks noChangeArrowheads="1"/>
          </p:cNvSpPr>
          <p:nvPr/>
        </p:nvSpPr>
        <p:spPr bwMode="auto">
          <a:xfrm>
            <a:off x="8610600" y="2362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0" name="Oval 18"/>
          <p:cNvSpPr>
            <a:spLocks noChangeArrowheads="1"/>
          </p:cNvSpPr>
          <p:nvPr/>
        </p:nvSpPr>
        <p:spPr bwMode="auto">
          <a:xfrm>
            <a:off x="8229600" y="2362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8229600" y="2209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2" name="Oval 20"/>
          <p:cNvSpPr>
            <a:spLocks noChangeArrowheads="1"/>
          </p:cNvSpPr>
          <p:nvPr/>
        </p:nvSpPr>
        <p:spPr bwMode="auto">
          <a:xfrm>
            <a:off x="8610600" y="2438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8534400" y="4191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8686800" y="4343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8534400" y="4038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6" name="Oval 24"/>
          <p:cNvSpPr>
            <a:spLocks noChangeArrowheads="1"/>
          </p:cNvSpPr>
          <p:nvPr/>
        </p:nvSpPr>
        <p:spPr bwMode="auto">
          <a:xfrm>
            <a:off x="8534400" y="3810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7" name="Oval 25"/>
          <p:cNvSpPr>
            <a:spLocks noChangeArrowheads="1"/>
          </p:cNvSpPr>
          <p:nvPr/>
        </p:nvSpPr>
        <p:spPr bwMode="auto">
          <a:xfrm>
            <a:off x="8686800" y="3962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8" name="Oval 26"/>
          <p:cNvSpPr>
            <a:spLocks noChangeArrowheads="1"/>
          </p:cNvSpPr>
          <p:nvPr/>
        </p:nvSpPr>
        <p:spPr bwMode="auto">
          <a:xfrm>
            <a:off x="8763000" y="3810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79" name="Oval 27"/>
          <p:cNvSpPr>
            <a:spLocks noChangeArrowheads="1"/>
          </p:cNvSpPr>
          <p:nvPr/>
        </p:nvSpPr>
        <p:spPr bwMode="auto">
          <a:xfrm>
            <a:off x="8610600" y="3657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0" name="Oval 28"/>
          <p:cNvSpPr>
            <a:spLocks noChangeArrowheads="1"/>
          </p:cNvSpPr>
          <p:nvPr/>
        </p:nvSpPr>
        <p:spPr bwMode="auto">
          <a:xfrm>
            <a:off x="8915400" y="4953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8610600" y="5334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2" name="Oval 30"/>
          <p:cNvSpPr>
            <a:spLocks noChangeArrowheads="1"/>
          </p:cNvSpPr>
          <p:nvPr/>
        </p:nvSpPr>
        <p:spPr bwMode="auto">
          <a:xfrm>
            <a:off x="9144000" y="4953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3" name="Oval 31"/>
          <p:cNvSpPr>
            <a:spLocks noChangeArrowheads="1"/>
          </p:cNvSpPr>
          <p:nvPr/>
        </p:nvSpPr>
        <p:spPr bwMode="auto">
          <a:xfrm>
            <a:off x="8991600" y="4953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8458200" y="5105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5" name="Oval 33"/>
          <p:cNvSpPr>
            <a:spLocks noChangeArrowheads="1"/>
          </p:cNvSpPr>
          <p:nvPr/>
        </p:nvSpPr>
        <p:spPr bwMode="auto">
          <a:xfrm>
            <a:off x="8534400" y="5029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8610600" y="525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8763000" y="5410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8" name="AutoShape 36"/>
          <p:cNvSpPr>
            <a:spLocks noChangeArrowheads="1"/>
          </p:cNvSpPr>
          <p:nvPr/>
        </p:nvSpPr>
        <p:spPr bwMode="auto">
          <a:xfrm>
            <a:off x="8458200" y="1828800"/>
            <a:ext cx="76200" cy="381000"/>
          </a:xfrm>
          <a:prstGeom prst="upArrow">
            <a:avLst>
              <a:gd name="adj1" fmla="val 50000"/>
              <a:gd name="adj2" fmla="val 1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9" name="AutoShape 37"/>
          <p:cNvSpPr>
            <a:spLocks noChangeArrowheads="1"/>
          </p:cNvSpPr>
          <p:nvPr/>
        </p:nvSpPr>
        <p:spPr bwMode="auto">
          <a:xfrm>
            <a:off x="8763000" y="3276600"/>
            <a:ext cx="76200" cy="381000"/>
          </a:xfrm>
          <a:prstGeom prst="upArrow">
            <a:avLst>
              <a:gd name="adj1" fmla="val 50000"/>
              <a:gd name="adj2" fmla="val 1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90" name="AutoShape 38"/>
          <p:cNvSpPr>
            <a:spLocks noChangeArrowheads="1"/>
          </p:cNvSpPr>
          <p:nvPr/>
        </p:nvSpPr>
        <p:spPr bwMode="auto">
          <a:xfrm>
            <a:off x="8915400" y="5029200"/>
            <a:ext cx="76200" cy="381000"/>
          </a:xfrm>
          <a:prstGeom prst="upArrow">
            <a:avLst>
              <a:gd name="adj1" fmla="val 50000"/>
              <a:gd name="adj2" fmla="val 1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752600" y="609600"/>
            <a:ext cx="7086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tr-TR" sz="2000" b="1">
                <a:latin typeface="Arial" panose="020B0604020202020204" pitchFamily="34" charset="0"/>
              </a:rPr>
              <a:t>The cow’s immune system send white blood cells (Somatic cells) to fight the organisms</a:t>
            </a:r>
          </a:p>
          <a:p>
            <a:endParaRPr lang="en-US" altLang="tr-TR" sz="2000" b="1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676400" y="533400"/>
            <a:ext cx="6705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4581" name="Freeform 5"/>
          <p:cNvSpPr>
            <a:spLocks/>
          </p:cNvSpPr>
          <p:nvPr/>
        </p:nvSpPr>
        <p:spPr bwMode="auto">
          <a:xfrm>
            <a:off x="4343400" y="1905000"/>
            <a:ext cx="2819400" cy="24669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324600" y="2514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5867400" y="2286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6019800" y="2514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096000" y="2286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6248400" y="2362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6324600" y="2667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6400800" y="2743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89" name="Oval 13"/>
          <p:cNvSpPr>
            <a:spLocks noChangeArrowheads="1"/>
          </p:cNvSpPr>
          <p:nvPr/>
        </p:nvSpPr>
        <p:spPr bwMode="auto">
          <a:xfrm>
            <a:off x="6477000" y="2590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0" name="Freeform 14"/>
          <p:cNvSpPr>
            <a:spLocks/>
          </p:cNvSpPr>
          <p:nvPr/>
        </p:nvSpPr>
        <p:spPr bwMode="auto">
          <a:xfrm>
            <a:off x="6400800" y="24384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1" name="Freeform 15"/>
          <p:cNvSpPr>
            <a:spLocks/>
          </p:cNvSpPr>
          <p:nvPr/>
        </p:nvSpPr>
        <p:spPr bwMode="auto">
          <a:xfrm>
            <a:off x="6324600" y="25146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2" name="Freeform 16"/>
          <p:cNvSpPr>
            <a:spLocks/>
          </p:cNvSpPr>
          <p:nvPr/>
        </p:nvSpPr>
        <p:spPr bwMode="auto">
          <a:xfrm>
            <a:off x="6477000" y="26670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3" name="Freeform 17"/>
          <p:cNvSpPr>
            <a:spLocks/>
          </p:cNvSpPr>
          <p:nvPr/>
        </p:nvSpPr>
        <p:spPr bwMode="auto">
          <a:xfrm>
            <a:off x="6705600" y="24384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4" name="Freeform 18"/>
          <p:cNvSpPr>
            <a:spLocks/>
          </p:cNvSpPr>
          <p:nvPr/>
        </p:nvSpPr>
        <p:spPr bwMode="auto">
          <a:xfrm>
            <a:off x="6096000" y="22098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5" name="Freeform 19"/>
          <p:cNvSpPr>
            <a:spLocks/>
          </p:cNvSpPr>
          <p:nvPr/>
        </p:nvSpPr>
        <p:spPr bwMode="auto">
          <a:xfrm>
            <a:off x="6553200" y="25146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6477000" y="22860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7" name="Freeform 21"/>
          <p:cNvSpPr>
            <a:spLocks/>
          </p:cNvSpPr>
          <p:nvPr/>
        </p:nvSpPr>
        <p:spPr bwMode="auto">
          <a:xfrm>
            <a:off x="6172200" y="21336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8" name="Freeform 22"/>
          <p:cNvSpPr>
            <a:spLocks/>
          </p:cNvSpPr>
          <p:nvPr/>
        </p:nvSpPr>
        <p:spPr bwMode="auto">
          <a:xfrm>
            <a:off x="6019800" y="21336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599" name="Freeform 23"/>
          <p:cNvSpPr>
            <a:spLocks/>
          </p:cNvSpPr>
          <p:nvPr/>
        </p:nvSpPr>
        <p:spPr bwMode="auto">
          <a:xfrm>
            <a:off x="5715000" y="23622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0" name="Freeform 24"/>
          <p:cNvSpPr>
            <a:spLocks/>
          </p:cNvSpPr>
          <p:nvPr/>
        </p:nvSpPr>
        <p:spPr bwMode="auto">
          <a:xfrm>
            <a:off x="5943600" y="21336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1" name="Freeform 25"/>
          <p:cNvSpPr>
            <a:spLocks/>
          </p:cNvSpPr>
          <p:nvPr/>
        </p:nvSpPr>
        <p:spPr bwMode="auto">
          <a:xfrm>
            <a:off x="5791200" y="21336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2" name="Freeform 26"/>
          <p:cNvSpPr>
            <a:spLocks/>
          </p:cNvSpPr>
          <p:nvPr/>
        </p:nvSpPr>
        <p:spPr bwMode="auto">
          <a:xfrm>
            <a:off x="6324600" y="22098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3" name="Freeform 27"/>
          <p:cNvSpPr>
            <a:spLocks/>
          </p:cNvSpPr>
          <p:nvPr/>
        </p:nvSpPr>
        <p:spPr bwMode="auto">
          <a:xfrm>
            <a:off x="6096000" y="2667000"/>
            <a:ext cx="134938" cy="152400"/>
          </a:xfrm>
          <a:custGeom>
            <a:avLst/>
            <a:gdLst>
              <a:gd name="T0" fmla="*/ 13 w 85"/>
              <a:gd name="T1" fmla="*/ 66 h 96"/>
              <a:gd name="T2" fmla="*/ 80 w 85"/>
              <a:gd name="T3" fmla="*/ 33 h 96"/>
              <a:gd name="T4" fmla="*/ 24 w 85"/>
              <a:gd name="T5" fmla="*/ 0 h 96"/>
              <a:gd name="T6" fmla="*/ 2 w 85"/>
              <a:gd name="T7" fmla="*/ 33 h 96"/>
              <a:gd name="T8" fmla="*/ 80 w 85"/>
              <a:gd name="T9" fmla="*/ 33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" h="96">
                <a:moveTo>
                  <a:pt x="13" y="66"/>
                </a:moveTo>
                <a:cubicBezTo>
                  <a:pt x="24" y="62"/>
                  <a:pt x="76" y="48"/>
                  <a:pt x="80" y="33"/>
                </a:cubicBezTo>
                <a:cubicBezTo>
                  <a:pt x="85" y="15"/>
                  <a:pt x="28" y="1"/>
                  <a:pt x="24" y="0"/>
                </a:cubicBezTo>
                <a:cubicBezTo>
                  <a:pt x="17" y="11"/>
                  <a:pt x="0" y="20"/>
                  <a:pt x="2" y="33"/>
                </a:cubicBezTo>
                <a:cubicBezTo>
                  <a:pt x="13" y="96"/>
                  <a:pt x="66" y="58"/>
                  <a:pt x="80" y="33"/>
                </a:cubicBezTo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4" name="Freeform 28"/>
          <p:cNvSpPr>
            <a:spLocks/>
          </p:cNvSpPr>
          <p:nvPr/>
        </p:nvSpPr>
        <p:spPr bwMode="auto">
          <a:xfrm>
            <a:off x="1524000" y="4724400"/>
            <a:ext cx="1833563" cy="17811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5" name="Freeform 29"/>
          <p:cNvSpPr>
            <a:spLocks/>
          </p:cNvSpPr>
          <p:nvPr/>
        </p:nvSpPr>
        <p:spPr bwMode="auto">
          <a:xfrm>
            <a:off x="4572000" y="4724400"/>
            <a:ext cx="1833563" cy="17811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6" name="Freeform 30"/>
          <p:cNvSpPr>
            <a:spLocks/>
          </p:cNvSpPr>
          <p:nvPr/>
        </p:nvSpPr>
        <p:spPr bwMode="auto">
          <a:xfrm>
            <a:off x="7543800" y="4572000"/>
            <a:ext cx="1833563" cy="1781175"/>
          </a:xfrm>
          <a:custGeom>
            <a:avLst/>
            <a:gdLst>
              <a:gd name="T0" fmla="*/ 44 w 1155"/>
              <a:gd name="T1" fmla="*/ 122 h 1122"/>
              <a:gd name="T2" fmla="*/ 178 w 1155"/>
              <a:gd name="T3" fmla="*/ 522 h 1122"/>
              <a:gd name="T4" fmla="*/ 311 w 1155"/>
              <a:gd name="T5" fmla="*/ 589 h 1122"/>
              <a:gd name="T6" fmla="*/ 378 w 1155"/>
              <a:gd name="T7" fmla="*/ 633 h 1122"/>
              <a:gd name="T8" fmla="*/ 489 w 1155"/>
              <a:gd name="T9" fmla="*/ 1111 h 1122"/>
              <a:gd name="T10" fmla="*/ 456 w 1155"/>
              <a:gd name="T11" fmla="*/ 1067 h 1122"/>
              <a:gd name="T12" fmla="*/ 445 w 1155"/>
              <a:gd name="T13" fmla="*/ 1033 h 1122"/>
              <a:gd name="T14" fmla="*/ 478 w 1155"/>
              <a:gd name="T15" fmla="*/ 656 h 1122"/>
              <a:gd name="T16" fmla="*/ 489 w 1155"/>
              <a:gd name="T17" fmla="*/ 622 h 1122"/>
              <a:gd name="T18" fmla="*/ 556 w 1155"/>
              <a:gd name="T19" fmla="*/ 611 h 1122"/>
              <a:gd name="T20" fmla="*/ 545 w 1155"/>
              <a:gd name="T21" fmla="*/ 556 h 1122"/>
              <a:gd name="T22" fmla="*/ 411 w 1155"/>
              <a:gd name="T23" fmla="*/ 467 h 1122"/>
              <a:gd name="T24" fmla="*/ 356 w 1155"/>
              <a:gd name="T25" fmla="*/ 411 h 1122"/>
              <a:gd name="T26" fmla="*/ 345 w 1155"/>
              <a:gd name="T27" fmla="*/ 200 h 1122"/>
              <a:gd name="T28" fmla="*/ 445 w 1155"/>
              <a:gd name="T29" fmla="*/ 144 h 1122"/>
              <a:gd name="T30" fmla="*/ 678 w 1155"/>
              <a:gd name="T31" fmla="*/ 156 h 1122"/>
              <a:gd name="T32" fmla="*/ 745 w 1155"/>
              <a:gd name="T33" fmla="*/ 178 h 1122"/>
              <a:gd name="T34" fmla="*/ 778 w 1155"/>
              <a:gd name="T35" fmla="*/ 222 h 1122"/>
              <a:gd name="T36" fmla="*/ 811 w 1155"/>
              <a:gd name="T37" fmla="*/ 244 h 1122"/>
              <a:gd name="T38" fmla="*/ 856 w 1155"/>
              <a:gd name="T39" fmla="*/ 333 h 1122"/>
              <a:gd name="T40" fmla="*/ 856 w 1155"/>
              <a:gd name="T41" fmla="*/ 444 h 1122"/>
              <a:gd name="T42" fmla="*/ 800 w 1155"/>
              <a:gd name="T43" fmla="*/ 500 h 1122"/>
              <a:gd name="T44" fmla="*/ 733 w 1155"/>
              <a:gd name="T45" fmla="*/ 522 h 1122"/>
              <a:gd name="T46" fmla="*/ 611 w 1155"/>
              <a:gd name="T47" fmla="*/ 600 h 1122"/>
              <a:gd name="T48" fmla="*/ 622 w 1155"/>
              <a:gd name="T49" fmla="*/ 822 h 1122"/>
              <a:gd name="T50" fmla="*/ 600 w 1155"/>
              <a:gd name="T51" fmla="*/ 889 h 1122"/>
              <a:gd name="T52" fmla="*/ 589 w 1155"/>
              <a:gd name="T53" fmla="*/ 922 h 1122"/>
              <a:gd name="T54" fmla="*/ 578 w 1155"/>
              <a:gd name="T55" fmla="*/ 1078 h 1122"/>
              <a:gd name="T56" fmla="*/ 556 w 1155"/>
              <a:gd name="T57" fmla="*/ 1111 h 1122"/>
              <a:gd name="T58" fmla="*/ 589 w 1155"/>
              <a:gd name="T59" fmla="*/ 1122 h 1122"/>
              <a:gd name="T60" fmla="*/ 656 w 1155"/>
              <a:gd name="T61" fmla="*/ 967 h 1122"/>
              <a:gd name="T62" fmla="*/ 678 w 1155"/>
              <a:gd name="T63" fmla="*/ 900 h 1122"/>
              <a:gd name="T64" fmla="*/ 689 w 1155"/>
              <a:gd name="T65" fmla="*/ 867 h 1122"/>
              <a:gd name="T66" fmla="*/ 822 w 1155"/>
              <a:gd name="T67" fmla="*/ 644 h 1122"/>
              <a:gd name="T68" fmla="*/ 922 w 1155"/>
              <a:gd name="T69" fmla="*/ 578 h 1122"/>
              <a:gd name="T70" fmla="*/ 1067 w 1155"/>
              <a:gd name="T71" fmla="*/ 378 h 1122"/>
              <a:gd name="T72" fmla="*/ 1133 w 1155"/>
              <a:gd name="T73" fmla="*/ 122 h 1122"/>
              <a:gd name="T74" fmla="*/ 1100 w 1155"/>
              <a:gd name="T75" fmla="*/ 0 h 1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155" h="1122">
                <a:moveTo>
                  <a:pt x="44" y="122"/>
                </a:moveTo>
                <a:cubicBezTo>
                  <a:pt x="51" y="289"/>
                  <a:pt x="0" y="463"/>
                  <a:pt x="178" y="522"/>
                </a:cubicBezTo>
                <a:cubicBezTo>
                  <a:pt x="222" y="567"/>
                  <a:pt x="253" y="570"/>
                  <a:pt x="311" y="589"/>
                </a:cubicBezTo>
                <a:cubicBezTo>
                  <a:pt x="336" y="597"/>
                  <a:pt x="378" y="633"/>
                  <a:pt x="378" y="633"/>
                </a:cubicBezTo>
                <a:cubicBezTo>
                  <a:pt x="432" y="798"/>
                  <a:pt x="310" y="1051"/>
                  <a:pt x="489" y="1111"/>
                </a:cubicBezTo>
                <a:cubicBezTo>
                  <a:pt x="511" y="1045"/>
                  <a:pt x="503" y="1105"/>
                  <a:pt x="456" y="1067"/>
                </a:cubicBezTo>
                <a:cubicBezTo>
                  <a:pt x="447" y="1059"/>
                  <a:pt x="449" y="1044"/>
                  <a:pt x="445" y="1033"/>
                </a:cubicBezTo>
                <a:cubicBezTo>
                  <a:pt x="452" y="906"/>
                  <a:pt x="461" y="782"/>
                  <a:pt x="478" y="656"/>
                </a:cubicBezTo>
                <a:cubicBezTo>
                  <a:pt x="480" y="644"/>
                  <a:pt x="479" y="628"/>
                  <a:pt x="489" y="622"/>
                </a:cubicBezTo>
                <a:cubicBezTo>
                  <a:pt x="509" y="611"/>
                  <a:pt x="534" y="615"/>
                  <a:pt x="556" y="611"/>
                </a:cubicBezTo>
                <a:cubicBezTo>
                  <a:pt x="552" y="593"/>
                  <a:pt x="556" y="571"/>
                  <a:pt x="545" y="556"/>
                </a:cubicBezTo>
                <a:cubicBezTo>
                  <a:pt x="513" y="515"/>
                  <a:pt x="447" y="504"/>
                  <a:pt x="411" y="467"/>
                </a:cubicBezTo>
                <a:cubicBezTo>
                  <a:pt x="393" y="448"/>
                  <a:pt x="356" y="411"/>
                  <a:pt x="356" y="411"/>
                </a:cubicBezTo>
                <a:cubicBezTo>
                  <a:pt x="331" y="335"/>
                  <a:pt x="320" y="291"/>
                  <a:pt x="345" y="200"/>
                </a:cubicBezTo>
                <a:cubicBezTo>
                  <a:pt x="355" y="163"/>
                  <a:pt x="445" y="144"/>
                  <a:pt x="445" y="144"/>
                </a:cubicBezTo>
                <a:cubicBezTo>
                  <a:pt x="523" y="148"/>
                  <a:pt x="601" y="147"/>
                  <a:pt x="678" y="156"/>
                </a:cubicBezTo>
                <a:cubicBezTo>
                  <a:pt x="701" y="159"/>
                  <a:pt x="745" y="178"/>
                  <a:pt x="745" y="178"/>
                </a:cubicBezTo>
                <a:cubicBezTo>
                  <a:pt x="756" y="193"/>
                  <a:pt x="765" y="209"/>
                  <a:pt x="778" y="222"/>
                </a:cubicBezTo>
                <a:cubicBezTo>
                  <a:pt x="787" y="231"/>
                  <a:pt x="804" y="233"/>
                  <a:pt x="811" y="244"/>
                </a:cubicBezTo>
                <a:cubicBezTo>
                  <a:pt x="891" y="373"/>
                  <a:pt x="791" y="271"/>
                  <a:pt x="856" y="333"/>
                </a:cubicBezTo>
                <a:cubicBezTo>
                  <a:pt x="863" y="370"/>
                  <a:pt x="878" y="408"/>
                  <a:pt x="856" y="444"/>
                </a:cubicBezTo>
                <a:cubicBezTo>
                  <a:pt x="842" y="467"/>
                  <a:pt x="825" y="492"/>
                  <a:pt x="800" y="500"/>
                </a:cubicBezTo>
                <a:cubicBezTo>
                  <a:pt x="778" y="507"/>
                  <a:pt x="733" y="522"/>
                  <a:pt x="733" y="522"/>
                </a:cubicBezTo>
                <a:cubicBezTo>
                  <a:pt x="690" y="551"/>
                  <a:pt x="662" y="584"/>
                  <a:pt x="611" y="600"/>
                </a:cubicBezTo>
                <a:cubicBezTo>
                  <a:pt x="645" y="703"/>
                  <a:pt x="644" y="673"/>
                  <a:pt x="622" y="822"/>
                </a:cubicBezTo>
                <a:cubicBezTo>
                  <a:pt x="619" y="845"/>
                  <a:pt x="607" y="867"/>
                  <a:pt x="600" y="889"/>
                </a:cubicBezTo>
                <a:cubicBezTo>
                  <a:pt x="596" y="900"/>
                  <a:pt x="589" y="922"/>
                  <a:pt x="589" y="922"/>
                </a:cubicBezTo>
                <a:cubicBezTo>
                  <a:pt x="585" y="974"/>
                  <a:pt x="587" y="1027"/>
                  <a:pt x="578" y="1078"/>
                </a:cubicBezTo>
                <a:cubicBezTo>
                  <a:pt x="576" y="1091"/>
                  <a:pt x="553" y="1098"/>
                  <a:pt x="556" y="1111"/>
                </a:cubicBezTo>
                <a:cubicBezTo>
                  <a:pt x="559" y="1122"/>
                  <a:pt x="578" y="1118"/>
                  <a:pt x="589" y="1122"/>
                </a:cubicBezTo>
                <a:cubicBezTo>
                  <a:pt x="677" y="1100"/>
                  <a:pt x="638" y="1062"/>
                  <a:pt x="656" y="967"/>
                </a:cubicBezTo>
                <a:cubicBezTo>
                  <a:pt x="660" y="944"/>
                  <a:pt x="671" y="922"/>
                  <a:pt x="678" y="900"/>
                </a:cubicBezTo>
                <a:cubicBezTo>
                  <a:pt x="682" y="889"/>
                  <a:pt x="689" y="867"/>
                  <a:pt x="689" y="867"/>
                </a:cubicBezTo>
                <a:cubicBezTo>
                  <a:pt x="702" y="672"/>
                  <a:pt x="657" y="670"/>
                  <a:pt x="822" y="644"/>
                </a:cubicBezTo>
                <a:cubicBezTo>
                  <a:pt x="866" y="630"/>
                  <a:pt x="889" y="611"/>
                  <a:pt x="922" y="578"/>
                </a:cubicBezTo>
                <a:cubicBezTo>
                  <a:pt x="948" y="499"/>
                  <a:pt x="1022" y="446"/>
                  <a:pt x="1067" y="378"/>
                </a:cubicBezTo>
                <a:cubicBezTo>
                  <a:pt x="1096" y="291"/>
                  <a:pt x="1118" y="213"/>
                  <a:pt x="1133" y="122"/>
                </a:cubicBezTo>
                <a:cubicBezTo>
                  <a:pt x="1121" y="3"/>
                  <a:pt x="1155" y="28"/>
                  <a:pt x="1100" y="0"/>
                </a:cubicBezTo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7" name="AutoShape 31"/>
          <p:cNvSpPr>
            <a:spLocks noChangeArrowheads="1"/>
          </p:cNvSpPr>
          <p:nvPr/>
        </p:nvSpPr>
        <p:spPr bwMode="auto">
          <a:xfrm rot="4219807">
            <a:off x="4191000" y="3276600"/>
            <a:ext cx="304800" cy="1371600"/>
          </a:xfrm>
          <a:prstGeom prst="down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8" name="AutoShape 32"/>
          <p:cNvSpPr>
            <a:spLocks noChangeArrowheads="1"/>
          </p:cNvSpPr>
          <p:nvPr/>
        </p:nvSpPr>
        <p:spPr bwMode="auto">
          <a:xfrm>
            <a:off x="5562600" y="4038600"/>
            <a:ext cx="152400" cy="6096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09" name="AutoShape 33"/>
          <p:cNvSpPr>
            <a:spLocks noChangeArrowheads="1"/>
          </p:cNvSpPr>
          <p:nvPr/>
        </p:nvSpPr>
        <p:spPr bwMode="auto">
          <a:xfrm rot="-3461215">
            <a:off x="7239000" y="3200400"/>
            <a:ext cx="304800" cy="1371600"/>
          </a:xfrm>
          <a:prstGeom prst="down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593725" y="5830888"/>
            <a:ext cx="1457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b="1">
                <a:latin typeface="Arial" panose="020B0604020202020204" pitchFamily="34" charset="0"/>
              </a:rPr>
              <a:t>recovery</a:t>
            </a:r>
            <a:endParaRPr kumimoji="0" lang="en-US" altLang="tr-TR"/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3581400" y="5791200"/>
            <a:ext cx="1292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/>
              <a:t> </a:t>
            </a:r>
            <a:r>
              <a:rPr kumimoji="0" lang="en-US" altLang="tr-TR" b="1">
                <a:latin typeface="Arial" panose="020B0604020202020204" pitchFamily="34" charset="0"/>
              </a:rPr>
              <a:t>clinical</a:t>
            </a:r>
            <a:endParaRPr kumimoji="0" lang="en-US" altLang="tr-TR"/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6324600" y="5789613"/>
            <a:ext cx="175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b="1">
                <a:latin typeface="Arial" panose="020B0604020202020204" pitchFamily="34" charset="0"/>
              </a:rPr>
              <a:t>subclinical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315200" cy="1143000"/>
          </a:xfrm>
        </p:spPr>
        <p:txBody>
          <a:bodyPr/>
          <a:lstStyle/>
          <a:p>
            <a:r>
              <a:rPr lang="en-US" altLang="tr-TR"/>
              <a:t>How is mastitis diagnosed 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2057400"/>
            <a:ext cx="4495800" cy="4114800"/>
          </a:xfrm>
        </p:spPr>
        <p:txBody>
          <a:bodyPr/>
          <a:lstStyle/>
          <a:p>
            <a:r>
              <a:rPr lang="en-US" altLang="tr-TR">
                <a:solidFill>
                  <a:srgbClr val="FF0000"/>
                </a:solidFill>
              </a:rPr>
              <a:t>Physical examination</a:t>
            </a:r>
            <a:endParaRPr lang="en-US" altLang="tr-TR"/>
          </a:p>
          <a:p>
            <a:pPr lvl="1"/>
            <a:r>
              <a:rPr lang="en-US" altLang="tr-TR" sz="2000" b="1"/>
              <a:t>Signs of inflammation</a:t>
            </a:r>
          </a:p>
          <a:p>
            <a:pPr lvl="1"/>
            <a:r>
              <a:rPr lang="en-US" altLang="tr-TR" sz="2000" b="1"/>
              <a:t>Empty udder</a:t>
            </a:r>
          </a:p>
          <a:p>
            <a:pPr lvl="1"/>
            <a:r>
              <a:rPr lang="en-US" altLang="tr-TR" sz="2000" b="1"/>
              <a:t>Differences in firmness</a:t>
            </a:r>
          </a:p>
          <a:p>
            <a:pPr lvl="1"/>
            <a:r>
              <a:rPr lang="en-US" altLang="tr-TR" sz="2000" b="1"/>
              <a:t>Unbalanced quarters</a:t>
            </a:r>
          </a:p>
          <a:p>
            <a:pPr lvl="1"/>
            <a:endParaRPr lang="en-US" altLang="tr-TR"/>
          </a:p>
          <a:p>
            <a:r>
              <a:rPr lang="en-US" altLang="tr-TR">
                <a:solidFill>
                  <a:srgbClr val="FF0000"/>
                </a:solidFill>
              </a:rPr>
              <a:t>Cowside tests</a:t>
            </a:r>
            <a:endParaRPr lang="en-US" altLang="tr-TR"/>
          </a:p>
          <a:p>
            <a:pPr lvl="1"/>
            <a:r>
              <a:rPr lang="en-US" altLang="tr-TR" sz="2400" b="1"/>
              <a:t>California Mastitis test</a:t>
            </a:r>
            <a:endParaRPr lang="en-US" altLang="tr-TR"/>
          </a:p>
          <a:p>
            <a:pPr lvl="1"/>
            <a:endParaRPr lang="en-US" altLang="tr-TR"/>
          </a:p>
          <a:p>
            <a:endParaRPr lang="en-US" alt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896225" cy="1143000"/>
          </a:xfrm>
        </p:spPr>
        <p:txBody>
          <a:bodyPr/>
          <a:lstStyle/>
          <a:p>
            <a:r>
              <a:rPr lang="en-US" altLang="tr-TR"/>
              <a:t>How is mastitis diagnosed 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1905000"/>
            <a:ext cx="3686175" cy="4114800"/>
          </a:xfrm>
        </p:spPr>
        <p:txBody>
          <a:bodyPr/>
          <a:lstStyle/>
          <a:p>
            <a:r>
              <a:rPr lang="en-US" altLang="tr-TR">
                <a:solidFill>
                  <a:srgbClr val="FF0000"/>
                </a:solidFill>
              </a:rPr>
              <a:t>Culture analysis</a:t>
            </a:r>
            <a:endParaRPr lang="en-US" altLang="tr-TR"/>
          </a:p>
          <a:p>
            <a:pPr lvl="1"/>
            <a:r>
              <a:rPr lang="en-US" altLang="tr-TR"/>
              <a:t>The most reliable and accurate method</a:t>
            </a:r>
          </a:p>
          <a:p>
            <a:pPr lvl="2"/>
            <a:r>
              <a:rPr lang="en-US" altLang="tr-TR" b="1"/>
              <a:t>costly ($ 5- 12)</a:t>
            </a:r>
            <a:endParaRPr lang="en-US" altLang="tr-TR"/>
          </a:p>
          <a:p>
            <a:pPr lvl="2"/>
            <a:endParaRPr lang="en-US" altLang="tr-TR"/>
          </a:p>
        </p:txBody>
      </p:sp>
      <p:pic>
        <p:nvPicPr>
          <p:cNvPr id="25604" name="Picture 4" descr="A:\plate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600200"/>
            <a:ext cx="192405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6858000" cy="1143000"/>
          </a:xfrm>
          <a:noFill/>
          <a:ln/>
        </p:spPr>
        <p:txBody>
          <a:bodyPr/>
          <a:lstStyle/>
          <a:p>
            <a:r>
              <a:rPr lang="en-US" altLang="tr-TR"/>
              <a:t>How do you treat mastitis 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895600" y="1219200"/>
            <a:ext cx="8610600" cy="4114800"/>
          </a:xfrm>
          <a:noFill/>
          <a:ln/>
        </p:spPr>
        <p:txBody>
          <a:bodyPr>
            <a:normAutofit fontScale="77500" lnSpcReduction="20000"/>
          </a:bodyPr>
          <a:lstStyle/>
          <a:p>
            <a:r>
              <a:rPr lang="en-US" altLang="tr-TR" b="1">
                <a:solidFill>
                  <a:srgbClr val="FF0000"/>
                </a:solidFill>
              </a:rPr>
              <a:t>Clinical mastitis</a:t>
            </a:r>
            <a:endParaRPr lang="en-US" altLang="tr-TR"/>
          </a:p>
          <a:p>
            <a:pPr lvl="1"/>
            <a:r>
              <a:rPr lang="en-US" altLang="tr-TR" sz="2000" b="1"/>
              <a:t>Strip quarter every 2 hours</a:t>
            </a:r>
          </a:p>
          <a:p>
            <a:pPr lvl="1"/>
            <a:r>
              <a:rPr lang="en-US" altLang="tr-TR" sz="2000" b="1"/>
              <a:t>Oxytocin valuable</a:t>
            </a:r>
          </a:p>
          <a:p>
            <a:pPr lvl="1"/>
            <a:r>
              <a:rPr lang="en-US" altLang="tr-TR" sz="2000" b="1"/>
              <a:t>high temp, give aspirin</a:t>
            </a:r>
          </a:p>
          <a:p>
            <a:pPr lvl="1"/>
            <a:r>
              <a:rPr lang="en-US" altLang="tr-TR" sz="2000" b="1"/>
              <a:t>Seek veterinary assistance</a:t>
            </a:r>
          </a:p>
          <a:p>
            <a:pPr lvl="1"/>
            <a:r>
              <a:rPr lang="en-US" altLang="tr-TR" sz="2000" b="1"/>
              <a:t>Treatment with penicillins</a:t>
            </a:r>
          </a:p>
          <a:p>
            <a:pPr lvl="1"/>
            <a:endParaRPr lang="en-US" altLang="tr-TR" sz="2000" b="1"/>
          </a:p>
          <a:p>
            <a:r>
              <a:rPr lang="en-US" altLang="tr-TR" b="1">
                <a:solidFill>
                  <a:srgbClr val="FF0000"/>
                </a:solidFill>
              </a:rPr>
              <a:t>Subclinical mastitis</a:t>
            </a:r>
            <a:endParaRPr lang="en-US" altLang="tr-TR" sz="2200" b="1"/>
          </a:p>
          <a:p>
            <a:pPr lvl="1"/>
            <a:r>
              <a:rPr lang="en-US" altLang="tr-TR" sz="2000" b="1"/>
              <a:t>Questionable</a:t>
            </a:r>
          </a:p>
          <a:p>
            <a:pPr lvl="1"/>
            <a:endParaRPr lang="en-US" altLang="tr-TR" sz="2000" b="1"/>
          </a:p>
          <a:p>
            <a:pPr>
              <a:buFont typeface="Monotype Sorts" pitchFamily="2" charset="2"/>
              <a:buNone/>
            </a:pPr>
            <a:r>
              <a:rPr lang="en-US" altLang="tr-TR" sz="2200" b="1">
                <a:solidFill>
                  <a:srgbClr val="990099"/>
                </a:solidFill>
              </a:rPr>
              <a:t>        Attitude adjustment !!!!!!</a:t>
            </a:r>
            <a:endParaRPr lang="en-US" altLang="tr-TR" sz="2200" b="1"/>
          </a:p>
          <a:p>
            <a:pPr lvl="1">
              <a:buFont typeface="Monotype Sorts" pitchFamily="2" charset="2"/>
              <a:buNone/>
            </a:pPr>
            <a:r>
              <a:rPr lang="en-US" altLang="tr-TR" sz="2000" b="1">
                <a:solidFill>
                  <a:schemeClr val="tx2"/>
                </a:solidFill>
              </a:rPr>
              <a:t>   Don’t expect SCC to go down ASAP (4-5 weeks !)</a:t>
            </a:r>
          </a:p>
          <a:p>
            <a:pPr lvl="1">
              <a:buFont typeface="Monotype Sorts" pitchFamily="2" charset="2"/>
              <a:buNone/>
            </a:pPr>
            <a:r>
              <a:rPr lang="en-US" altLang="tr-TR" sz="2000" b="1">
                <a:solidFill>
                  <a:schemeClr val="tx2"/>
                </a:solidFill>
              </a:rPr>
              <a:t>   Discard milk from treated cows (double jeopardy !)</a:t>
            </a:r>
            <a:endParaRPr lang="en-US" altLang="tr-TR" sz="2000" b="1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505200" y="5181600"/>
            <a:ext cx="63246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57200" y="4114800"/>
          <a:ext cx="2209800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5" name="Clip" r:id="rId3" imgW="1072080" imgH="639720" progId="MS_ClipArt_Gallery.2">
                  <p:embed/>
                </p:oleObj>
              </mc:Choice>
              <mc:Fallback>
                <p:oleObj name="Clip" r:id="rId3" imgW="1072080" imgH="63972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114800"/>
                        <a:ext cx="2209800" cy="155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9115425" cy="1143000"/>
          </a:xfrm>
        </p:spPr>
        <p:txBody>
          <a:bodyPr/>
          <a:lstStyle/>
          <a:p>
            <a:r>
              <a:rPr lang="en-US" altLang="tr-TR" sz="3600">
                <a:latin typeface="Arial" panose="020B0604020202020204" pitchFamily="34" charset="0"/>
              </a:rPr>
              <a:t>THE 10 STEPS TO MASTITIS CONTROL</a:t>
            </a:r>
            <a:endParaRPr lang="en-US" altLang="tr-TR">
              <a:latin typeface="Courier New" panose="02070309020205020404" pitchFamily="49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533400"/>
            <a:ext cx="9296400" cy="4114800"/>
          </a:xfrm>
        </p:spPr>
        <p:txBody>
          <a:bodyPr>
            <a:normAutofit fontScale="92500" lnSpcReduction="20000"/>
          </a:bodyPr>
          <a:lstStyle/>
          <a:p>
            <a:endParaRPr lang="en-US" altLang="tr-TR"/>
          </a:p>
          <a:p>
            <a:r>
              <a:rPr lang="en-US" altLang="tr-TR" sz="3600" b="1">
                <a:solidFill>
                  <a:srgbClr val="FF0000"/>
                </a:solidFill>
              </a:rPr>
              <a:t>ONE: </a:t>
            </a:r>
            <a:r>
              <a:rPr lang="en-US" altLang="tr-TR" sz="3600" b="1">
                <a:solidFill>
                  <a:srgbClr val="0000FF"/>
                </a:solidFill>
              </a:rPr>
              <a:t>Prepare cows properly for milking</a:t>
            </a:r>
            <a:r>
              <a:rPr lang="en-US" altLang="tr-TR">
                <a:latin typeface="Courier New" panose="02070309020205020404" pitchFamily="49" charset="0"/>
              </a:rPr>
              <a:t> </a:t>
            </a:r>
          </a:p>
          <a:p>
            <a:pPr lvl="1"/>
            <a:r>
              <a:rPr lang="en-US" altLang="tr-TR"/>
              <a:t>Udder preparation is pre-dipping with a dip labeled for pre-dipping.Pre-dips lower the risk of new infections by 70% !!!!!!!!!!!!!!!!</a:t>
            </a:r>
          </a:p>
          <a:p>
            <a:pPr lvl="1"/>
            <a:r>
              <a:rPr lang="en-US" altLang="tr-TR"/>
              <a:t>Pre-dips</a:t>
            </a:r>
          </a:p>
          <a:p>
            <a:pPr lvl="2"/>
            <a:r>
              <a:rPr lang="en-US" altLang="tr-TR" sz="2000" b="1"/>
              <a:t>Iodophors   0.0 -1.0 %</a:t>
            </a:r>
          </a:p>
          <a:p>
            <a:pPr lvl="2"/>
            <a:r>
              <a:rPr lang="en-US" altLang="tr-TR" sz="2000" b="1"/>
              <a:t>Chlorhexidine  0.2%</a:t>
            </a:r>
          </a:p>
          <a:p>
            <a:pPr lvl="2"/>
            <a:r>
              <a:rPr lang="en-US" altLang="tr-TR" sz="2000" b="1"/>
              <a:t>Quats  0.5%</a:t>
            </a:r>
          </a:p>
          <a:p>
            <a:pPr lvl="2"/>
            <a:r>
              <a:rPr lang="en-US" altLang="tr-TR" sz="2000" b="1"/>
              <a:t>LDBSA  0.2%</a:t>
            </a:r>
          </a:p>
          <a:p>
            <a:pPr lvl="2"/>
            <a:r>
              <a:rPr lang="en-US" altLang="tr-TR" sz="2000" b="1">
                <a:solidFill>
                  <a:srgbClr val="FF0000"/>
                </a:solidFill>
              </a:rPr>
              <a:t>Hypochlorous acid</a:t>
            </a:r>
          </a:p>
          <a:p>
            <a:pPr lvl="2"/>
            <a:r>
              <a:rPr lang="en-US" altLang="tr-TR" sz="2000" b="1"/>
              <a:t>Bleach ?</a:t>
            </a:r>
            <a:endParaRPr lang="en-US" altLang="tr-TR"/>
          </a:p>
          <a:p>
            <a:pPr lvl="1"/>
            <a:r>
              <a:rPr lang="en-US" altLang="tr-TR"/>
              <a:t> Use single service paper towels, dry teats before machine-application.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838200"/>
            <a:ext cx="9067800" cy="4114800"/>
          </a:xfrm>
        </p:spPr>
        <p:txBody>
          <a:bodyPr/>
          <a:lstStyle/>
          <a:p>
            <a:r>
              <a:rPr lang="en-US" altLang="tr-TR" b="1">
                <a:solidFill>
                  <a:srgbClr val="FF0000"/>
                </a:solidFill>
              </a:rPr>
              <a:t>TWO:</a:t>
            </a:r>
            <a:r>
              <a:rPr lang="en-US" altLang="tr-TR"/>
              <a:t> </a:t>
            </a:r>
            <a:r>
              <a:rPr lang="en-US" altLang="tr-TR">
                <a:solidFill>
                  <a:srgbClr val="0000FF"/>
                </a:solidFill>
              </a:rPr>
              <a:t>Have a good milking system</a:t>
            </a:r>
          </a:p>
          <a:p>
            <a:pPr lvl="1"/>
            <a:r>
              <a:rPr lang="en-US" altLang="tr-TR"/>
              <a:t> Milking equipment should be adequate in size, functioning properly, and regularly cleaned and maintained</a:t>
            </a:r>
          </a:p>
          <a:p>
            <a:pPr lvl="1"/>
            <a:r>
              <a:rPr lang="en-US" altLang="tr-TR">
                <a:solidFill>
                  <a:srgbClr val="FF0000"/>
                </a:solidFill>
              </a:rPr>
              <a:t>Correctly use proper functioning milking machines and properly prepare udders</a:t>
            </a:r>
            <a:endParaRPr lang="en-US" altLang="tr-TR"/>
          </a:p>
          <a:p>
            <a:pPr lvl="2"/>
            <a:r>
              <a:rPr lang="en-US" altLang="tr-TR"/>
              <a:t>Attach teat cups after thorough cleaning and drying of teats</a:t>
            </a:r>
          </a:p>
          <a:p>
            <a:pPr lvl="2"/>
            <a:r>
              <a:rPr lang="en-US" altLang="tr-TR"/>
              <a:t>Provide stable vacuum</a:t>
            </a:r>
          </a:p>
          <a:p>
            <a:pPr lvl="2"/>
            <a:r>
              <a:rPr lang="en-US" altLang="tr-TR"/>
              <a:t>Check for slipping of teat cup liners</a:t>
            </a:r>
          </a:p>
          <a:p>
            <a:pPr lvl="2"/>
            <a:r>
              <a:rPr lang="en-US" altLang="tr-TR"/>
              <a:t>Shut of vacuum before removing teat cups.</a:t>
            </a:r>
            <a:r>
              <a:rPr lang="en-US" altLang="tr-TR">
                <a:latin typeface="Courier New" panose="02070309020205020404" pitchFamily="49" charset="0"/>
              </a:rPr>
              <a:t> </a:t>
            </a:r>
          </a:p>
          <a:p>
            <a:endParaRPr lang="en-US" altLang="tr-TR">
              <a:latin typeface="Courier New" panose="02070309020205020404" pitchFamily="49" charset="0"/>
            </a:endParaRPr>
          </a:p>
          <a:p>
            <a:endParaRPr lang="en-US" alt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9496425" cy="4114800"/>
          </a:xfrm>
        </p:spPr>
        <p:txBody>
          <a:bodyPr>
            <a:normAutofit fontScale="92500"/>
          </a:bodyPr>
          <a:lstStyle/>
          <a:p>
            <a:r>
              <a:rPr lang="en-US" altLang="tr-TR" b="1">
                <a:solidFill>
                  <a:srgbClr val="FF0000"/>
                </a:solidFill>
              </a:rPr>
              <a:t>THREE:</a:t>
            </a:r>
            <a:r>
              <a:rPr lang="en-US" altLang="tr-TR"/>
              <a:t> </a:t>
            </a:r>
            <a:r>
              <a:rPr lang="en-US" altLang="tr-TR">
                <a:solidFill>
                  <a:srgbClr val="0000FF"/>
                </a:solidFill>
              </a:rPr>
              <a:t>Apply and remove machine carefully</a:t>
            </a:r>
            <a:r>
              <a:rPr lang="en-US" altLang="tr-TR"/>
              <a:t> </a:t>
            </a:r>
          </a:p>
          <a:p>
            <a:pPr lvl="1"/>
            <a:r>
              <a:rPr lang="en-US" altLang="tr-TR"/>
              <a:t>Properly adjust to prevent liner slippage. </a:t>
            </a:r>
          </a:p>
          <a:p>
            <a:pPr lvl="1"/>
            <a:r>
              <a:rPr lang="en-US" altLang="tr-TR"/>
              <a:t>Remove machine when cow is milked out, shut off vacuum at claw before removal. </a:t>
            </a:r>
          </a:p>
          <a:p>
            <a:endParaRPr lang="en-US" altLang="tr-TR" sz="2600"/>
          </a:p>
          <a:p>
            <a:r>
              <a:rPr lang="en-US" altLang="tr-TR" b="1">
                <a:solidFill>
                  <a:srgbClr val="FF0000"/>
                </a:solidFill>
              </a:rPr>
              <a:t>FOUR:</a:t>
            </a:r>
            <a:r>
              <a:rPr lang="en-US" altLang="tr-TR" sz="2400" b="1"/>
              <a:t> </a:t>
            </a:r>
            <a:r>
              <a:rPr lang="en-US" altLang="tr-TR" sz="2400" b="1">
                <a:solidFill>
                  <a:srgbClr val="0000FF"/>
                </a:solidFill>
              </a:rPr>
              <a:t>Dip each teat after each milking using a germicidal teat dip.</a:t>
            </a:r>
            <a:r>
              <a:rPr lang="en-US" altLang="tr-TR" sz="2400" b="1"/>
              <a:t> </a:t>
            </a:r>
          </a:p>
          <a:p>
            <a:pPr lvl="1"/>
            <a:r>
              <a:rPr lang="en-US" altLang="tr-TR"/>
              <a:t>Post-dips seal the teat ends temporarily for 6 to 8 hours</a:t>
            </a:r>
          </a:p>
          <a:p>
            <a:pPr lvl="1"/>
            <a:r>
              <a:rPr lang="en-US" altLang="tr-TR"/>
              <a:t>A must for long term mastitis control program</a:t>
            </a:r>
            <a:endParaRPr lang="en-US" altLang="tr-TR" sz="2200" b="1"/>
          </a:p>
          <a:p>
            <a:endParaRPr lang="en-US" altLang="tr-TR" sz="2400" b="1">
              <a:solidFill>
                <a:srgbClr val="FF0000"/>
              </a:solidFill>
            </a:endParaRPr>
          </a:p>
          <a:p>
            <a:r>
              <a:rPr lang="en-US" altLang="tr-TR" b="1">
                <a:solidFill>
                  <a:srgbClr val="FF0000"/>
                </a:solidFill>
              </a:rPr>
              <a:t>FIVE:</a:t>
            </a:r>
            <a:r>
              <a:rPr lang="en-US" altLang="tr-TR" sz="2400" b="1"/>
              <a:t> </a:t>
            </a:r>
            <a:r>
              <a:rPr lang="en-US" altLang="tr-TR" sz="2400" b="1">
                <a:solidFill>
                  <a:srgbClr val="0000FF"/>
                </a:solidFill>
              </a:rPr>
              <a:t>Monitor your mastitis score (DHI-SCC, WMT) regularly. Take action when significant increases occur.</a:t>
            </a:r>
            <a:endParaRPr lang="en-US" altLang="tr-TR"/>
          </a:p>
          <a:p>
            <a:endParaRPr lang="en-US" alt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7972425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tr-TR" sz="4400"/>
              <a:t>What’s the significance of bovine mastitis ?</a:t>
            </a:r>
            <a:endParaRPr lang="en-US" altLang="tr-TR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dirty="0"/>
              <a:t>Causes </a:t>
            </a:r>
            <a:r>
              <a:rPr lang="en-US" altLang="tr-TR" b="1" dirty="0">
                <a:solidFill>
                  <a:srgbClr val="FF0000"/>
                </a:solidFill>
              </a:rPr>
              <a:t>significant economic losses</a:t>
            </a:r>
            <a:r>
              <a:rPr lang="en-US" altLang="tr-TR" b="1" dirty="0"/>
              <a:t> to the dairy </a:t>
            </a:r>
            <a:r>
              <a:rPr lang="en-US" altLang="tr-TR" b="1" dirty="0" smtClean="0"/>
              <a:t>industry</a:t>
            </a:r>
            <a:endParaRPr lang="tr-TR" altLang="tr-TR" b="1" dirty="0" smtClean="0"/>
          </a:p>
          <a:p>
            <a:r>
              <a:rPr lang="en-US" altLang="tr-TR" b="1" dirty="0"/>
              <a:t>The </a:t>
            </a:r>
            <a:r>
              <a:rPr lang="en-US" altLang="tr-TR" b="1" dirty="0">
                <a:solidFill>
                  <a:srgbClr val="FF0000"/>
                </a:solidFill>
              </a:rPr>
              <a:t>most costly disease</a:t>
            </a:r>
            <a:r>
              <a:rPr lang="en-US" altLang="tr-TR" b="1" dirty="0"/>
              <a:t> affecting dairy </a:t>
            </a:r>
            <a:r>
              <a:rPr lang="en-US" altLang="tr-TR" b="1" dirty="0" err="1"/>
              <a:t>dairy</a:t>
            </a:r>
            <a:r>
              <a:rPr lang="en-US" altLang="tr-TR" b="1" dirty="0"/>
              <a:t> cattle throughout the world</a:t>
            </a:r>
          </a:p>
          <a:p>
            <a:endParaRPr lang="en-US" altLang="tr-TR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0"/>
            <a:ext cx="9372600" cy="4114800"/>
          </a:xfrm>
        </p:spPr>
        <p:txBody>
          <a:bodyPr>
            <a:normAutofit fontScale="85000" lnSpcReduction="20000"/>
          </a:bodyPr>
          <a:lstStyle/>
          <a:p>
            <a:endParaRPr lang="en-US" altLang="tr-TR" sz="2400" b="1">
              <a:solidFill>
                <a:srgbClr val="FF0000"/>
              </a:solidFill>
            </a:endParaRPr>
          </a:p>
          <a:p>
            <a:r>
              <a:rPr lang="en-US" altLang="tr-TR" b="1">
                <a:solidFill>
                  <a:srgbClr val="FF0000"/>
                </a:solidFill>
              </a:rPr>
              <a:t>SIX:</a:t>
            </a:r>
            <a:r>
              <a:rPr lang="en-US" altLang="tr-TR" sz="2400" b="1"/>
              <a:t> </a:t>
            </a:r>
            <a:r>
              <a:rPr lang="en-US" altLang="tr-TR" sz="2400" b="1">
                <a:solidFill>
                  <a:srgbClr val="0000FF"/>
                </a:solidFill>
              </a:rPr>
              <a:t>Treat clinical cows, follow label recommendations, treat aseptically. Withhold treated cows' milk from milk supply.</a:t>
            </a:r>
            <a:r>
              <a:rPr lang="en-US" altLang="tr-TR" sz="2400" b="1"/>
              <a:t> </a:t>
            </a:r>
          </a:p>
          <a:p>
            <a:endParaRPr lang="en-US" altLang="tr-TR" sz="2400" b="1">
              <a:solidFill>
                <a:srgbClr val="FF0000"/>
              </a:solidFill>
            </a:endParaRPr>
          </a:p>
          <a:p>
            <a:r>
              <a:rPr lang="en-US" altLang="tr-TR" b="1">
                <a:solidFill>
                  <a:srgbClr val="FF0000"/>
                </a:solidFill>
              </a:rPr>
              <a:t>SEVEN:</a:t>
            </a:r>
            <a:r>
              <a:rPr lang="en-US" altLang="tr-TR" sz="2400" b="1"/>
              <a:t> </a:t>
            </a:r>
            <a:r>
              <a:rPr lang="en-US" altLang="tr-TR" sz="2400" b="1">
                <a:solidFill>
                  <a:srgbClr val="0000FF"/>
                </a:solidFill>
              </a:rPr>
              <a:t>Segregate chronic mastitis cows, milk them last, cull when necessary. </a:t>
            </a:r>
          </a:p>
          <a:p>
            <a:pPr lvl="1"/>
            <a:r>
              <a:rPr lang="en-US" altLang="tr-TR"/>
              <a:t>cows with chronic mastitis serve as reservoirs of organisms and could infect susceptible cows</a:t>
            </a:r>
            <a:endParaRPr lang="en-US" altLang="tr-TR" sz="2200">
              <a:solidFill>
                <a:srgbClr val="0000FF"/>
              </a:solidFill>
            </a:endParaRPr>
          </a:p>
          <a:p>
            <a:endParaRPr lang="en-US" altLang="tr-TR" sz="2200">
              <a:solidFill>
                <a:srgbClr val="0000FF"/>
              </a:solidFill>
            </a:endParaRPr>
          </a:p>
          <a:p>
            <a:r>
              <a:rPr lang="en-US" altLang="tr-TR" b="1">
                <a:solidFill>
                  <a:srgbClr val="FF0000"/>
                </a:solidFill>
              </a:rPr>
              <a:t>EIGHT:</a:t>
            </a:r>
            <a:r>
              <a:rPr lang="en-US" altLang="tr-TR" sz="2400" b="1"/>
              <a:t> </a:t>
            </a:r>
            <a:r>
              <a:rPr lang="en-US" altLang="tr-TR" sz="2400" b="1">
                <a:solidFill>
                  <a:srgbClr val="0000FF"/>
                </a:solidFill>
              </a:rPr>
              <a:t>Dry treat each quarter using partial insertion techniques with an approved dry cow treatment at drying off.</a:t>
            </a:r>
          </a:p>
          <a:p>
            <a:pPr lvl="1"/>
            <a:r>
              <a:rPr lang="en-US" altLang="tr-TR"/>
              <a:t>Cure rate is twice high as that during lactation</a:t>
            </a:r>
          </a:p>
          <a:p>
            <a:pPr lvl="1"/>
            <a:r>
              <a:rPr lang="en-US" altLang="tr-TR"/>
              <a:t>Lowers the risk of clinical and subclinical mastitis during subsequent lactation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685800"/>
            <a:ext cx="8915400" cy="4114800"/>
          </a:xfrm>
        </p:spPr>
        <p:txBody>
          <a:bodyPr>
            <a:normAutofit lnSpcReduction="10000"/>
          </a:bodyPr>
          <a:lstStyle/>
          <a:p>
            <a:endParaRPr lang="en-US" altLang="tr-TR" sz="2400" b="1"/>
          </a:p>
          <a:p>
            <a:endParaRPr lang="en-US" altLang="tr-TR" b="1">
              <a:solidFill>
                <a:srgbClr val="FF0000"/>
              </a:solidFill>
            </a:endParaRPr>
          </a:p>
          <a:p>
            <a:r>
              <a:rPr lang="en-US" altLang="tr-TR" b="1">
                <a:solidFill>
                  <a:srgbClr val="FF0000"/>
                </a:solidFill>
              </a:rPr>
              <a:t>NINE:</a:t>
            </a:r>
            <a:r>
              <a:rPr lang="en-US" altLang="tr-TR">
                <a:latin typeface="Courier New" panose="02070309020205020404" pitchFamily="49" charset="0"/>
              </a:rPr>
              <a:t> </a:t>
            </a:r>
            <a:r>
              <a:rPr lang="en-US" altLang="tr-TR" sz="2400" b="1">
                <a:solidFill>
                  <a:srgbClr val="0000FF"/>
                </a:solidFill>
              </a:rPr>
              <a:t>Keep cows clean, udders free from soil and manure.</a:t>
            </a:r>
            <a:endParaRPr lang="en-US" altLang="tr-TR" sz="2400" b="1"/>
          </a:p>
          <a:p>
            <a:pPr lvl="1"/>
            <a:r>
              <a:rPr lang="en-US" altLang="tr-TR" sz="2400" b="1"/>
              <a:t>Fence off wet, swampy areas. </a:t>
            </a:r>
          </a:p>
          <a:p>
            <a:pPr lvl="1"/>
            <a:r>
              <a:rPr lang="en-US" altLang="tr-TR" sz="2400" b="1"/>
              <a:t>Keep free stalls and stanchions bedded properly. </a:t>
            </a:r>
          </a:p>
          <a:p>
            <a:pPr lvl="1"/>
            <a:r>
              <a:rPr lang="en-US" altLang="tr-TR" sz="2400" b="1"/>
              <a:t>Keep calving areas clean, properly bedded (straw preferred). </a:t>
            </a:r>
          </a:p>
          <a:p>
            <a:endParaRPr lang="en-US" altLang="tr-TR" b="1">
              <a:solidFill>
                <a:srgbClr val="FF0000"/>
              </a:solidFill>
            </a:endParaRPr>
          </a:p>
          <a:p>
            <a:r>
              <a:rPr lang="en-US" altLang="tr-TR" b="1">
                <a:solidFill>
                  <a:srgbClr val="FF0000"/>
                </a:solidFill>
              </a:rPr>
              <a:t>TEN:</a:t>
            </a:r>
            <a:r>
              <a:rPr lang="en-US" altLang="tr-TR">
                <a:latin typeface="Courier New" panose="02070309020205020404" pitchFamily="49" charset="0"/>
              </a:rPr>
              <a:t> </a:t>
            </a:r>
            <a:r>
              <a:rPr lang="en-US" altLang="tr-TR">
                <a:solidFill>
                  <a:srgbClr val="0000FF"/>
                </a:solidFill>
              </a:rPr>
              <a:t>Properly feed and care for cows.</a:t>
            </a:r>
            <a:r>
              <a:rPr lang="en-US" altLang="tr-TR">
                <a:latin typeface="Courier New" panose="02070309020205020404" pitchFamily="49" charset="0"/>
              </a:rPr>
              <a:t> </a:t>
            </a:r>
          </a:p>
          <a:p>
            <a:endParaRPr lang="en-US" alt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858000" cy="1143000"/>
          </a:xfrm>
        </p:spPr>
        <p:txBody>
          <a:bodyPr/>
          <a:lstStyle/>
          <a:p>
            <a:r>
              <a:rPr lang="en-US" altLang="tr-TR"/>
              <a:t>Summary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/>
              <a:t>Mastitis is primarily a management problem</a:t>
            </a:r>
          </a:p>
          <a:p>
            <a:endParaRPr lang="en-US" altLang="tr-TR"/>
          </a:p>
          <a:p>
            <a:r>
              <a:rPr lang="en-US" altLang="tr-TR"/>
              <a:t>Mastitis can be controlled</a:t>
            </a:r>
          </a:p>
          <a:p>
            <a:endParaRPr lang="en-US" altLang="tr-TR"/>
          </a:p>
          <a:p>
            <a:r>
              <a:rPr lang="en-US" altLang="tr-TR"/>
              <a:t>Prevention programs work best when correctly followed</a:t>
            </a:r>
          </a:p>
        </p:txBody>
      </p:sp>
      <p:pic>
        <p:nvPicPr>
          <p:cNvPr id="31748" name="Picture 4" descr="C:\jpg\laughcow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495800"/>
            <a:ext cx="126682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9" name="Picture 5" descr="C:\jpg\cow-moov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00400"/>
            <a:ext cx="10382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2362200"/>
            <a:ext cx="68580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tr-TR"/>
              <a:t>Milking Procedures for Quality Milk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8429625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tr-TR" sz="4000"/>
              <a:t>Milking Procedures for Quality Milk</a:t>
            </a:r>
            <a:endParaRPr lang="en-US" alt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9344025" cy="4114800"/>
          </a:xfrm>
        </p:spPr>
        <p:txBody>
          <a:bodyPr/>
          <a:lstStyle/>
          <a:p>
            <a:r>
              <a:rPr lang="en-US" altLang="tr-TR" b="1">
                <a:solidFill>
                  <a:srgbClr val="FF0000"/>
                </a:solidFill>
              </a:rPr>
              <a:t>PREREQUISITES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¶"/>
            </a:pPr>
            <a:r>
              <a:rPr lang="en-US" altLang="tr-TR" b="1"/>
              <a:t>Maintain clean, well ventilated bedded areas for cows</a:t>
            </a:r>
            <a:endParaRPr lang="en-US" altLang="tr-TR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·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·"/>
            </a:pPr>
            <a:r>
              <a:rPr lang="en-US" altLang="tr-TR" b="1"/>
              <a:t>Segregate known infected cows. Milk them last or with designated equipment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¸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¸"/>
            </a:pPr>
            <a:r>
              <a:rPr lang="en-US" altLang="tr-TR" b="1"/>
              <a:t>CMT all fresh cows by the 6th milking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¹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¹"/>
            </a:pPr>
            <a:r>
              <a:rPr lang="en-US" altLang="tr-TR" b="1"/>
              <a:t>Milk all treated cows last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º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º"/>
            </a:pPr>
            <a:r>
              <a:rPr lang="en-US" altLang="tr-TR" b="1"/>
              <a:t>Change rubber inflations every 60 days or 1000 cow milkings whichever comes first</a:t>
            </a:r>
            <a:endParaRPr lang="en-US" altLang="tr-TR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»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»"/>
            </a:pPr>
            <a:endParaRPr lang="en-US" alt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8734425" cy="1143000"/>
          </a:xfrm>
        </p:spPr>
        <p:txBody>
          <a:bodyPr/>
          <a:lstStyle/>
          <a:p>
            <a:r>
              <a:rPr lang="en-US" altLang="tr-TR" sz="2800">
                <a:solidFill>
                  <a:srgbClr val="FF0000"/>
                </a:solidFill>
                <a:latin typeface="Arial" panose="020B0604020202020204" pitchFamily="34" charset="0"/>
              </a:rPr>
              <a:t>PREREQUISITES</a:t>
            </a:r>
            <a:r>
              <a:rPr lang="en-US" altLang="tr-TR" b="0">
                <a:solidFill>
                  <a:srgbClr val="FF0000"/>
                </a:solidFill>
              </a:rPr>
              <a:t/>
            </a:r>
            <a:br>
              <a:rPr lang="en-US" altLang="tr-TR" b="0">
                <a:solidFill>
                  <a:srgbClr val="FF0000"/>
                </a:solidFill>
              </a:rPr>
            </a:br>
            <a:endParaRPr lang="en-US" altLang="tr-TR" b="0">
              <a:solidFill>
                <a:srgbClr val="FF0000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9572625" cy="4114800"/>
          </a:xfrm>
        </p:spPr>
        <p:txBody>
          <a:bodyPr/>
          <a:lstStyle/>
          <a:p>
            <a:pPr lvl="2">
              <a:buClr>
                <a:srgbClr val="FF0000"/>
              </a:buClr>
              <a:buSzTx/>
              <a:buFont typeface="Monotype Sorts" pitchFamily="2" charset="2"/>
              <a:buChar char="»"/>
            </a:pPr>
            <a:r>
              <a:rPr lang="en-US" altLang="tr-TR" b="1"/>
              <a:t>Check the milking systems or units periodically for function and reliability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»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¼"/>
            </a:pPr>
            <a:r>
              <a:rPr lang="en-US" altLang="tr-TR" b="1"/>
              <a:t>Clip or singe the udder hair 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½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½"/>
            </a:pPr>
            <a:r>
              <a:rPr lang="en-US" altLang="tr-TR" b="1"/>
              <a:t>Examine periodically teats and teat ends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½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¾"/>
            </a:pPr>
            <a:r>
              <a:rPr lang="en-US" altLang="tr-TR" b="1"/>
              <a:t>Mastitis treatments should be done by one or two persons and should be done after milking</a:t>
            </a:r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½"/>
            </a:pPr>
            <a:endParaRPr lang="en-US" altLang="tr-TR" b="1"/>
          </a:p>
          <a:p>
            <a:pPr lvl="2">
              <a:buClr>
                <a:srgbClr val="FF0000"/>
              </a:buClr>
              <a:buSzTx/>
              <a:buFont typeface="Monotype Sorts" pitchFamily="2" charset="2"/>
              <a:buChar char="Ó"/>
            </a:pPr>
            <a:r>
              <a:rPr lang="en-US" altLang="tr-TR" b="1"/>
              <a:t>Cloth towels should be washed after every use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90678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tr-TR">
                <a:solidFill>
                  <a:srgbClr val="FF0000"/>
                </a:solidFill>
              </a:rPr>
              <a:t>Simple Steps</a:t>
            </a:r>
            <a:r>
              <a:rPr lang="en-US" altLang="tr-TR"/>
              <a:t/>
            </a:r>
            <a:br>
              <a:rPr lang="en-US" altLang="tr-TR"/>
            </a:br>
            <a:r>
              <a:rPr lang="en-US" altLang="tr-TR"/>
              <a:t>“Two trips to each cow will provide a routine to Maxmize Milk Quality and Parlor Performance”…. </a:t>
            </a:r>
            <a:r>
              <a:rPr lang="en-US" altLang="tr-TR" sz="2400"/>
              <a:t>Dr. Andy Johnson</a:t>
            </a:r>
            <a:br>
              <a:rPr lang="en-US" altLang="tr-TR" sz="2400"/>
            </a:br>
            <a:r>
              <a:rPr lang="en-US" altLang="tr-TR" sz="2400"/>
              <a:t/>
            </a:r>
            <a:br>
              <a:rPr lang="en-US" altLang="tr-TR" sz="2400"/>
            </a:br>
            <a:r>
              <a:rPr lang="en-US" altLang="tr-TR" sz="2400"/>
              <a:t>			</a:t>
            </a:r>
            <a:r>
              <a:rPr lang="en-US" altLang="tr-TR" sz="3600">
                <a:solidFill>
                  <a:schemeClr val="tx1"/>
                </a:solidFill>
              </a:rPr>
              <a:t>Step One………Strip and Predip</a:t>
            </a:r>
            <a:br>
              <a:rPr lang="en-US" altLang="tr-TR" sz="3600">
                <a:solidFill>
                  <a:schemeClr val="tx1"/>
                </a:solidFill>
              </a:rPr>
            </a:br>
            <a:r>
              <a:rPr lang="en-US" altLang="tr-TR" sz="3600">
                <a:solidFill>
                  <a:schemeClr val="tx1"/>
                </a:solidFill>
              </a:rPr>
              <a:t/>
            </a:r>
            <a:br>
              <a:rPr lang="en-US" altLang="tr-TR" sz="3600">
                <a:solidFill>
                  <a:schemeClr val="tx1"/>
                </a:solidFill>
              </a:rPr>
            </a:br>
            <a:r>
              <a:rPr lang="en-US" altLang="tr-TR" sz="3600">
                <a:solidFill>
                  <a:schemeClr val="tx1"/>
                </a:solidFill>
              </a:rPr>
              <a:t>			Step Two………Dry and Apply</a:t>
            </a:r>
            <a:endParaRPr lang="en-US" alt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8201025" cy="1143000"/>
          </a:xfrm>
        </p:spPr>
        <p:txBody>
          <a:bodyPr/>
          <a:lstStyle/>
          <a:p>
            <a:r>
              <a:rPr lang="en-US" altLang="tr-TR"/>
              <a:t>Standardized Milking Procedures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76400"/>
            <a:ext cx="4419600" cy="4114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altLang="tr-TR" sz="2400" b="1"/>
              <a:t>Stanchion / Tiestall</a:t>
            </a:r>
          </a:p>
          <a:p>
            <a:r>
              <a:rPr lang="en-US" altLang="tr-TR" sz="2400" u="sng"/>
              <a:t>Wear Gloves</a:t>
            </a:r>
            <a:endParaRPr lang="en-US" altLang="tr-TR" sz="2400"/>
          </a:p>
          <a:p>
            <a:r>
              <a:rPr lang="en-US" altLang="tr-TR" sz="2400"/>
              <a:t>Wipe off excess dry manure, straw and bedding</a:t>
            </a:r>
          </a:p>
          <a:p>
            <a:r>
              <a:rPr lang="en-US" altLang="tr-TR" sz="2400" u="sng"/>
              <a:t>Strip each teat</a:t>
            </a:r>
            <a:r>
              <a:rPr lang="en-US" altLang="tr-TR" sz="2400"/>
              <a:t> into a stripcup</a:t>
            </a:r>
          </a:p>
          <a:p>
            <a:r>
              <a:rPr lang="en-US" altLang="tr-TR" sz="2400" u="sng"/>
              <a:t>Dip</a:t>
            </a:r>
            <a:r>
              <a:rPr lang="en-US" altLang="tr-TR" sz="2400"/>
              <a:t> teats  with an approved pre-dip</a:t>
            </a:r>
          </a:p>
          <a:p>
            <a:r>
              <a:rPr lang="en-US" altLang="tr-TR" sz="2400"/>
              <a:t>Allow the pre-dip to react for at </a:t>
            </a:r>
            <a:r>
              <a:rPr lang="en-US" altLang="tr-TR" sz="2400" u="sng"/>
              <a:t>least 30 sec</a:t>
            </a:r>
            <a:r>
              <a:rPr lang="en-US" altLang="tr-TR" sz="2400"/>
              <a:t>. 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181600" y="1676400"/>
            <a:ext cx="4267200" cy="4114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altLang="tr-TR" sz="2400" b="1"/>
              <a:t>Parlor</a:t>
            </a:r>
            <a:endParaRPr lang="en-US" altLang="tr-TR" sz="2400"/>
          </a:p>
          <a:p>
            <a:r>
              <a:rPr lang="en-US" altLang="tr-TR" sz="2400" u="sng"/>
              <a:t>Wear Gloves</a:t>
            </a:r>
            <a:endParaRPr lang="en-US" altLang="tr-TR" sz="2400"/>
          </a:p>
          <a:p>
            <a:r>
              <a:rPr lang="en-US" altLang="tr-TR" sz="2400"/>
              <a:t>Wipe off excess dry manure, straw and bedding</a:t>
            </a:r>
          </a:p>
          <a:p>
            <a:r>
              <a:rPr lang="en-US" altLang="tr-TR" sz="2400" u="sng"/>
              <a:t>Strip each teat</a:t>
            </a:r>
            <a:r>
              <a:rPr lang="en-US" altLang="tr-TR" sz="2400"/>
              <a:t> into a stripcup</a:t>
            </a:r>
          </a:p>
          <a:p>
            <a:r>
              <a:rPr lang="en-US" altLang="tr-TR" sz="2400" u="sng"/>
              <a:t>Dip</a:t>
            </a:r>
            <a:r>
              <a:rPr lang="en-US" altLang="tr-TR" sz="2400"/>
              <a:t> teats with an approved pre-dip</a:t>
            </a:r>
          </a:p>
          <a:p>
            <a:r>
              <a:rPr lang="en-US" altLang="tr-TR" sz="2400"/>
              <a:t>Dip 3-4 cows</a:t>
            </a:r>
          </a:p>
          <a:p>
            <a:r>
              <a:rPr lang="en-US" altLang="tr-TR" sz="2400"/>
              <a:t>Allow the pre-dip to react for at </a:t>
            </a:r>
            <a:r>
              <a:rPr lang="en-US" altLang="tr-TR" sz="2400" u="sng"/>
              <a:t>least 30 sec</a:t>
            </a:r>
            <a:r>
              <a:rPr lang="en-US" altLang="tr-TR" sz="240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609600"/>
            <a:ext cx="4267200" cy="4114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altLang="tr-TR" sz="2400" b="1"/>
              <a:t>Stanchion/ Tiestall</a:t>
            </a:r>
            <a:endParaRPr lang="en-US" altLang="tr-TR" sz="2400"/>
          </a:p>
          <a:p>
            <a:r>
              <a:rPr lang="en-US" altLang="tr-TR" sz="2400"/>
              <a:t>Clean teat and teat ends using single paper towel or individual towel cloth</a:t>
            </a:r>
          </a:p>
          <a:p>
            <a:endParaRPr lang="en-US" altLang="tr-TR" sz="2400"/>
          </a:p>
          <a:p>
            <a:r>
              <a:rPr lang="en-US" altLang="tr-TR" sz="2400"/>
              <a:t>The teats must be </a:t>
            </a:r>
            <a:r>
              <a:rPr lang="en-US" altLang="tr-TR" sz="2400" u="sng"/>
              <a:t>dried for at least 15 sec</a:t>
            </a:r>
          </a:p>
          <a:p>
            <a:r>
              <a:rPr lang="en-US" altLang="tr-TR" sz="2400"/>
              <a:t>Attach milking machines </a:t>
            </a:r>
            <a:r>
              <a:rPr lang="en-US" altLang="tr-TR" sz="2400" u="sng"/>
              <a:t>immediately</a:t>
            </a:r>
            <a:r>
              <a:rPr lang="en-US" altLang="tr-TR" sz="2400"/>
              <a:t> after teats are dried</a:t>
            </a:r>
          </a:p>
          <a:p>
            <a:r>
              <a:rPr lang="en-US" altLang="tr-TR" sz="2400"/>
              <a:t>Dip teats with </a:t>
            </a:r>
            <a:r>
              <a:rPr lang="en-US" altLang="tr-TR" sz="2400" u="sng"/>
              <a:t>post-dip immediately after milking</a:t>
            </a:r>
            <a:endParaRPr lang="en-US" altLang="tr-TR" sz="2400"/>
          </a:p>
          <a:p>
            <a:endParaRPr lang="en-US" altLang="tr-TR" sz="2400"/>
          </a:p>
          <a:p>
            <a:endParaRPr lang="en-US" altLang="tr-TR" sz="2400"/>
          </a:p>
          <a:p>
            <a:endParaRPr lang="en-US" altLang="tr-TR" sz="2400"/>
          </a:p>
        </p:txBody>
      </p:sp>
      <p:sp>
        <p:nvSpPr>
          <p:cNvPr id="471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57800" y="533400"/>
            <a:ext cx="4191000" cy="4114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altLang="tr-TR" sz="2400" b="1"/>
              <a:t>Parlor</a:t>
            </a:r>
          </a:p>
          <a:p>
            <a:r>
              <a:rPr lang="en-US" altLang="tr-TR" sz="2400" u="sng"/>
              <a:t>Return to the first cow</a:t>
            </a:r>
            <a:r>
              <a:rPr lang="en-US" altLang="tr-TR" sz="2400"/>
              <a:t> and clean teat and teat ends using a single paper towel or individual towel cloth</a:t>
            </a:r>
          </a:p>
          <a:p>
            <a:r>
              <a:rPr lang="en-US" altLang="tr-TR" sz="2400"/>
              <a:t>The teats must be </a:t>
            </a:r>
            <a:r>
              <a:rPr lang="en-US" altLang="tr-TR" sz="2400" u="sng"/>
              <a:t>dried for at least 15 sec</a:t>
            </a:r>
          </a:p>
          <a:p>
            <a:r>
              <a:rPr lang="en-US" altLang="tr-TR" sz="2400"/>
              <a:t>Attach milking machines </a:t>
            </a:r>
            <a:r>
              <a:rPr lang="en-US" altLang="tr-TR" sz="2400" u="sng"/>
              <a:t>immediately</a:t>
            </a:r>
            <a:r>
              <a:rPr lang="en-US" altLang="tr-TR" sz="2400"/>
              <a:t> after teats are dried</a:t>
            </a:r>
          </a:p>
          <a:p>
            <a:r>
              <a:rPr lang="en-US" altLang="tr-TR" sz="2400"/>
              <a:t>Dip teats with </a:t>
            </a:r>
            <a:r>
              <a:rPr lang="en-US" altLang="tr-TR" sz="2400" u="sng"/>
              <a:t>post-dip immediately after milking</a:t>
            </a:r>
            <a:endParaRPr lang="en-US" altLang="tr-TR" sz="2400"/>
          </a:p>
          <a:p>
            <a:endParaRPr lang="en-US" altLang="tr-TR" sz="2400"/>
          </a:p>
          <a:p>
            <a:endParaRPr lang="en-US" altLang="tr-TR" sz="2400"/>
          </a:p>
          <a:p>
            <a:endParaRPr lang="en-US" altLang="tr-TR" sz="2400"/>
          </a:p>
          <a:p>
            <a:endParaRPr lang="en-US" altLang="tr-TR" sz="2400"/>
          </a:p>
          <a:p>
            <a:endParaRPr lang="en-US" altLang="tr-TR" sz="2400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574925" y="5907088"/>
            <a:ext cx="592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b="1">
                <a:solidFill>
                  <a:schemeClr val="tx2"/>
                </a:solidFill>
                <a:latin typeface="Arial" panose="020B0604020202020204" pitchFamily="34" charset="0"/>
              </a:rPr>
              <a:t>EACH STEP IS A CRITICAL POINT !!!!!!!</a:t>
            </a:r>
            <a:endParaRPr kumimoji="0" lang="en-US" alt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2362200"/>
            <a:ext cx="68580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tr-TR"/>
              <a:t>HACCP-based concepts for implementing proper milking procedures in Pennsylvania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609600"/>
            <a:ext cx="76200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tr-TR"/>
              <a:t>What are the health concerns of mastitis 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200400" y="2286000"/>
            <a:ext cx="5029200" cy="2286000"/>
          </a:xfrm>
        </p:spPr>
        <p:txBody>
          <a:bodyPr>
            <a:normAutofit fontScale="62500" lnSpcReduction="20000"/>
          </a:bodyPr>
          <a:lstStyle/>
          <a:p>
            <a:r>
              <a:rPr lang="en-US" altLang="tr-TR" b="1">
                <a:solidFill>
                  <a:srgbClr val="FF0000"/>
                </a:solidFill>
              </a:rPr>
              <a:t>Animal health</a:t>
            </a:r>
            <a:endParaRPr lang="en-US" altLang="tr-TR" sz="2000" b="1">
              <a:solidFill>
                <a:srgbClr val="FF0000"/>
              </a:solidFill>
            </a:endParaRPr>
          </a:p>
          <a:p>
            <a:pPr lvl="1"/>
            <a:r>
              <a:rPr lang="en-US" altLang="tr-TR" sz="2000" b="1"/>
              <a:t>Loss of  functional quarter</a:t>
            </a:r>
          </a:p>
          <a:p>
            <a:pPr lvl="1"/>
            <a:r>
              <a:rPr lang="en-US" altLang="tr-TR" sz="2000" b="1"/>
              <a:t>Lowered milk production</a:t>
            </a:r>
          </a:p>
          <a:p>
            <a:pPr lvl="1"/>
            <a:r>
              <a:rPr lang="en-US" altLang="tr-TR" sz="2000" b="1"/>
              <a:t>Death of cow</a:t>
            </a:r>
            <a:r>
              <a:rPr lang="en-US" altLang="tr-TR" sz="2200"/>
              <a:t> </a:t>
            </a:r>
          </a:p>
          <a:p>
            <a:pPr lvl="1"/>
            <a:endParaRPr lang="en-US" altLang="tr-TR" sz="2200"/>
          </a:p>
          <a:p>
            <a:r>
              <a:rPr lang="en-US" altLang="tr-TR" b="1">
                <a:solidFill>
                  <a:srgbClr val="FF0000"/>
                </a:solidFill>
              </a:rPr>
              <a:t>Human health</a:t>
            </a:r>
            <a:endParaRPr lang="en-US" altLang="tr-TR" b="1"/>
          </a:p>
          <a:p>
            <a:pPr lvl="1"/>
            <a:r>
              <a:rPr lang="en-US" altLang="tr-TR" sz="2000" b="1"/>
              <a:t>Poor quality milk</a:t>
            </a:r>
          </a:p>
          <a:p>
            <a:pPr lvl="1"/>
            <a:r>
              <a:rPr lang="en-US" altLang="tr-TR" sz="2000" b="1"/>
              <a:t>antibiotic residues in milk</a:t>
            </a:r>
            <a:endParaRPr lang="en-US" altLang="tr-TR" sz="2200"/>
          </a:p>
        </p:txBody>
      </p:sp>
      <p:sp>
        <p:nvSpPr>
          <p:cNvPr id="18437" name="Freeform 5"/>
          <p:cNvSpPr>
            <a:spLocks/>
          </p:cNvSpPr>
          <p:nvPr/>
        </p:nvSpPr>
        <p:spPr bwMode="auto">
          <a:xfrm>
            <a:off x="7848600" y="2209800"/>
            <a:ext cx="1743075" cy="1319213"/>
          </a:xfrm>
          <a:custGeom>
            <a:avLst/>
            <a:gdLst>
              <a:gd name="T0" fmla="*/ 0 w 1866"/>
              <a:gd name="T1" fmla="*/ 334 h 1071"/>
              <a:gd name="T2" fmla="*/ 23 w 1866"/>
              <a:gd name="T3" fmla="*/ 367 h 1071"/>
              <a:gd name="T4" fmla="*/ 34 w 1866"/>
              <a:gd name="T5" fmla="*/ 400 h 1071"/>
              <a:gd name="T6" fmla="*/ 100 w 1866"/>
              <a:gd name="T7" fmla="*/ 445 h 1071"/>
              <a:gd name="T8" fmla="*/ 234 w 1866"/>
              <a:gd name="T9" fmla="*/ 534 h 1071"/>
              <a:gd name="T10" fmla="*/ 412 w 1866"/>
              <a:gd name="T11" fmla="*/ 589 h 1071"/>
              <a:gd name="T12" fmla="*/ 578 w 1866"/>
              <a:gd name="T13" fmla="*/ 634 h 1071"/>
              <a:gd name="T14" fmla="*/ 645 w 1866"/>
              <a:gd name="T15" fmla="*/ 656 h 1071"/>
              <a:gd name="T16" fmla="*/ 723 w 1866"/>
              <a:gd name="T17" fmla="*/ 911 h 1071"/>
              <a:gd name="T18" fmla="*/ 789 w 1866"/>
              <a:gd name="T19" fmla="*/ 834 h 1071"/>
              <a:gd name="T20" fmla="*/ 801 w 1866"/>
              <a:gd name="T21" fmla="*/ 700 h 1071"/>
              <a:gd name="T22" fmla="*/ 834 w 1866"/>
              <a:gd name="T23" fmla="*/ 689 h 1071"/>
              <a:gd name="T24" fmla="*/ 901 w 1866"/>
              <a:gd name="T25" fmla="*/ 734 h 1071"/>
              <a:gd name="T26" fmla="*/ 1123 w 1866"/>
              <a:gd name="T27" fmla="*/ 789 h 1071"/>
              <a:gd name="T28" fmla="*/ 1267 w 1866"/>
              <a:gd name="T29" fmla="*/ 778 h 1071"/>
              <a:gd name="T30" fmla="*/ 1334 w 1866"/>
              <a:gd name="T31" fmla="*/ 1067 h 1071"/>
              <a:gd name="T32" fmla="*/ 1401 w 1866"/>
              <a:gd name="T33" fmla="*/ 1056 h 1071"/>
              <a:gd name="T34" fmla="*/ 1412 w 1866"/>
              <a:gd name="T35" fmla="*/ 1000 h 1071"/>
              <a:gd name="T36" fmla="*/ 1434 w 1866"/>
              <a:gd name="T37" fmla="*/ 934 h 1071"/>
              <a:gd name="T38" fmla="*/ 1545 w 1866"/>
              <a:gd name="T39" fmla="*/ 800 h 1071"/>
              <a:gd name="T40" fmla="*/ 1745 w 1866"/>
              <a:gd name="T41" fmla="*/ 656 h 1071"/>
              <a:gd name="T42" fmla="*/ 1778 w 1866"/>
              <a:gd name="T43" fmla="*/ 589 h 1071"/>
              <a:gd name="T44" fmla="*/ 1834 w 1866"/>
              <a:gd name="T45" fmla="*/ 367 h 1071"/>
              <a:gd name="T46" fmla="*/ 1778 w 1866"/>
              <a:gd name="T47" fmla="*/ 78 h 1071"/>
              <a:gd name="T48" fmla="*/ 1734 w 1866"/>
              <a:gd name="T49" fmla="*/ 0 h 1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866" h="1071">
                <a:moveTo>
                  <a:pt x="0" y="334"/>
                </a:moveTo>
                <a:cubicBezTo>
                  <a:pt x="8" y="345"/>
                  <a:pt x="17" y="355"/>
                  <a:pt x="23" y="367"/>
                </a:cubicBezTo>
                <a:cubicBezTo>
                  <a:pt x="28" y="377"/>
                  <a:pt x="26" y="392"/>
                  <a:pt x="34" y="400"/>
                </a:cubicBezTo>
                <a:cubicBezTo>
                  <a:pt x="53" y="419"/>
                  <a:pt x="78" y="430"/>
                  <a:pt x="100" y="445"/>
                </a:cubicBezTo>
                <a:cubicBezTo>
                  <a:pt x="144" y="475"/>
                  <a:pt x="189" y="504"/>
                  <a:pt x="234" y="534"/>
                </a:cubicBezTo>
                <a:cubicBezTo>
                  <a:pt x="272" y="559"/>
                  <a:pt x="363" y="575"/>
                  <a:pt x="412" y="589"/>
                </a:cubicBezTo>
                <a:cubicBezTo>
                  <a:pt x="468" y="606"/>
                  <a:pt x="522" y="619"/>
                  <a:pt x="578" y="634"/>
                </a:cubicBezTo>
                <a:cubicBezTo>
                  <a:pt x="601" y="640"/>
                  <a:pt x="645" y="656"/>
                  <a:pt x="645" y="656"/>
                </a:cubicBezTo>
                <a:cubicBezTo>
                  <a:pt x="650" y="732"/>
                  <a:pt x="627" y="880"/>
                  <a:pt x="723" y="911"/>
                </a:cubicBezTo>
                <a:cubicBezTo>
                  <a:pt x="767" y="896"/>
                  <a:pt x="775" y="877"/>
                  <a:pt x="789" y="834"/>
                </a:cubicBezTo>
                <a:cubicBezTo>
                  <a:pt x="793" y="789"/>
                  <a:pt x="788" y="743"/>
                  <a:pt x="801" y="700"/>
                </a:cubicBezTo>
                <a:cubicBezTo>
                  <a:pt x="804" y="689"/>
                  <a:pt x="823" y="685"/>
                  <a:pt x="834" y="689"/>
                </a:cubicBezTo>
                <a:cubicBezTo>
                  <a:pt x="859" y="698"/>
                  <a:pt x="875" y="725"/>
                  <a:pt x="901" y="734"/>
                </a:cubicBezTo>
                <a:cubicBezTo>
                  <a:pt x="975" y="759"/>
                  <a:pt x="1045" y="778"/>
                  <a:pt x="1123" y="789"/>
                </a:cubicBezTo>
                <a:cubicBezTo>
                  <a:pt x="1171" y="785"/>
                  <a:pt x="1235" y="742"/>
                  <a:pt x="1267" y="778"/>
                </a:cubicBezTo>
                <a:cubicBezTo>
                  <a:pt x="1323" y="843"/>
                  <a:pt x="1223" y="1030"/>
                  <a:pt x="1334" y="1067"/>
                </a:cubicBezTo>
                <a:cubicBezTo>
                  <a:pt x="1356" y="1063"/>
                  <a:pt x="1384" y="1071"/>
                  <a:pt x="1401" y="1056"/>
                </a:cubicBezTo>
                <a:cubicBezTo>
                  <a:pt x="1415" y="1044"/>
                  <a:pt x="1407" y="1018"/>
                  <a:pt x="1412" y="1000"/>
                </a:cubicBezTo>
                <a:cubicBezTo>
                  <a:pt x="1418" y="978"/>
                  <a:pt x="1434" y="934"/>
                  <a:pt x="1434" y="934"/>
                </a:cubicBezTo>
                <a:cubicBezTo>
                  <a:pt x="1448" y="806"/>
                  <a:pt x="1424" y="817"/>
                  <a:pt x="1545" y="800"/>
                </a:cubicBezTo>
                <a:cubicBezTo>
                  <a:pt x="1624" y="774"/>
                  <a:pt x="1677" y="702"/>
                  <a:pt x="1745" y="656"/>
                </a:cubicBezTo>
                <a:cubicBezTo>
                  <a:pt x="1781" y="547"/>
                  <a:pt x="1725" y="707"/>
                  <a:pt x="1778" y="589"/>
                </a:cubicBezTo>
                <a:cubicBezTo>
                  <a:pt x="1809" y="519"/>
                  <a:pt x="1822" y="442"/>
                  <a:pt x="1834" y="367"/>
                </a:cubicBezTo>
                <a:cubicBezTo>
                  <a:pt x="1826" y="208"/>
                  <a:pt x="1866" y="162"/>
                  <a:pt x="1778" y="78"/>
                </a:cubicBezTo>
                <a:cubicBezTo>
                  <a:pt x="1768" y="47"/>
                  <a:pt x="1757" y="23"/>
                  <a:pt x="1734" y="0"/>
                </a:cubicBezTo>
              </a:path>
            </a:pathLst>
          </a:cu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438" name="Freeform 6"/>
          <p:cNvSpPr>
            <a:spLocks/>
          </p:cNvSpPr>
          <p:nvPr/>
        </p:nvSpPr>
        <p:spPr bwMode="auto">
          <a:xfrm>
            <a:off x="8229600" y="2895600"/>
            <a:ext cx="152400" cy="304800"/>
          </a:xfrm>
          <a:custGeom>
            <a:avLst/>
            <a:gdLst>
              <a:gd name="T0" fmla="*/ 50 w 184"/>
              <a:gd name="T1" fmla="*/ 0 h 312"/>
              <a:gd name="T2" fmla="*/ 106 w 184"/>
              <a:gd name="T3" fmla="*/ 312 h 312"/>
              <a:gd name="T4" fmla="*/ 172 w 184"/>
              <a:gd name="T5" fmla="*/ 212 h 312"/>
              <a:gd name="T6" fmla="*/ 183 w 184"/>
              <a:gd name="T7" fmla="*/ 23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" h="312">
                <a:moveTo>
                  <a:pt x="50" y="0"/>
                </a:moveTo>
                <a:cubicBezTo>
                  <a:pt x="53" y="64"/>
                  <a:pt x="0" y="275"/>
                  <a:pt x="106" y="312"/>
                </a:cubicBezTo>
                <a:cubicBezTo>
                  <a:pt x="160" y="292"/>
                  <a:pt x="161" y="268"/>
                  <a:pt x="172" y="212"/>
                </a:cubicBezTo>
                <a:cubicBezTo>
                  <a:pt x="184" y="45"/>
                  <a:pt x="183" y="108"/>
                  <a:pt x="183" y="23"/>
                </a:cubicBezTo>
              </a:path>
            </a:pathLst>
          </a:cu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8439" name="Freeform 7"/>
          <p:cNvSpPr>
            <a:spLocks/>
          </p:cNvSpPr>
          <p:nvPr/>
        </p:nvSpPr>
        <p:spPr bwMode="auto">
          <a:xfrm>
            <a:off x="8839200" y="3124200"/>
            <a:ext cx="152400" cy="304800"/>
          </a:xfrm>
          <a:custGeom>
            <a:avLst/>
            <a:gdLst>
              <a:gd name="T0" fmla="*/ 50 w 184"/>
              <a:gd name="T1" fmla="*/ 0 h 312"/>
              <a:gd name="T2" fmla="*/ 106 w 184"/>
              <a:gd name="T3" fmla="*/ 312 h 312"/>
              <a:gd name="T4" fmla="*/ 172 w 184"/>
              <a:gd name="T5" fmla="*/ 212 h 312"/>
              <a:gd name="T6" fmla="*/ 183 w 184"/>
              <a:gd name="T7" fmla="*/ 23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" h="312">
                <a:moveTo>
                  <a:pt x="50" y="0"/>
                </a:moveTo>
                <a:cubicBezTo>
                  <a:pt x="53" y="64"/>
                  <a:pt x="0" y="275"/>
                  <a:pt x="106" y="312"/>
                </a:cubicBezTo>
                <a:cubicBezTo>
                  <a:pt x="160" y="292"/>
                  <a:pt x="161" y="268"/>
                  <a:pt x="172" y="212"/>
                </a:cubicBezTo>
                <a:cubicBezTo>
                  <a:pt x="184" y="45"/>
                  <a:pt x="183" y="108"/>
                  <a:pt x="183" y="23"/>
                </a:cubicBezTo>
              </a:path>
            </a:pathLst>
          </a:cu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9067800" y="2971800"/>
          <a:ext cx="3460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Clip" r:id="rId3" imgW="1490040" imgH="1485000" progId="MS_ClipArt_Gallery.2">
                  <p:embed/>
                </p:oleObj>
              </mc:Choice>
              <mc:Fallback>
                <p:oleObj name="Clip" r:id="rId3" imgW="1490040" imgH="14850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800" y="2971800"/>
                        <a:ext cx="3460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1143000" y="2362200"/>
            <a:ext cx="8534400" cy="4114800"/>
          </a:xfrm>
        </p:spPr>
        <p:txBody>
          <a:bodyPr/>
          <a:lstStyle/>
          <a:p>
            <a:r>
              <a:rPr lang="en-US" altLang="tr-TR"/>
              <a:t>STEP ONE</a:t>
            </a:r>
            <a:endParaRPr lang="en-US" altLang="tr-TR" sz="2400"/>
          </a:p>
          <a:p>
            <a:pPr lvl="1"/>
            <a:r>
              <a:rPr lang="en-US" altLang="tr-TR" sz="2400"/>
              <a:t>Educate owners and milkers about implementing a standardized milking procedure </a:t>
            </a:r>
            <a:r>
              <a:rPr lang="en-US" altLang="tr-TR" sz="2400">
                <a:solidFill>
                  <a:srgbClr val="FF0000"/>
                </a:solidFill>
              </a:rPr>
              <a:t>(Benefits !!!!!!)</a:t>
            </a:r>
          </a:p>
          <a:p>
            <a:pPr lvl="1"/>
            <a:endParaRPr lang="en-US" altLang="tr-TR" sz="2400"/>
          </a:p>
          <a:p>
            <a:pPr lvl="1"/>
            <a:r>
              <a:rPr lang="en-US" altLang="tr-TR" sz="2400"/>
              <a:t>IF a dairy farm initiates and shows sustained interest</a:t>
            </a:r>
            <a:endParaRPr lang="en-US" altLang="tr-TR" sz="2200"/>
          </a:p>
          <a:p>
            <a:pPr lvl="2"/>
            <a:r>
              <a:rPr lang="en-US" altLang="tr-TR" sz="2000"/>
              <a:t>Establish ground rules</a:t>
            </a:r>
          </a:p>
          <a:p>
            <a:pPr lvl="2"/>
            <a:r>
              <a:rPr lang="en-US" altLang="tr-TR" sz="2000"/>
              <a:t>They will have to be proactive and  adopt changes</a:t>
            </a:r>
          </a:p>
          <a:p>
            <a:pPr lvl="2"/>
            <a:r>
              <a:rPr lang="en-US" altLang="tr-TR" sz="2000"/>
              <a:t>TEAM EFFORT !!!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950913" y="457200"/>
            <a:ext cx="9336087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en-US" altLang="tr-TR" sz="3200" b="1">
                <a:solidFill>
                  <a:schemeClr val="tx2"/>
                </a:solidFill>
                <a:latin typeface="Arial" panose="020B0604020202020204" pitchFamily="34" charset="0"/>
              </a:rPr>
              <a:t>Steps involved in employing HACCP-based concepts for establishing proper milking procedures</a:t>
            </a:r>
            <a:endParaRPr kumimoji="0" lang="en-US" alt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533400"/>
            <a:ext cx="8458200" cy="4114800"/>
          </a:xfrm>
        </p:spPr>
        <p:txBody>
          <a:bodyPr>
            <a:normAutofit lnSpcReduction="10000"/>
          </a:bodyPr>
          <a:lstStyle/>
          <a:p>
            <a:r>
              <a:rPr lang="en-US" altLang="tr-TR"/>
              <a:t>STEP TWO</a:t>
            </a:r>
          </a:p>
          <a:p>
            <a:pPr lvl="1"/>
            <a:r>
              <a:rPr lang="en-US" altLang="tr-TR"/>
              <a:t>Establish a team ( owner, milkers, veterinarian, facilitator)</a:t>
            </a:r>
          </a:p>
          <a:p>
            <a:pPr lvl="1"/>
            <a:r>
              <a:rPr lang="en-US" altLang="tr-TR"/>
              <a:t>Mission statement</a:t>
            </a:r>
          </a:p>
          <a:p>
            <a:pPr lvl="1"/>
            <a:r>
              <a:rPr lang="en-US" altLang="tr-TR"/>
              <a:t>Goals and timeline</a:t>
            </a:r>
          </a:p>
          <a:p>
            <a:pPr lvl="1"/>
            <a:r>
              <a:rPr lang="en-US" altLang="tr-TR"/>
              <a:t>Written Procedures</a:t>
            </a:r>
          </a:p>
          <a:p>
            <a:pPr lvl="2"/>
            <a:r>
              <a:rPr lang="en-US" altLang="tr-TR"/>
              <a:t>Protocols </a:t>
            </a:r>
          </a:p>
          <a:p>
            <a:pPr lvl="2"/>
            <a:r>
              <a:rPr lang="en-US" altLang="tr-TR"/>
              <a:t>Critical Limits ( SCC &gt; 250,000)</a:t>
            </a:r>
          </a:p>
          <a:p>
            <a:pPr lvl="1"/>
            <a:r>
              <a:rPr lang="en-US" altLang="tr-TR"/>
              <a:t>Recording Keeping </a:t>
            </a:r>
          </a:p>
          <a:p>
            <a:pPr lvl="2"/>
            <a:r>
              <a:rPr lang="en-US" altLang="tr-TR"/>
              <a:t>Milking time/milking</a:t>
            </a:r>
          </a:p>
          <a:p>
            <a:pPr lvl="2"/>
            <a:r>
              <a:rPr lang="en-US" altLang="tr-TR"/>
              <a:t>Bulk Tank Temp; end of 1 hr of milking</a:t>
            </a:r>
          </a:p>
          <a:p>
            <a:pPr lvl="2"/>
            <a:r>
              <a:rPr lang="en-US" altLang="tr-TR"/>
              <a:t>Sanitation  </a:t>
            </a:r>
          </a:p>
          <a:p>
            <a:pPr lvl="1"/>
            <a:r>
              <a:rPr lang="en-US" altLang="tr-TR"/>
              <a:t>Schedule team meetings to review the process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8915400" cy="4114800"/>
          </a:xfrm>
        </p:spPr>
        <p:txBody>
          <a:bodyPr/>
          <a:lstStyle/>
          <a:p>
            <a:r>
              <a:rPr lang="en-US" altLang="tr-TR"/>
              <a:t>STEP THREE</a:t>
            </a:r>
          </a:p>
          <a:p>
            <a:pPr lvl="1"/>
            <a:r>
              <a:rPr lang="en-US" altLang="tr-TR"/>
              <a:t>Train milkers and owners in implementing the standardized milking procedure</a:t>
            </a:r>
          </a:p>
          <a:p>
            <a:r>
              <a:rPr lang="en-US" altLang="tr-TR"/>
              <a:t>STEP FOUR</a:t>
            </a:r>
          </a:p>
          <a:p>
            <a:pPr lvl="1"/>
            <a:r>
              <a:rPr lang="en-US" altLang="tr-TR"/>
              <a:t>Monitor the application of the standardized milking procedure</a:t>
            </a:r>
          </a:p>
          <a:p>
            <a:pPr lvl="2"/>
            <a:r>
              <a:rPr lang="en-US" altLang="tr-TR"/>
              <a:t>Floor tests (each step is a critical point !)</a:t>
            </a:r>
          </a:p>
          <a:p>
            <a:pPr lvl="2"/>
            <a:r>
              <a:rPr lang="en-US" altLang="tr-TR"/>
              <a:t>Laboratory tests (SPC or BTSCC)</a:t>
            </a:r>
          </a:p>
          <a:p>
            <a:pPr lvl="2"/>
            <a:r>
              <a:rPr lang="en-US" altLang="tr-TR"/>
              <a:t>Monitor records</a:t>
            </a:r>
          </a:p>
          <a:p>
            <a:r>
              <a:rPr lang="en-US" altLang="tr-TR"/>
              <a:t>STEP FIVE</a:t>
            </a:r>
          </a:p>
          <a:p>
            <a:pPr lvl="1"/>
            <a:r>
              <a:rPr lang="en-US" altLang="tr-TR"/>
              <a:t>Establish corrective actions to be implemented if milk quality  critical limits have exceeded.</a:t>
            </a:r>
          </a:p>
          <a:p>
            <a:pPr lvl="1"/>
            <a:endParaRPr lang="en-US" altLang="tr-TR"/>
          </a:p>
          <a:p>
            <a:pPr lvl="1"/>
            <a:endParaRPr lang="en-US" altLang="tr-TR"/>
          </a:p>
          <a:p>
            <a:pPr lvl="1"/>
            <a:endParaRPr lang="en-US" altLang="tr-TR"/>
          </a:p>
          <a:p>
            <a:endParaRPr lang="en-US" altLang="tr-TR"/>
          </a:p>
          <a:p>
            <a:endParaRPr lang="en-US" alt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7362825" cy="1143000"/>
          </a:xfrm>
        </p:spPr>
        <p:txBody>
          <a:bodyPr/>
          <a:lstStyle/>
          <a:p>
            <a:r>
              <a:rPr lang="en-US" altLang="tr-TR"/>
              <a:t>How severe can mastitis be 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371600"/>
            <a:ext cx="4572000" cy="5257800"/>
          </a:xfrm>
          <a:solidFill>
            <a:schemeClr val="accent1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r>
              <a:rPr lang="en-US" altLang="tr-TR" sz="3200" b="1">
                <a:solidFill>
                  <a:srgbClr val="990099"/>
                </a:solidFill>
              </a:rPr>
              <a:t>Subclinical Mastitis</a:t>
            </a:r>
            <a:endParaRPr lang="en-US" altLang="tr-TR" sz="2400"/>
          </a:p>
          <a:p>
            <a:pPr lvl="1">
              <a:lnSpc>
                <a:spcPct val="120000"/>
              </a:lnSpc>
            </a:pPr>
            <a:r>
              <a:rPr lang="en-US" altLang="tr-TR" sz="2000" b="1"/>
              <a:t>~ 90 -95% of all mastitis cases</a:t>
            </a:r>
          </a:p>
          <a:p>
            <a:pPr lvl="1">
              <a:lnSpc>
                <a:spcPct val="120000"/>
              </a:lnSpc>
            </a:pPr>
            <a:r>
              <a:rPr lang="en-US" altLang="tr-TR" sz="2000" b="1"/>
              <a:t>Udder appears normal</a:t>
            </a:r>
          </a:p>
          <a:p>
            <a:pPr lvl="1">
              <a:lnSpc>
                <a:spcPct val="120000"/>
              </a:lnSpc>
            </a:pPr>
            <a:r>
              <a:rPr lang="en-US" altLang="tr-TR" sz="2000" b="1"/>
              <a:t>Milk appears normal</a:t>
            </a:r>
          </a:p>
          <a:p>
            <a:pPr lvl="1">
              <a:lnSpc>
                <a:spcPct val="120000"/>
              </a:lnSpc>
            </a:pPr>
            <a:r>
              <a:rPr lang="en-US" altLang="tr-TR" sz="2000" b="1"/>
              <a:t>Elevated SCC (score 3-5)</a:t>
            </a:r>
          </a:p>
          <a:p>
            <a:pPr lvl="1">
              <a:lnSpc>
                <a:spcPct val="120000"/>
              </a:lnSpc>
            </a:pPr>
            <a:r>
              <a:rPr lang="en-US" altLang="tr-TR" sz="2000" b="1"/>
              <a:t>Lowered milk output (~ 10%)</a:t>
            </a:r>
          </a:p>
          <a:p>
            <a:pPr lvl="1">
              <a:lnSpc>
                <a:spcPct val="120000"/>
              </a:lnSpc>
            </a:pPr>
            <a:r>
              <a:rPr lang="en-US" altLang="tr-TR" sz="2000" b="1"/>
              <a:t>Longer duration</a:t>
            </a:r>
            <a:endParaRPr lang="en-US" altLang="tr-TR" sz="2200"/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029200" y="1371600"/>
            <a:ext cx="5029200" cy="5257800"/>
          </a:xfrm>
          <a:solidFill>
            <a:schemeClr val="accent1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r>
              <a:rPr lang="en-US" altLang="tr-TR" sz="3200" b="1">
                <a:solidFill>
                  <a:srgbClr val="990099"/>
                </a:solidFill>
              </a:rPr>
              <a:t>Clinical Mastitis</a:t>
            </a:r>
            <a:r>
              <a:rPr lang="en-US" altLang="tr-TR" sz="2400"/>
              <a:t> </a:t>
            </a:r>
          </a:p>
          <a:p>
            <a:pPr lvl="1">
              <a:lnSpc>
                <a:spcPct val="110000"/>
              </a:lnSpc>
            </a:pPr>
            <a:r>
              <a:rPr lang="en-US" altLang="tr-TR" sz="2000" b="1"/>
              <a:t>~ 5 - 10% of all mastitis cases</a:t>
            </a:r>
          </a:p>
          <a:p>
            <a:pPr lvl="1">
              <a:lnSpc>
                <a:spcPct val="110000"/>
              </a:lnSpc>
            </a:pPr>
            <a:r>
              <a:rPr lang="en-US" altLang="tr-TR" sz="2000" b="1"/>
              <a:t>Inflamed udder</a:t>
            </a:r>
          </a:p>
          <a:p>
            <a:pPr lvl="1">
              <a:lnSpc>
                <a:spcPct val="110000"/>
              </a:lnSpc>
            </a:pPr>
            <a:r>
              <a:rPr lang="en-US" altLang="tr-TR" sz="2000" b="1"/>
              <a:t>Clumps and clots in milk</a:t>
            </a:r>
          </a:p>
          <a:p>
            <a:pPr lvl="1">
              <a:lnSpc>
                <a:spcPct val="110000"/>
              </a:lnSpc>
            </a:pPr>
            <a:r>
              <a:rPr lang="en-US" altLang="tr-TR" sz="2000" b="1">
                <a:solidFill>
                  <a:srgbClr val="CC0000"/>
                </a:solidFill>
              </a:rPr>
              <a:t>Acute type</a:t>
            </a:r>
            <a:endParaRPr lang="en-US" altLang="tr-TR" sz="2000" b="1"/>
          </a:p>
          <a:p>
            <a:pPr lvl="2">
              <a:lnSpc>
                <a:spcPct val="110000"/>
              </a:lnSpc>
            </a:pPr>
            <a:r>
              <a:rPr lang="en-US" altLang="tr-TR" sz="1800" b="1"/>
              <a:t>major type of clinical mastitis</a:t>
            </a:r>
          </a:p>
          <a:p>
            <a:pPr lvl="2">
              <a:lnSpc>
                <a:spcPct val="110000"/>
              </a:lnSpc>
            </a:pPr>
            <a:r>
              <a:rPr lang="en-US" altLang="tr-TR" sz="1800" b="1"/>
              <a:t>bad milk</a:t>
            </a:r>
          </a:p>
          <a:p>
            <a:pPr lvl="2">
              <a:lnSpc>
                <a:spcPct val="110000"/>
              </a:lnSpc>
            </a:pPr>
            <a:r>
              <a:rPr lang="en-US" altLang="tr-TR" sz="1800" b="1"/>
              <a:t>loss of appetite</a:t>
            </a:r>
          </a:p>
          <a:p>
            <a:pPr lvl="2">
              <a:lnSpc>
                <a:spcPct val="110000"/>
              </a:lnSpc>
            </a:pPr>
            <a:r>
              <a:rPr lang="en-US" altLang="tr-TR" sz="1800" b="1"/>
              <a:t>depression</a:t>
            </a:r>
          </a:p>
          <a:p>
            <a:pPr lvl="2">
              <a:lnSpc>
                <a:spcPct val="110000"/>
              </a:lnSpc>
            </a:pPr>
            <a:r>
              <a:rPr lang="en-US" altLang="tr-TR" sz="1800" b="1"/>
              <a:t>prompt attention needed</a:t>
            </a:r>
          </a:p>
          <a:p>
            <a:pPr lvl="1">
              <a:lnSpc>
                <a:spcPct val="110000"/>
              </a:lnSpc>
            </a:pPr>
            <a:r>
              <a:rPr lang="en-US" altLang="tr-TR" sz="2000" b="1">
                <a:solidFill>
                  <a:srgbClr val="CC0000"/>
                </a:solidFill>
              </a:rPr>
              <a:t>Chronic type</a:t>
            </a:r>
            <a:endParaRPr lang="en-US" altLang="tr-TR" sz="2000" b="1"/>
          </a:p>
          <a:p>
            <a:pPr lvl="2">
              <a:lnSpc>
                <a:spcPct val="110000"/>
              </a:lnSpc>
            </a:pPr>
            <a:r>
              <a:rPr lang="en-US" altLang="tr-TR" sz="1800" b="1"/>
              <a:t>bad milk</a:t>
            </a:r>
          </a:p>
          <a:p>
            <a:pPr lvl="2">
              <a:lnSpc>
                <a:spcPct val="110000"/>
              </a:lnSpc>
            </a:pPr>
            <a:r>
              <a:rPr lang="en-US" altLang="tr-TR" sz="1800" b="1"/>
              <a:t>cow appears healthy</a:t>
            </a:r>
            <a:endParaRPr lang="en-US" altLang="tr-TR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685800"/>
            <a:ext cx="6858000" cy="1143000"/>
          </a:xfrm>
          <a:noFill/>
          <a:ln/>
        </p:spPr>
        <p:txBody>
          <a:bodyPr/>
          <a:lstStyle/>
          <a:p>
            <a:r>
              <a:rPr lang="en-US" altLang="tr-TR"/>
              <a:t>What causes mastitis 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191000" y="2133600"/>
            <a:ext cx="4724400" cy="4114800"/>
          </a:xfrm>
          <a:noFill/>
          <a:ln/>
        </p:spPr>
        <p:txBody>
          <a:bodyPr/>
          <a:lstStyle/>
          <a:p>
            <a:r>
              <a:rPr lang="en-US" altLang="tr-TR"/>
              <a:t>Bacteria ( ~ 70%)</a:t>
            </a:r>
          </a:p>
          <a:p>
            <a:r>
              <a:rPr lang="en-US" altLang="tr-TR"/>
              <a:t>Yeasts and molds ( ~ 2%)</a:t>
            </a:r>
          </a:p>
          <a:p>
            <a:r>
              <a:rPr lang="en-US" altLang="tr-TR"/>
              <a:t>Unknown ( ~ 28%)</a:t>
            </a:r>
          </a:p>
          <a:p>
            <a:pPr lvl="1"/>
            <a:r>
              <a:rPr lang="en-US" altLang="tr-TR"/>
              <a:t>physical</a:t>
            </a:r>
          </a:p>
          <a:p>
            <a:pPr lvl="2"/>
            <a:r>
              <a:rPr lang="en-US" altLang="tr-TR"/>
              <a:t>trauma</a:t>
            </a:r>
          </a:p>
          <a:p>
            <a:pPr lvl="2"/>
            <a:r>
              <a:rPr lang="en-US" altLang="tr-TR"/>
              <a:t>weather extremes</a:t>
            </a:r>
          </a:p>
          <a:p>
            <a:pPr lvl="2"/>
            <a:endParaRPr lang="en-US" altLang="tr-TR"/>
          </a:p>
        </p:txBody>
      </p:sp>
      <p:pic>
        <p:nvPicPr>
          <p:cNvPr id="6148" name="Picture 4" descr="C:\Corel\PENN\ecol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581400"/>
            <a:ext cx="1933575" cy="257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7972425" cy="1143000"/>
          </a:xfrm>
        </p:spPr>
        <p:txBody>
          <a:bodyPr>
            <a:normAutofit fontScale="90000"/>
          </a:bodyPr>
          <a:lstStyle/>
          <a:p>
            <a:r>
              <a:rPr lang="en-US" altLang="tr-TR"/>
              <a:t>Where do these organisms come from ?</a:t>
            </a:r>
          </a:p>
        </p:txBody>
      </p:sp>
      <p:sp>
        <p:nvSpPr>
          <p:cNvPr id="20483" name="Rectangle 2051"/>
          <p:cNvSpPr>
            <a:spLocks noGrp="1" noChangeArrowheads="1"/>
          </p:cNvSpPr>
          <p:nvPr>
            <p:ph idx="1"/>
          </p:nvPr>
        </p:nvSpPr>
        <p:spPr>
          <a:xfrm>
            <a:off x="1905000" y="1828800"/>
            <a:ext cx="4267200" cy="4114800"/>
          </a:xfrm>
        </p:spPr>
        <p:txBody>
          <a:bodyPr/>
          <a:lstStyle/>
          <a:p>
            <a:endParaRPr lang="en-US" altLang="tr-TR"/>
          </a:p>
          <a:p>
            <a:r>
              <a:rPr lang="en-US" altLang="tr-TR">
                <a:solidFill>
                  <a:srgbClr val="FF0000"/>
                </a:solidFill>
              </a:rPr>
              <a:t>Infected udder</a:t>
            </a:r>
          </a:p>
          <a:p>
            <a:r>
              <a:rPr lang="en-US" altLang="tr-TR">
                <a:solidFill>
                  <a:srgbClr val="FF0000"/>
                </a:solidFill>
              </a:rPr>
              <a:t>Environment</a:t>
            </a:r>
            <a:endParaRPr lang="en-US" altLang="tr-TR"/>
          </a:p>
          <a:p>
            <a:pPr lvl="1"/>
            <a:r>
              <a:rPr lang="en-US" altLang="tr-TR"/>
              <a:t>bedding</a:t>
            </a:r>
          </a:p>
          <a:p>
            <a:pPr lvl="1"/>
            <a:r>
              <a:rPr lang="en-US" altLang="tr-TR"/>
              <a:t>soil</a:t>
            </a:r>
          </a:p>
          <a:p>
            <a:pPr lvl="1"/>
            <a:r>
              <a:rPr lang="en-US" altLang="tr-TR"/>
              <a:t>water</a:t>
            </a:r>
          </a:p>
          <a:p>
            <a:pPr lvl="1"/>
            <a:r>
              <a:rPr lang="en-US" altLang="tr-TR"/>
              <a:t>manure</a:t>
            </a:r>
          </a:p>
          <a:p>
            <a:r>
              <a:rPr lang="en-US" altLang="tr-TR">
                <a:solidFill>
                  <a:srgbClr val="FF0000"/>
                </a:solidFill>
              </a:rPr>
              <a:t>Replacement animals</a:t>
            </a:r>
            <a:endParaRPr lang="en-US" altLang="tr-TR"/>
          </a:p>
        </p:txBody>
      </p:sp>
      <p:pic>
        <p:nvPicPr>
          <p:cNvPr id="20488" name="Picture 2056" descr="A:\source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2711450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447800" y="7620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altLang="tr-TR"/>
              <a:t>BACTERIA</a:t>
            </a:r>
            <a:br>
              <a:rPr lang="en-US" altLang="tr-TR"/>
            </a:br>
            <a:r>
              <a:rPr lang="en-US" altLang="tr-TR"/>
              <a:t/>
            </a:r>
            <a:br>
              <a:rPr lang="en-US" altLang="tr-TR"/>
            </a:br>
            <a:r>
              <a:rPr lang="en-US" altLang="tr-TR"/>
              <a:t>                        </a:t>
            </a:r>
            <a:r>
              <a:rPr lang="en-US" altLang="tr-TR">
                <a:solidFill>
                  <a:schemeClr val="tx1"/>
                </a:solidFill>
              </a:rPr>
              <a:t>Streptococci</a:t>
            </a:r>
            <a:endParaRPr lang="en-US" altLang="tr-TR"/>
          </a:p>
        </p:txBody>
      </p:sp>
      <p:sp>
        <p:nvSpPr>
          <p:cNvPr id="21507" name="Rectangle 2051"/>
          <p:cNvSpPr>
            <a:spLocks noGrp="1" noChangeArrowheads="1"/>
          </p:cNvSpPr>
          <p:nvPr>
            <p:ph sz="half" idx="1"/>
          </p:nvPr>
        </p:nvSpPr>
        <p:spPr>
          <a:xfrm>
            <a:off x="3200400" y="2362200"/>
            <a:ext cx="3505200" cy="4114800"/>
          </a:xfrm>
        </p:spPr>
        <p:txBody>
          <a:bodyPr>
            <a:normAutofit lnSpcReduction="10000"/>
          </a:bodyPr>
          <a:lstStyle/>
          <a:p>
            <a:r>
              <a:rPr lang="en-US" altLang="tr-TR" b="1">
                <a:solidFill>
                  <a:srgbClr val="FF3300"/>
                </a:solidFill>
              </a:rPr>
              <a:t>Environmental</a:t>
            </a:r>
            <a:endParaRPr lang="en-US" altLang="tr-TR" sz="2400"/>
          </a:p>
          <a:p>
            <a:pPr lvl="1"/>
            <a:r>
              <a:rPr lang="en-US" altLang="tr-TR" sz="2200" b="1" i="1">
                <a:solidFill>
                  <a:srgbClr val="0000FF"/>
                </a:solidFill>
              </a:rPr>
              <a:t>S. uberis</a:t>
            </a:r>
          </a:p>
          <a:p>
            <a:pPr lvl="1"/>
            <a:r>
              <a:rPr lang="en-US" altLang="tr-TR" sz="2200" b="1" i="1">
                <a:solidFill>
                  <a:srgbClr val="0000FF"/>
                </a:solidFill>
              </a:rPr>
              <a:t>S. dysgalactiae</a:t>
            </a:r>
          </a:p>
          <a:p>
            <a:pPr lvl="1"/>
            <a:r>
              <a:rPr lang="en-US" altLang="tr-TR" sz="2200" b="1" i="1">
                <a:solidFill>
                  <a:srgbClr val="0000FF"/>
                </a:solidFill>
              </a:rPr>
              <a:t>S. equinus</a:t>
            </a:r>
          </a:p>
          <a:p>
            <a:pPr lvl="1"/>
            <a:endParaRPr lang="en-US" altLang="tr-TR" sz="2200">
              <a:solidFill>
                <a:srgbClr val="0000FF"/>
              </a:solidFill>
            </a:endParaRPr>
          </a:p>
          <a:p>
            <a:r>
              <a:rPr lang="en-US" altLang="tr-TR" sz="2400" b="1"/>
              <a:t>More subclinical mastitis</a:t>
            </a:r>
          </a:p>
          <a:p>
            <a:r>
              <a:rPr lang="en-US" altLang="tr-TR" sz="2400" b="1"/>
              <a:t>Environment</a:t>
            </a:r>
          </a:p>
          <a:p>
            <a:r>
              <a:rPr lang="en-US" altLang="tr-TR" sz="2400" b="1"/>
              <a:t>Predominant early and late lactation</a:t>
            </a:r>
            <a:endParaRPr lang="en-US" altLang="tr-TR" sz="2400"/>
          </a:p>
        </p:txBody>
      </p:sp>
      <p:sp>
        <p:nvSpPr>
          <p:cNvPr id="21508" name="Rectangle 2052"/>
          <p:cNvSpPr>
            <a:spLocks noGrp="1" noChangeArrowheads="1"/>
          </p:cNvSpPr>
          <p:nvPr>
            <p:ph sz="half" idx="2"/>
          </p:nvPr>
        </p:nvSpPr>
        <p:spPr>
          <a:xfrm>
            <a:off x="6553200" y="2286000"/>
            <a:ext cx="3352800" cy="4114800"/>
          </a:xfrm>
        </p:spPr>
        <p:txBody>
          <a:bodyPr>
            <a:normAutofit lnSpcReduction="10000"/>
          </a:bodyPr>
          <a:lstStyle/>
          <a:p>
            <a:r>
              <a:rPr lang="en-US" altLang="tr-TR" b="1">
                <a:solidFill>
                  <a:srgbClr val="FF3300"/>
                </a:solidFill>
              </a:rPr>
              <a:t>Contagious</a:t>
            </a:r>
            <a:endParaRPr lang="en-US" altLang="tr-TR" sz="2400" b="1"/>
          </a:p>
          <a:p>
            <a:pPr lvl="1"/>
            <a:r>
              <a:rPr lang="en-US" altLang="tr-TR" sz="2200" b="1" i="1">
                <a:solidFill>
                  <a:srgbClr val="0000FF"/>
                </a:solidFill>
              </a:rPr>
              <a:t>S. agalactiae</a:t>
            </a:r>
            <a:endParaRPr lang="en-US" altLang="tr-TR" sz="2200"/>
          </a:p>
          <a:p>
            <a:pPr lvl="1"/>
            <a:endParaRPr lang="en-US" altLang="tr-TR" sz="2200"/>
          </a:p>
          <a:p>
            <a:r>
              <a:rPr lang="en-US" altLang="tr-TR" sz="2400" b="1"/>
              <a:t>Clinical mastitis</a:t>
            </a:r>
          </a:p>
          <a:p>
            <a:r>
              <a:rPr lang="en-US" altLang="tr-TR" sz="2400" b="1"/>
              <a:t>Cannot live outside the udder</a:t>
            </a:r>
          </a:p>
          <a:p>
            <a:r>
              <a:rPr lang="en-US" altLang="tr-TR" sz="2400" b="1"/>
              <a:t>Treated easily with penicillin</a:t>
            </a:r>
            <a:endParaRPr lang="en-US" altLang="tr-TR" sz="2400"/>
          </a:p>
        </p:txBody>
      </p:sp>
      <p:sp>
        <p:nvSpPr>
          <p:cNvPr id="21509" name="Rectangle 2053"/>
          <p:cNvSpPr>
            <a:spLocks noChangeArrowheads="1"/>
          </p:cNvSpPr>
          <p:nvPr/>
        </p:nvSpPr>
        <p:spPr bwMode="auto">
          <a:xfrm>
            <a:off x="228600" y="3429000"/>
            <a:ext cx="2362200" cy="3124200"/>
          </a:xfrm>
          <a:prstGeom prst="rect">
            <a:avLst/>
          </a:prstGeom>
          <a:solidFill>
            <a:schemeClr val="accent1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21511" name="Text Box 2055"/>
          <p:cNvSpPr txBox="1">
            <a:spLocks noChangeArrowheads="1"/>
          </p:cNvSpPr>
          <p:nvPr/>
        </p:nvSpPr>
        <p:spPr bwMode="auto">
          <a:xfrm>
            <a:off x="228600" y="3886200"/>
            <a:ext cx="24955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en-US" altLang="tr-TR" sz="2000" b="1">
                <a:latin typeface="Arial" panose="020B0604020202020204" pitchFamily="34" charset="0"/>
              </a:rPr>
              <a:t>“Streps”</a:t>
            </a:r>
          </a:p>
          <a:p>
            <a:endParaRPr kumimoji="0" lang="en-US" altLang="tr-TR" sz="2000" b="1">
              <a:latin typeface="Arial" panose="020B0604020202020204" pitchFamily="34" charset="0"/>
            </a:endParaRPr>
          </a:p>
          <a:p>
            <a:r>
              <a:rPr kumimoji="0" lang="en-US" altLang="tr-TR" sz="2000" b="1">
                <a:latin typeface="Arial" panose="020B0604020202020204" pitchFamily="34" charset="0"/>
              </a:rPr>
              <a:t>“Environmentals”</a:t>
            </a:r>
          </a:p>
          <a:p>
            <a:endParaRPr kumimoji="0" lang="en-US" altLang="tr-TR" sz="2000" b="1">
              <a:latin typeface="Arial" panose="020B0604020202020204" pitchFamily="34" charset="0"/>
            </a:endParaRPr>
          </a:p>
          <a:p>
            <a:r>
              <a:rPr kumimoji="0" lang="en-US" altLang="tr-TR" sz="2000" b="1">
                <a:latin typeface="Arial" panose="020B0604020202020204" pitchFamily="34" charset="0"/>
              </a:rPr>
              <a:t>“Environmental </a:t>
            </a:r>
          </a:p>
          <a:p>
            <a:r>
              <a:rPr kumimoji="0" lang="en-US" altLang="tr-TR" sz="2000" b="1">
                <a:latin typeface="Arial" panose="020B0604020202020204" pitchFamily="34" charset="0"/>
              </a:rPr>
              <a:t>  Strep”</a:t>
            </a:r>
            <a:endParaRPr kumimoji="0" lang="en-US" altLang="tr-TR"/>
          </a:p>
        </p:txBody>
      </p:sp>
      <p:sp>
        <p:nvSpPr>
          <p:cNvPr id="21514" name="AutoShape 2058"/>
          <p:cNvSpPr>
            <a:spLocks noChangeArrowheads="1"/>
          </p:cNvSpPr>
          <p:nvPr/>
        </p:nvSpPr>
        <p:spPr bwMode="auto">
          <a:xfrm>
            <a:off x="457200" y="1981200"/>
            <a:ext cx="1524000" cy="1219200"/>
          </a:xfrm>
          <a:prstGeom prst="wedgeEllipseCallout">
            <a:avLst>
              <a:gd name="adj1" fmla="val -15935"/>
              <a:gd name="adj2" fmla="val 888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21515" name="Rectangle 2059"/>
          <p:cNvSpPr>
            <a:spLocks noChangeArrowheads="1"/>
          </p:cNvSpPr>
          <p:nvPr/>
        </p:nvSpPr>
        <p:spPr bwMode="auto">
          <a:xfrm>
            <a:off x="685800" y="2286000"/>
            <a:ext cx="1187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1800" b="1">
                <a:solidFill>
                  <a:srgbClr val="FF3300"/>
                </a:solidFill>
                <a:latin typeface="Arial" panose="020B0604020202020204" pitchFamily="34" charset="0"/>
              </a:rPr>
              <a:t>Field </a:t>
            </a:r>
          </a:p>
          <a:p>
            <a:r>
              <a:rPr kumimoji="0" lang="en-US" altLang="tr-TR" sz="1800" b="1">
                <a:solidFill>
                  <a:srgbClr val="FF3300"/>
                </a:solidFill>
                <a:latin typeface="Arial" panose="020B0604020202020204" pitchFamily="34" charset="0"/>
              </a:rPr>
              <a:t>language</a:t>
            </a:r>
            <a:endParaRPr kumimoji="0" lang="en-US" altLang="tr-TR"/>
          </a:p>
        </p:txBody>
      </p:sp>
      <p:sp>
        <p:nvSpPr>
          <p:cNvPr id="21517" name="Oval 2061"/>
          <p:cNvSpPr>
            <a:spLocks noChangeArrowheads="1"/>
          </p:cNvSpPr>
          <p:nvPr/>
        </p:nvSpPr>
        <p:spPr bwMode="auto">
          <a:xfrm>
            <a:off x="8534400" y="6858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8" name="Oval 2062"/>
          <p:cNvSpPr>
            <a:spLocks noChangeArrowheads="1"/>
          </p:cNvSpPr>
          <p:nvPr/>
        </p:nvSpPr>
        <p:spPr bwMode="auto">
          <a:xfrm>
            <a:off x="8686800" y="6096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9" name="Oval 2063"/>
          <p:cNvSpPr>
            <a:spLocks noChangeArrowheads="1"/>
          </p:cNvSpPr>
          <p:nvPr/>
        </p:nvSpPr>
        <p:spPr bwMode="auto">
          <a:xfrm>
            <a:off x="8839200" y="6096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0" name="Oval 2064"/>
          <p:cNvSpPr>
            <a:spLocks noChangeArrowheads="1"/>
          </p:cNvSpPr>
          <p:nvPr/>
        </p:nvSpPr>
        <p:spPr bwMode="auto">
          <a:xfrm>
            <a:off x="7543800" y="9144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1" name="Oval 2065"/>
          <p:cNvSpPr>
            <a:spLocks noChangeArrowheads="1"/>
          </p:cNvSpPr>
          <p:nvPr/>
        </p:nvSpPr>
        <p:spPr bwMode="auto">
          <a:xfrm>
            <a:off x="8458200" y="6096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2" name="Oval 2066"/>
          <p:cNvSpPr>
            <a:spLocks noChangeArrowheads="1"/>
          </p:cNvSpPr>
          <p:nvPr/>
        </p:nvSpPr>
        <p:spPr bwMode="auto">
          <a:xfrm>
            <a:off x="7696200" y="8382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3" name="Oval 2067"/>
          <p:cNvSpPr>
            <a:spLocks noChangeArrowheads="1"/>
          </p:cNvSpPr>
          <p:nvPr/>
        </p:nvSpPr>
        <p:spPr bwMode="auto">
          <a:xfrm>
            <a:off x="7772400" y="7620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4" name="Oval 2068"/>
          <p:cNvSpPr>
            <a:spLocks noChangeArrowheads="1"/>
          </p:cNvSpPr>
          <p:nvPr/>
        </p:nvSpPr>
        <p:spPr bwMode="auto">
          <a:xfrm>
            <a:off x="8001000" y="6858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5" name="Oval 2069"/>
          <p:cNvSpPr>
            <a:spLocks noChangeArrowheads="1"/>
          </p:cNvSpPr>
          <p:nvPr/>
        </p:nvSpPr>
        <p:spPr bwMode="auto">
          <a:xfrm>
            <a:off x="8153400" y="6096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6" name="Oval 2070"/>
          <p:cNvSpPr>
            <a:spLocks noChangeArrowheads="1"/>
          </p:cNvSpPr>
          <p:nvPr/>
        </p:nvSpPr>
        <p:spPr bwMode="auto">
          <a:xfrm>
            <a:off x="8305800" y="533400"/>
            <a:ext cx="2286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457200"/>
            <a:ext cx="73152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tr-TR"/>
              <a:t>BACTERIA</a:t>
            </a:r>
            <a:br>
              <a:rPr lang="en-US" altLang="tr-TR"/>
            </a:br>
            <a:r>
              <a:rPr lang="en-US" altLang="tr-TR"/>
              <a:t/>
            </a:r>
            <a:br>
              <a:rPr lang="en-US" altLang="tr-TR"/>
            </a:br>
            <a:r>
              <a:rPr lang="en-US" altLang="tr-TR"/>
              <a:t>           </a:t>
            </a:r>
            <a:r>
              <a:rPr lang="en-US" altLang="tr-TR">
                <a:solidFill>
                  <a:schemeClr val="tx1"/>
                </a:solidFill>
              </a:rPr>
              <a:t>Staphylococci</a:t>
            </a:r>
            <a:endParaRPr lang="en-US" alt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0" y="1905000"/>
            <a:ext cx="6858000" cy="4114800"/>
          </a:xfrm>
          <a:noFill/>
          <a:ln/>
        </p:spPr>
        <p:txBody>
          <a:bodyPr>
            <a:normAutofit fontScale="92500" lnSpcReduction="20000"/>
          </a:bodyPr>
          <a:lstStyle/>
          <a:p>
            <a:r>
              <a:rPr lang="en-US" altLang="tr-TR" b="1">
                <a:solidFill>
                  <a:srgbClr val="FF3300"/>
                </a:solidFill>
              </a:rPr>
              <a:t>Staph. aureus</a:t>
            </a:r>
            <a:endParaRPr lang="en-US" altLang="tr-TR"/>
          </a:p>
          <a:p>
            <a:pPr lvl="1"/>
            <a:r>
              <a:rPr lang="en-US" altLang="tr-TR" sz="2000" b="1"/>
              <a:t>Summer mastitis</a:t>
            </a:r>
          </a:p>
          <a:p>
            <a:pPr lvl="1"/>
            <a:r>
              <a:rPr lang="en-US" altLang="tr-TR" sz="2000" b="1"/>
              <a:t>Spread by milking equipment and milker’s hands</a:t>
            </a:r>
          </a:p>
          <a:p>
            <a:pPr lvl="1"/>
            <a:r>
              <a:rPr lang="en-US" altLang="tr-TR" sz="2000" b="1"/>
              <a:t>Persistent, difficult to eliminate</a:t>
            </a:r>
          </a:p>
          <a:p>
            <a:pPr lvl="1"/>
            <a:r>
              <a:rPr lang="en-US" altLang="tr-TR" sz="2000" b="1"/>
              <a:t>If unattended leads to chronic mastitis</a:t>
            </a:r>
            <a:endParaRPr lang="en-US" altLang="tr-TR"/>
          </a:p>
          <a:p>
            <a:r>
              <a:rPr lang="en-US" altLang="tr-TR" b="1">
                <a:solidFill>
                  <a:srgbClr val="FF3300"/>
                </a:solidFill>
              </a:rPr>
              <a:t>Other Staph</a:t>
            </a:r>
            <a:endParaRPr lang="en-US" altLang="tr-TR"/>
          </a:p>
          <a:p>
            <a:pPr lvl="1"/>
            <a:r>
              <a:rPr lang="en-US" altLang="tr-TR" sz="2000" b="1"/>
              <a:t>Found normally on skin</a:t>
            </a:r>
          </a:p>
          <a:p>
            <a:pPr lvl="1"/>
            <a:r>
              <a:rPr lang="en-US" altLang="tr-TR" sz="2000" b="1"/>
              <a:t>Lowers milk yield</a:t>
            </a:r>
          </a:p>
          <a:p>
            <a:pPr lvl="1"/>
            <a:r>
              <a:rPr lang="en-US" altLang="tr-TR" sz="2000" b="1"/>
              <a:t>Elevated SCC</a:t>
            </a:r>
          </a:p>
          <a:p>
            <a:pPr lvl="1"/>
            <a:r>
              <a:rPr lang="en-US" altLang="tr-TR" sz="2000" b="1"/>
              <a:t>Easily responds to antibiotics</a:t>
            </a:r>
          </a:p>
          <a:p>
            <a:pPr lvl="1"/>
            <a:r>
              <a:rPr lang="en-US" altLang="tr-TR" sz="2000" b="1"/>
              <a:t>Relapse frequently seen</a:t>
            </a:r>
            <a:endParaRPr lang="en-US" altLang="tr-TR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381000" y="1828800"/>
            <a:ext cx="1524000" cy="1219200"/>
          </a:xfrm>
          <a:prstGeom prst="wedgeEllipseCallout">
            <a:avLst>
              <a:gd name="adj1" fmla="val -12500"/>
              <a:gd name="adj2" fmla="val 72264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09600" y="2133600"/>
            <a:ext cx="1187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1800" b="1">
                <a:solidFill>
                  <a:srgbClr val="0000FF"/>
                </a:solidFill>
                <a:latin typeface="Arial" panose="020B0604020202020204" pitchFamily="34" charset="0"/>
              </a:rPr>
              <a:t>Field </a:t>
            </a:r>
          </a:p>
          <a:p>
            <a:r>
              <a:rPr kumimoji="0" lang="en-US" altLang="tr-TR" sz="1800" b="1">
                <a:solidFill>
                  <a:srgbClr val="0000FF"/>
                </a:solidFill>
                <a:latin typeface="Arial" panose="020B0604020202020204" pitchFamily="34" charset="0"/>
              </a:rPr>
              <a:t>language</a:t>
            </a:r>
            <a:endParaRPr kumimoji="0" lang="en-US" altLang="tr-TR" sz="1800" b="1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8600" y="3429000"/>
            <a:ext cx="2362200" cy="3124200"/>
          </a:xfrm>
          <a:prstGeom prst="rect">
            <a:avLst/>
          </a:prstGeom>
          <a:solidFill>
            <a:schemeClr val="accent1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93725" y="3849688"/>
            <a:ext cx="1471613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b="1">
                <a:latin typeface="Arial" panose="020B0604020202020204" pitchFamily="34" charset="0"/>
              </a:rPr>
              <a:t>“Staph”</a:t>
            </a:r>
          </a:p>
          <a:p>
            <a:endParaRPr kumimoji="0" lang="en-US" altLang="tr-TR" b="1">
              <a:latin typeface="Arial" panose="020B0604020202020204" pitchFamily="34" charset="0"/>
            </a:endParaRPr>
          </a:p>
          <a:p>
            <a:r>
              <a:rPr kumimoji="0" lang="en-US" altLang="tr-TR" b="1">
                <a:latin typeface="Arial" panose="020B0604020202020204" pitchFamily="34" charset="0"/>
              </a:rPr>
              <a:t>“Staph. </a:t>
            </a:r>
          </a:p>
          <a:p>
            <a:r>
              <a:rPr kumimoji="0" lang="en-US" altLang="tr-TR" b="1">
                <a:latin typeface="Arial" panose="020B0604020202020204" pitchFamily="34" charset="0"/>
              </a:rPr>
              <a:t>Mastitis”</a:t>
            </a:r>
            <a:endParaRPr kumimoji="0" lang="en-US" altLang="tr-TR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6934200" y="9144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6934200" y="9906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7010400" y="8382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7086600" y="9144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6858000" y="8382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8686800" y="11430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8686800" y="12192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8610600" y="11430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8534400" y="11430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8686800" y="9906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8610600" y="9906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7010400" y="762000"/>
            <a:ext cx="152400" cy="1524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6858000" cy="11430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altLang="tr-TR"/>
              <a:t>BACTERIA</a:t>
            </a:r>
            <a:br>
              <a:rPr lang="en-US" altLang="tr-TR"/>
            </a:br>
            <a:r>
              <a:rPr lang="en-US" altLang="tr-TR"/>
              <a:t>                       </a:t>
            </a:r>
            <a:r>
              <a:rPr lang="en-US" altLang="tr-TR">
                <a:solidFill>
                  <a:schemeClr val="tx1"/>
                </a:solidFill>
              </a:rPr>
              <a:t>Coliforms</a:t>
            </a:r>
            <a:endParaRPr lang="en-US" altLang="tr-TR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124200" y="1219200"/>
            <a:ext cx="6705600" cy="4114800"/>
          </a:xfrm>
          <a:noFill/>
          <a:ln/>
        </p:spPr>
        <p:txBody>
          <a:bodyPr/>
          <a:lstStyle/>
          <a:p>
            <a:endParaRPr lang="en-US" altLang="tr-TR"/>
          </a:p>
          <a:p>
            <a:r>
              <a:rPr lang="en-US" altLang="tr-TR"/>
              <a:t>Groups of organisms</a:t>
            </a:r>
          </a:p>
          <a:p>
            <a:pPr lvl="2"/>
            <a:r>
              <a:rPr lang="en-US" altLang="tr-TR" b="1" i="1">
                <a:solidFill>
                  <a:srgbClr val="0000FF"/>
                </a:solidFill>
              </a:rPr>
              <a:t>E. coli,  Klebsiella, Enterobacter</a:t>
            </a:r>
            <a:endParaRPr lang="en-US" altLang="tr-TR" b="1" i="1"/>
          </a:p>
          <a:p>
            <a:pPr lvl="2"/>
            <a:endParaRPr lang="en-US" altLang="tr-TR" b="1" i="1"/>
          </a:p>
          <a:p>
            <a:r>
              <a:rPr lang="en-US" altLang="tr-TR"/>
              <a:t>Environmental source (manure, bedding, barns, floors and cows)</a:t>
            </a:r>
          </a:p>
          <a:p>
            <a:pPr lvl="1"/>
            <a:endParaRPr lang="en-US" altLang="tr-TR"/>
          </a:p>
          <a:p>
            <a:r>
              <a:rPr lang="en-US" altLang="tr-TR"/>
              <a:t>Coliforms cause acute clinical mastitis</a:t>
            </a:r>
          </a:p>
          <a:p>
            <a:pPr lvl="1"/>
            <a:r>
              <a:rPr lang="en-US" altLang="tr-TR"/>
              <a:t>high temp, and inflamed quarter </a:t>
            </a:r>
          </a:p>
          <a:p>
            <a:pPr lvl="1"/>
            <a:r>
              <a:rPr lang="en-US" altLang="tr-TR"/>
              <a:t>watery milk with clots and pus</a:t>
            </a:r>
          </a:p>
          <a:p>
            <a:pPr lvl="1"/>
            <a:r>
              <a:rPr lang="en-US" altLang="tr-TR"/>
              <a:t>toxemia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 rot="2182565">
            <a:off x="8001000" y="10668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 rot="-2942004">
            <a:off x="8229600" y="13716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8610600" y="12954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 rot="1269792">
            <a:off x="8534400" y="16764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 rot="-16103459">
            <a:off x="9105900" y="16383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 rot="-2320195">
            <a:off x="8839200" y="14478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8534400" y="1066800"/>
            <a:ext cx="457200" cy="76200"/>
          </a:xfrm>
          <a:prstGeom prst="ellipse">
            <a:avLst/>
          </a:prstGeom>
          <a:solidFill>
            <a:srgbClr val="D60093"/>
          </a:solidFill>
          <a:ln w="9525">
            <a:solidFill>
              <a:srgbClr val="D6009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457200" y="3657600"/>
            <a:ext cx="1981200" cy="2362200"/>
          </a:xfrm>
          <a:prstGeom prst="rect">
            <a:avLst/>
          </a:prstGeom>
          <a:solidFill>
            <a:schemeClr val="accent1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tr-TR" altLang="tr-TR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669925" y="3973513"/>
            <a:ext cx="1552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altLang="tr-TR" sz="2000" b="1">
                <a:solidFill>
                  <a:srgbClr val="FF0000"/>
                </a:solidFill>
                <a:latin typeface="Arial" panose="020B0604020202020204" pitchFamily="34" charset="0"/>
              </a:rPr>
              <a:t>J-5 vaccine</a:t>
            </a:r>
            <a:endParaRPr kumimoji="0" lang="en-US" altLang="tr-TR"/>
          </a:p>
        </p:txBody>
      </p:sp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914400" y="4876800"/>
          <a:ext cx="8159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1" name="Clip" r:id="rId3" imgW="816120" imgH="620280" progId="MS_ClipArt_Gallery.2">
                  <p:embed/>
                </p:oleObj>
              </mc:Choice>
              <mc:Fallback>
                <p:oleObj name="Clip" r:id="rId3" imgW="816120" imgH="620280" progId="MS_ClipArt_Gallery.2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876800"/>
                        <a:ext cx="81597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61643E5DBB7744A91AE6AE9F29F8D1" ma:contentTypeVersion="1" ma:contentTypeDescription="Create a new document." ma:contentTypeScope="" ma:versionID="06f4a243ccdcfbc2848b77f030fda676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75e9651b000e115573d622212c3e5a75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4FF9BD6A-8749-458F-8508-092E683599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8162A4-7E42-40EB-AAA4-829B5149D8C3}">
  <ds:schemaRefs>
    <ds:schemaRef ds:uri="http://schemas.microsoft.com/sharepoint/v3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715A9D7-93D4-460F-92C0-F237D6DFDA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625</TotalTime>
  <Words>1364</Words>
  <Application>Microsoft Office PowerPoint</Application>
  <PresentationFormat>35 mm Slayt</PresentationFormat>
  <Paragraphs>314</Paragraphs>
  <Slides>32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41" baseType="lpstr">
      <vt:lpstr>Arial</vt:lpstr>
      <vt:lpstr>Arial Narrow</vt:lpstr>
      <vt:lpstr>Calibri</vt:lpstr>
      <vt:lpstr>Century Gothic</vt:lpstr>
      <vt:lpstr>Courier New</vt:lpstr>
      <vt:lpstr>Monotype Sorts</vt:lpstr>
      <vt:lpstr>Wingdings 3</vt:lpstr>
      <vt:lpstr>Duman</vt:lpstr>
      <vt:lpstr>Clip</vt:lpstr>
      <vt:lpstr>What’s mastitis ?</vt:lpstr>
      <vt:lpstr>What’s the significance of bovine mastitis ?</vt:lpstr>
      <vt:lpstr>What are the health concerns of mastitis ?</vt:lpstr>
      <vt:lpstr>How severe can mastitis be ?</vt:lpstr>
      <vt:lpstr>What causes mastitis ?</vt:lpstr>
      <vt:lpstr>Where do these organisms come from ?</vt:lpstr>
      <vt:lpstr>BACTERIA                          Streptococci</vt:lpstr>
      <vt:lpstr>BACTERIA             Staphylococci</vt:lpstr>
      <vt:lpstr>BACTERIA                        Coliforms</vt:lpstr>
      <vt:lpstr>Other organisms </vt:lpstr>
      <vt:lpstr>How does mastitis develop ?</vt:lpstr>
      <vt:lpstr>Process of infection</vt:lpstr>
      <vt:lpstr>PowerPoint Sunusu</vt:lpstr>
      <vt:lpstr>How is mastitis diagnosed ?</vt:lpstr>
      <vt:lpstr>How is mastitis diagnosed ?</vt:lpstr>
      <vt:lpstr>How do you treat mastitis ?</vt:lpstr>
      <vt:lpstr>THE 10 STEPS TO MASTITIS CONTROL</vt:lpstr>
      <vt:lpstr>PowerPoint Sunusu</vt:lpstr>
      <vt:lpstr>PowerPoint Sunusu</vt:lpstr>
      <vt:lpstr>PowerPoint Sunusu</vt:lpstr>
      <vt:lpstr>PowerPoint Sunusu</vt:lpstr>
      <vt:lpstr>Summary</vt:lpstr>
      <vt:lpstr>Milking Procedures for Quality Milk </vt:lpstr>
      <vt:lpstr>Milking Procedures for Quality Milk</vt:lpstr>
      <vt:lpstr>PREREQUISITES </vt:lpstr>
      <vt:lpstr>Simple Steps “Two trips to each cow will provide a routine to Maxmize Milk Quality and Parlor Performance”…. Dr. Andy Johnson     Step One………Strip and Predip     Step Two………Dry and Apply</vt:lpstr>
      <vt:lpstr>Standardized Milking Procedures</vt:lpstr>
      <vt:lpstr>PowerPoint Sunusu</vt:lpstr>
      <vt:lpstr>HACCP-based concepts for implementing proper milking procedures in Pennsylvania </vt:lpstr>
      <vt:lpstr>PowerPoint Sunusu</vt:lpstr>
      <vt:lpstr>PowerPoint Sunusu</vt:lpstr>
      <vt:lpstr>PowerPoint Sunusu</vt:lpstr>
    </vt:vector>
  </TitlesOfParts>
  <Company>PSU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Bovine Mastitis</dc:title>
  <dc:creator>Bhushan Jayarao</dc:creator>
  <cp:lastModifiedBy>Halit</cp:lastModifiedBy>
  <cp:revision>45</cp:revision>
  <cp:lastPrinted>1999-01-22T22:47:48Z</cp:lastPrinted>
  <dcterms:created xsi:type="dcterms:W3CDTF">1999-01-21T17:23:06Z</dcterms:created>
  <dcterms:modified xsi:type="dcterms:W3CDTF">2020-01-06T08:46:46Z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bmj3@psu.edu</vt:lpwstr>
  </property>
  <property fmtid="{D5CDD505-2E9C-101B-9397-08002B2CF9AE}" pid="8" name="HomePage">
    <vt:lpwstr>Http://foodsafety.cas.psu.edu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4</vt:i4>
  </property>
  <property fmtid="{D5CDD505-2E9C-101B-9397-08002B2CF9AE}" pid="21" name="OutputDir">
    <vt:lpwstr>C:\foodsafety\tworows\test</vt:lpwstr>
  </property>
</Properties>
</file>