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tr-T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tr-TR"/>
          </a:p>
        </p:txBody>
      </p:sp>
      <p:sp>
        <p:nvSpPr>
          <p:cNvPr id="4" name="Date Placeholder 3"/>
          <p:cNvSpPr>
            <a:spLocks noGrp="1"/>
          </p:cNvSpPr>
          <p:nvPr>
            <p:ph type="dt" sz="half" idx="10"/>
          </p:nvPr>
        </p:nvSpPr>
        <p:spPr/>
        <p:txBody>
          <a:bodyPr/>
          <a:lstStyle/>
          <a:p>
            <a:fld id="{7C1F3369-134D-46C5-9073-920666ECCB14}" type="datetimeFigureOut">
              <a:rPr lang="tr-TR" smtClean="0"/>
              <a:t>26.03.2020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46D1C89D-8131-45B5-9AFC-5C9B6E68CB0A}"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7C1F3369-134D-46C5-9073-920666ECCB14}" type="datetimeFigureOut">
              <a:rPr lang="tr-TR" smtClean="0"/>
              <a:t>26.03.2020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46D1C89D-8131-45B5-9AFC-5C9B6E68CB0A}"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tr-T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7C1F3369-134D-46C5-9073-920666ECCB14}" type="datetimeFigureOut">
              <a:rPr lang="tr-TR" smtClean="0"/>
              <a:t>26.03.2020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46D1C89D-8131-45B5-9AFC-5C9B6E68CB0A}"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7C1F3369-134D-46C5-9073-920666ECCB14}" type="datetimeFigureOut">
              <a:rPr lang="tr-TR" smtClean="0"/>
              <a:t>26.03.2020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46D1C89D-8131-45B5-9AFC-5C9B6E68CB0A}"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tr-T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C1F3369-134D-46C5-9073-920666ECCB14}" type="datetimeFigureOut">
              <a:rPr lang="tr-TR" smtClean="0"/>
              <a:t>26.03.2020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46D1C89D-8131-45B5-9AFC-5C9B6E68CB0A}"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5" name="Date Placeholder 4"/>
          <p:cNvSpPr>
            <a:spLocks noGrp="1"/>
          </p:cNvSpPr>
          <p:nvPr>
            <p:ph type="dt" sz="half" idx="10"/>
          </p:nvPr>
        </p:nvSpPr>
        <p:spPr/>
        <p:txBody>
          <a:bodyPr/>
          <a:lstStyle/>
          <a:p>
            <a:fld id="{7C1F3369-134D-46C5-9073-920666ECCB14}" type="datetimeFigureOut">
              <a:rPr lang="tr-TR" smtClean="0"/>
              <a:t>26.03.2020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46D1C89D-8131-45B5-9AFC-5C9B6E68CB0A}"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tr-T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7" name="Date Placeholder 6"/>
          <p:cNvSpPr>
            <a:spLocks noGrp="1"/>
          </p:cNvSpPr>
          <p:nvPr>
            <p:ph type="dt" sz="half" idx="10"/>
          </p:nvPr>
        </p:nvSpPr>
        <p:spPr/>
        <p:txBody>
          <a:bodyPr/>
          <a:lstStyle/>
          <a:p>
            <a:fld id="{7C1F3369-134D-46C5-9073-920666ECCB14}" type="datetimeFigureOut">
              <a:rPr lang="tr-TR" smtClean="0"/>
              <a:t>26.03.2020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46D1C89D-8131-45B5-9AFC-5C9B6E68CB0A}"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Date Placeholder 2"/>
          <p:cNvSpPr>
            <a:spLocks noGrp="1"/>
          </p:cNvSpPr>
          <p:nvPr>
            <p:ph type="dt" sz="half" idx="10"/>
          </p:nvPr>
        </p:nvSpPr>
        <p:spPr/>
        <p:txBody>
          <a:bodyPr/>
          <a:lstStyle/>
          <a:p>
            <a:fld id="{7C1F3369-134D-46C5-9073-920666ECCB14}" type="datetimeFigureOut">
              <a:rPr lang="tr-TR" smtClean="0"/>
              <a:t>26.03.2020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46D1C89D-8131-45B5-9AFC-5C9B6E68CB0A}"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C1F3369-134D-46C5-9073-920666ECCB14}" type="datetimeFigureOut">
              <a:rPr lang="tr-TR" smtClean="0"/>
              <a:t>26.03.2020</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46D1C89D-8131-45B5-9AFC-5C9B6E68CB0A}"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tr-T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C1F3369-134D-46C5-9073-920666ECCB14}" type="datetimeFigureOut">
              <a:rPr lang="tr-TR" smtClean="0"/>
              <a:t>26.03.2020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46D1C89D-8131-45B5-9AFC-5C9B6E68CB0A}"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tr-T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C1F3369-134D-46C5-9073-920666ECCB14}" type="datetimeFigureOut">
              <a:rPr lang="tr-TR" smtClean="0"/>
              <a:t>26.03.2020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46D1C89D-8131-45B5-9AFC-5C9B6E68CB0A}"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tr-T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C1F3369-134D-46C5-9073-920666ECCB14}" type="datetimeFigureOut">
              <a:rPr lang="tr-TR" smtClean="0"/>
              <a:t>26.03.2020</a:t>
            </a:fld>
            <a:endParaRPr lang="tr-T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6D1C89D-8131-45B5-9AFC-5C9B6E68CB0A}"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tr-TR" dirty="0" smtClean="0"/>
              <a:t>SOSYAL HİZMET 1. HAFTA</a:t>
            </a:r>
            <a:endParaRPr lang="tr-TR" dirty="0"/>
          </a:p>
        </p:txBody>
      </p:sp>
      <p:sp>
        <p:nvSpPr>
          <p:cNvPr id="3" name="Subtitle 2"/>
          <p:cNvSpPr>
            <a:spLocks noGrp="1"/>
          </p:cNvSpPr>
          <p:nvPr>
            <p:ph type="subTitle" idx="1"/>
          </p:nvPr>
        </p:nvSpPr>
        <p:spPr/>
        <p:txBody>
          <a:bodyPr/>
          <a:lstStyle/>
          <a:p>
            <a:r>
              <a:rPr lang="tr-TR" dirty="0" smtClean="0"/>
              <a:t>TANIMLAMALAR</a:t>
            </a:r>
            <a:endParaRPr lang="tr-T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SOSYAL BİLİMLER VE SOSYAL ÇALIŞMA İLİŞKİSİ</a:t>
            </a:r>
            <a:endParaRPr lang="tr-TR" dirty="0"/>
          </a:p>
        </p:txBody>
      </p:sp>
      <p:sp>
        <p:nvSpPr>
          <p:cNvPr id="3" name="İçerik Yer Tutucusu 2"/>
          <p:cNvSpPr>
            <a:spLocks noGrp="1"/>
          </p:cNvSpPr>
          <p:nvPr>
            <p:ph idx="1"/>
          </p:nvPr>
        </p:nvSpPr>
        <p:spPr/>
        <p:txBody>
          <a:bodyPr>
            <a:normAutofit fontScale="85000" lnSpcReduction="20000"/>
          </a:bodyPr>
          <a:lstStyle/>
          <a:p>
            <a:pPr algn="just"/>
            <a:r>
              <a:rPr lang="tr-TR" dirty="0" smtClean="0"/>
              <a:t>Sosyal bilimler toplum içinde yaşayan insanları; Aristo’nun ‘siyasal hayvan’ dediği insanları incelemekte; bu bakımdan insan gruplarının, topluluklarının ve toplumlarının irdelenmesi ile ilgilenmektedirler. Fakat sadece insan grubu kavramını bile tanımlamak kolay olmamaktadır. Örneğin, insan grubu için ‘basit bir bireyler alışımı’ desek, buna, herhangi bir sinema salonundaki seyircilerin gerçek bir topluluk olmadığı, ki belirli koşullarda olabilir, ileri sürülerek itiraz edilebilmektedir. Aynı şekilde, sosyal bilimler ‘toplumdaki insanın incelenmesidir’ ifadesi ile sosyal bilimler ‘insan gruplarının analizidir’ ifadesinin eş anlamlı sayılmamaları gerekmektedir: Birincisinde, grubun üyesi olan bireyler; ikincisinde ise topluluk vurgulanmaktadır (Duverger, 1980, 8). </a:t>
            </a:r>
          </a:p>
          <a:p>
            <a:pPr algn="just"/>
            <a:endParaRPr lang="tr-TR" dirty="0"/>
          </a:p>
          <a:p>
            <a:r>
              <a:rPr lang="tr-TR" dirty="0" smtClean="0"/>
              <a:t>	</a:t>
            </a:r>
          </a:p>
          <a:p>
            <a:r>
              <a:rPr lang="tr-TR" dirty="0" smtClean="0"/>
              <a:t>  	</a:t>
            </a:r>
          </a:p>
          <a:p>
            <a:r>
              <a:rPr lang="tr-TR" dirty="0" smtClean="0"/>
              <a:t>  </a:t>
            </a:r>
          </a:p>
        </p:txBody>
      </p:sp>
    </p:spTree>
    <p:extLst>
      <p:ext uri="{BB962C8B-B14F-4D97-AF65-F5344CB8AC3E}">
        <p14:creationId xmlns:p14="http://schemas.microsoft.com/office/powerpoint/2010/main" xmlns="" val="36161886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BİLİM OLARAK SOSYAL ÇALIŞMANIN NİTELİĞİ </a:t>
            </a:r>
            <a:endParaRPr lang="tr-TR" dirty="0"/>
          </a:p>
        </p:txBody>
      </p:sp>
      <p:sp>
        <p:nvSpPr>
          <p:cNvPr id="3" name="İçerik Yer Tutucusu 2"/>
          <p:cNvSpPr>
            <a:spLocks noGrp="1"/>
          </p:cNvSpPr>
          <p:nvPr>
            <p:ph idx="1"/>
          </p:nvPr>
        </p:nvSpPr>
        <p:spPr/>
        <p:txBody>
          <a:bodyPr>
            <a:normAutofit fontScale="47500" lnSpcReduction="20000"/>
          </a:bodyPr>
          <a:lstStyle/>
          <a:p>
            <a:pPr algn="just"/>
            <a:r>
              <a:rPr lang="tr-TR" dirty="0" smtClean="0"/>
              <a:t>Sosyal çalışma öncelikle bilelim ki bir meslektir. </a:t>
            </a:r>
          </a:p>
          <a:p>
            <a:pPr algn="just"/>
            <a:r>
              <a:rPr lang="tr-TR" dirty="0" smtClean="0"/>
              <a:t>Bunun yanı sıra uygulama yönü olan bir disiplin dalıdır. Bu nitelik onu evrensel kılmaktadır. </a:t>
            </a:r>
          </a:p>
          <a:p>
            <a:pPr algn="just"/>
            <a:r>
              <a:rPr lang="tr-TR" dirty="0" smtClean="0"/>
              <a:t>Sosyal çalışmanın bilim ve meslek olması ona özgü kavramsal yapının varlığını gösterir.</a:t>
            </a:r>
          </a:p>
          <a:p>
            <a:pPr algn="just"/>
            <a:r>
              <a:rPr lang="tr-TR" dirty="0" smtClean="0"/>
              <a:t> Kavramlar bilime yön verir. Kavramların gelişmesi o alandaki bilimsel yapının gelişmişliğini gösterir. Her bilim, incelediği olgular (konular) arasına anlaşılır, </a:t>
            </a:r>
            <a:r>
              <a:rPr lang="tr-TR" dirty="0" err="1" smtClean="0"/>
              <a:t>kavranılır</a:t>
            </a:r>
            <a:r>
              <a:rPr lang="tr-TR" dirty="0" smtClean="0"/>
              <a:t>, ilişkiler aramayı önerir ya da kendine amaç edinir. Ve böyle olması da gerekir. Ya da incelediği belirli bir konuyu ilişkilerine göre anlaşılır, </a:t>
            </a:r>
            <a:r>
              <a:rPr lang="tr-TR" dirty="0" err="1" smtClean="0"/>
              <a:t>kavranılır</a:t>
            </a:r>
            <a:r>
              <a:rPr lang="tr-TR" dirty="0" smtClean="0"/>
              <a:t> kılmaya çalışır. Çünkü her bilim belirleyicilik arar ve ortaya koymaya çalışır. </a:t>
            </a:r>
          </a:p>
          <a:p>
            <a:pPr algn="just"/>
            <a:r>
              <a:rPr lang="tr-TR" dirty="0" smtClean="0"/>
              <a:t>Olgular arasında anlaşılır, </a:t>
            </a:r>
            <a:r>
              <a:rPr lang="tr-TR" dirty="0" err="1" smtClean="0"/>
              <a:t>kavranılır</a:t>
            </a:r>
            <a:r>
              <a:rPr lang="tr-TR" dirty="0" smtClean="0"/>
              <a:t> ilişkiler vardır demek, belirtilebilen ilişkiler vardır demektir; yani karışıklık olmadan tanımlayabileceğimiz ilişkiler vardır demektir. </a:t>
            </a:r>
          </a:p>
          <a:p>
            <a:pPr algn="just"/>
            <a:r>
              <a:rPr lang="tr-TR" dirty="0" smtClean="0"/>
              <a:t>Şu halde terimleri tanımlanabilen ilişkiler vardır. Anlaşılır, </a:t>
            </a:r>
            <a:r>
              <a:rPr lang="tr-TR" dirty="0" err="1" smtClean="0"/>
              <a:t>kavranılır</a:t>
            </a:r>
            <a:r>
              <a:rPr lang="tr-TR" dirty="0" smtClean="0"/>
              <a:t> ilişkilerin terimleri ancak kavramlar olabilir. Her şeyden önce ve en basit tanımıyla kavram, düşünce tarafından tasarlanan fikirdir, nesnedir. Başka bir deyişle, her kavram, bir ortak niteliği yani bir ortak gerçeği gösterir (Ergun, 1993, 119).  </a:t>
            </a:r>
          </a:p>
          <a:p>
            <a:pPr algn="just"/>
            <a:r>
              <a:rPr lang="tr-TR" dirty="0" smtClean="0"/>
              <a:t>Sosyal çalışma açısından kavram, sosyal çalışmanın niteliklerini, felsefesini, amacını, değerlerini, hizmet alanına ve konularına ilişkin gerçekliği gösterir. </a:t>
            </a:r>
          </a:p>
          <a:p>
            <a:pPr algn="just"/>
            <a:r>
              <a:rPr lang="tr-TR" dirty="0" smtClean="0"/>
              <a:t> Evrensel bir meslek olarak kabul gören sosyal çalışma/sosyal hizmet (</a:t>
            </a:r>
            <a:r>
              <a:rPr lang="tr-TR" dirty="0" err="1" smtClean="0"/>
              <a:t>social</a:t>
            </a:r>
            <a:r>
              <a:rPr lang="tr-TR" dirty="0" smtClean="0"/>
              <a:t> </a:t>
            </a:r>
            <a:r>
              <a:rPr lang="tr-TR" dirty="0" err="1" smtClean="0"/>
              <a:t>work</a:t>
            </a:r>
            <a:r>
              <a:rPr lang="tr-TR" dirty="0" smtClean="0"/>
              <a:t>) yıllarca sosyal refah kavramıyla özdeş görülmüştür. Sosyal çalışmayı her tanımlayan, yaptığı tanımı, kafasında sahip olduğu yaklaşıma dayamıştır. </a:t>
            </a:r>
          </a:p>
          <a:p>
            <a:pPr algn="just"/>
            <a:r>
              <a:rPr lang="tr-TR" dirty="0" smtClean="0"/>
              <a:t>Sosyal çalışma konusundaki ana kaynaklara baktığımızda temel yaklaşımları şöyle sınıflamak olanaklı gözükmektedir:  1. Sosyal çalışmayı kişinin sorunlarının çözülmesine yönelmiş bir meslek olarak ele alan tanımlar. </a:t>
            </a:r>
          </a:p>
          <a:p>
            <a:pPr algn="just"/>
            <a:r>
              <a:rPr lang="tr-TR" dirty="0" smtClean="0"/>
              <a:t>2. Sosyal çalışmayı sosyal refah alanına bağlı olarak ele alan tanımlar. </a:t>
            </a:r>
          </a:p>
          <a:p>
            <a:pPr algn="just"/>
            <a:r>
              <a:rPr lang="tr-TR" dirty="0" smtClean="0"/>
              <a:t>3. Sosyal çalışmayı bir toplumsal kurum olarak ele alan tanımlar (Kongar, 1972, 3). </a:t>
            </a:r>
            <a:endParaRPr lang="tr-TR" dirty="0"/>
          </a:p>
        </p:txBody>
      </p:sp>
    </p:spTree>
    <p:extLst>
      <p:ext uri="{BB962C8B-B14F-4D97-AF65-F5344CB8AC3E}">
        <p14:creationId xmlns:p14="http://schemas.microsoft.com/office/powerpoint/2010/main" xmlns="" val="159490075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Sosyal hizmet nedir?</a:t>
            </a:r>
            <a:endParaRPr lang="tr-TR" dirty="0"/>
          </a:p>
        </p:txBody>
      </p:sp>
      <p:sp>
        <p:nvSpPr>
          <p:cNvPr id="3" name="İçerik Yer Tutucusu 2"/>
          <p:cNvSpPr>
            <a:spLocks noGrp="1"/>
          </p:cNvSpPr>
          <p:nvPr>
            <p:ph idx="1"/>
          </p:nvPr>
        </p:nvSpPr>
        <p:spPr/>
        <p:txBody>
          <a:bodyPr/>
          <a:lstStyle/>
          <a:p>
            <a:r>
              <a:rPr lang="tr-TR" dirty="0" smtClean="0"/>
              <a:t>Sosyal hizmet bir meslek (Fink 1963; </a:t>
            </a:r>
            <a:r>
              <a:rPr lang="tr-TR" dirty="0" err="1" smtClean="0"/>
              <a:t>akt</a:t>
            </a:r>
            <a:r>
              <a:rPr lang="tr-TR" dirty="0" smtClean="0"/>
              <a:t>. Duyan, 2010:7-8) ve bütün insanların daha iyi yaşam koşulları için psikolojik işlevselliğin etkili bir seviyeye ulaşmasını ve etkili sosyal değişimleri gerçekleştirmeleri amacıyla insanlara yardım eden uygulamalı bir bilimdir (</a:t>
            </a:r>
            <a:r>
              <a:rPr lang="tr-TR" dirty="0" err="1" smtClean="0"/>
              <a:t>Barker</a:t>
            </a:r>
            <a:r>
              <a:rPr lang="tr-TR" dirty="0" smtClean="0"/>
              <a:t> 1999; </a:t>
            </a:r>
            <a:r>
              <a:rPr lang="tr-TR" dirty="0" err="1" smtClean="0"/>
              <a:t>akt</a:t>
            </a:r>
            <a:r>
              <a:rPr lang="tr-TR" dirty="0" smtClean="0"/>
              <a:t>. Duyan, 2010:7-8). Dolayısıyla sosyal hizmet bir yardım temelli meslek ve disiplindir</a:t>
            </a:r>
            <a:endParaRPr lang="tr-TR" dirty="0"/>
          </a:p>
        </p:txBody>
      </p:sp>
    </p:spTree>
    <p:extLst>
      <p:ext uri="{BB962C8B-B14F-4D97-AF65-F5344CB8AC3E}">
        <p14:creationId xmlns:p14="http://schemas.microsoft.com/office/powerpoint/2010/main" xmlns="" val="409084811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28650" y="166255"/>
            <a:ext cx="7886700" cy="6010708"/>
          </a:xfrm>
        </p:spPr>
        <p:txBody>
          <a:bodyPr/>
          <a:lstStyle/>
          <a:p>
            <a:r>
              <a:rPr lang="tr-TR" dirty="0" smtClean="0"/>
              <a:t>Duyan (2010, 10-11) sosyal hizmetin amaçlarını şu şekilde belirtmektedir:  </a:t>
            </a:r>
          </a:p>
          <a:p>
            <a:r>
              <a:rPr lang="tr-TR" dirty="0" smtClean="0"/>
              <a:t>1. Sosyal hizmet uzmanları insanların sorun çözme, baş etme ve gelişimsel kapasitelerini artırmak kapsamında “çevresi içinde birey” kavramını kullanır. Uygulama düzeyinde sosyal hizmetin temel hedefi bireydir.  </a:t>
            </a:r>
          </a:p>
          <a:p>
            <a:r>
              <a:rPr lang="tr-TR" dirty="0" smtClean="0"/>
              <a:t>2. İnsanlara kaynak, hizmet ve fırsat sağlayan sistemler ve insanları </a:t>
            </a:r>
            <a:r>
              <a:rPr lang="tr-TR" dirty="0" err="1" smtClean="0"/>
              <a:t>bağlantılandırmak</a:t>
            </a:r>
            <a:r>
              <a:rPr lang="tr-TR" dirty="0" smtClean="0"/>
              <a:t> kapsamında sosyal hizmet uzmanı yine çevresi içinde birey kavramını kullanır.  </a:t>
            </a:r>
          </a:p>
          <a:p>
            <a:r>
              <a:rPr lang="tr-TR" dirty="0" smtClean="0"/>
              <a:t>3. Sosyal hizmet uzmanı sistemlerin etkili ve insancıl olarak işlev görmesini sağlar.  </a:t>
            </a:r>
          </a:p>
          <a:p>
            <a:r>
              <a:rPr lang="tr-TR" dirty="0" smtClean="0"/>
              <a:t>4. Sosyal politikanın geliştirilmesi ve ilerlemesini sağlamak adına sistemlerin etkili ve insancıl çalışmasını geliştirir.  5. Risk altındaki grupları güçlendirir ve sosyal ve ekonomik adaleti sağlar</a:t>
            </a:r>
            <a:endParaRPr lang="tr-TR" dirty="0"/>
          </a:p>
        </p:txBody>
      </p:sp>
    </p:spTree>
    <p:extLst>
      <p:ext uri="{BB962C8B-B14F-4D97-AF65-F5344CB8AC3E}">
        <p14:creationId xmlns:p14="http://schemas.microsoft.com/office/powerpoint/2010/main" xmlns="" val="349813525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28650" y="99753"/>
            <a:ext cx="7886700" cy="6077210"/>
          </a:xfrm>
        </p:spPr>
        <p:txBody>
          <a:bodyPr>
            <a:normAutofit fontScale="92500" lnSpcReduction="10000"/>
          </a:bodyPr>
          <a:lstStyle/>
          <a:p>
            <a:r>
              <a:rPr lang="tr-TR" dirty="0" smtClean="0"/>
              <a:t> Uluslararası Sosyal Hizmet Uzmanları Derneği (NASW,1999) tarafından belirlenen mesleki değerler Duyan (2010, 103-106)’</a:t>
            </a:r>
            <a:r>
              <a:rPr lang="tr-TR" dirty="0" err="1" smtClean="0"/>
              <a:t>ın</a:t>
            </a:r>
            <a:r>
              <a:rPr lang="tr-TR" dirty="0" smtClean="0"/>
              <a:t> ele alışı ile: • </a:t>
            </a:r>
          </a:p>
          <a:p>
            <a:r>
              <a:rPr lang="tr-TR" dirty="0" smtClean="0"/>
              <a:t>Değer: Hizmet Etik ilke: sosyal hizmet uzmanlarının birincil amacı muhtaç insanlara yardım etmek ve sosyal sorunlarla uğraşmaktır. • </a:t>
            </a:r>
          </a:p>
          <a:p>
            <a:r>
              <a:rPr lang="tr-TR" dirty="0" smtClean="0"/>
              <a:t>Değer: Sosyal adalet Etik ilke: Sosyal hizmet uzmanları sosyal adaletsizlikle mücadele eder.  • Değer: Bireyin onuru ve değeri Etik ilke: Sosyal hizmet uzmanları bireyin onuru ve değerine saygı gösterir.  •</a:t>
            </a:r>
          </a:p>
          <a:p>
            <a:r>
              <a:rPr lang="tr-TR" dirty="0" smtClean="0"/>
              <a:t> Değer: İnsan ilişkilerinin önemi Etik İlke: Sosyal hizmet uzmanları insan ilişkilerinin öneminin farkındadır. </a:t>
            </a:r>
          </a:p>
          <a:p>
            <a:r>
              <a:rPr lang="tr-TR" dirty="0" smtClean="0"/>
              <a:t> • Değer: Dürüstlük ve güvenilirlik Etik İlke: Sosyal hizmet uzmanları güvenilir bir tarzda davranmalıdır.</a:t>
            </a:r>
          </a:p>
          <a:p>
            <a:r>
              <a:rPr lang="tr-TR" dirty="0" smtClean="0"/>
              <a:t> • Değer: Yetkinlik Etik İlke: Sosyal hizmet uzmanları yetkin olduğu alanlarda uygulama yapmalı ve mesleki uzmanlığını geliştirmek ve güçlendirmek için çalışmalıdır. </a:t>
            </a:r>
          </a:p>
          <a:p>
            <a:r>
              <a:rPr lang="tr-TR" dirty="0" smtClean="0"/>
              <a:t> </a:t>
            </a:r>
            <a:endParaRPr lang="tr-TR" dirty="0"/>
          </a:p>
        </p:txBody>
      </p:sp>
    </p:spTree>
    <p:extLst>
      <p:ext uri="{BB962C8B-B14F-4D97-AF65-F5344CB8AC3E}">
        <p14:creationId xmlns:p14="http://schemas.microsoft.com/office/powerpoint/2010/main" xmlns="" val="36996083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SOSYAL HİZMET UZMANI/SOSYAL ÇALIŞMACI/SOCİAL WORKER</a:t>
            </a:r>
            <a:endParaRPr lang="tr-TR" dirty="0"/>
          </a:p>
        </p:txBody>
      </p:sp>
      <p:sp>
        <p:nvSpPr>
          <p:cNvPr id="3" name="İçerik Yer Tutucusu 2"/>
          <p:cNvSpPr>
            <a:spLocks noGrp="1"/>
          </p:cNvSpPr>
          <p:nvPr>
            <p:ph idx="1"/>
          </p:nvPr>
        </p:nvSpPr>
        <p:spPr/>
        <p:txBody>
          <a:bodyPr>
            <a:normAutofit fontScale="85000" lnSpcReduction="20000"/>
          </a:bodyPr>
          <a:lstStyle/>
          <a:p>
            <a:r>
              <a:rPr lang="tr-TR" dirty="0" smtClean="0"/>
              <a:t>Sosyal çalışmacı/sosyal hizmet uzmanı (</a:t>
            </a:r>
            <a:r>
              <a:rPr lang="tr-TR" dirty="0" err="1" smtClean="0"/>
              <a:t>social</a:t>
            </a:r>
            <a:r>
              <a:rPr lang="tr-TR" dirty="0" smtClean="0"/>
              <a:t> </a:t>
            </a:r>
            <a:r>
              <a:rPr lang="tr-TR" dirty="0" err="1" smtClean="0"/>
              <a:t>worker</a:t>
            </a:r>
            <a:r>
              <a:rPr lang="tr-TR" dirty="0" smtClean="0"/>
              <a:t>), konusunda belirli süre eğitim görmüş, sosyal çalışma mesleğini yürüten diplomalı meslek elemanıdır (Tomanbay, 1999, 232). </a:t>
            </a:r>
          </a:p>
          <a:p>
            <a:r>
              <a:rPr lang="tr-TR" dirty="0" smtClean="0"/>
              <a:t>Sosyal çalışmacı, sosyal çalışma mesleğinin başta gelen temel unsurudur. </a:t>
            </a:r>
          </a:p>
          <a:p>
            <a:r>
              <a:rPr lang="tr-TR" dirty="0" smtClean="0"/>
              <a:t>Sosyal hizmetler ile sosyal çalışmanın ilk ilişkisi hizmetin </a:t>
            </a:r>
            <a:r>
              <a:rPr lang="tr-TR" dirty="0" err="1" smtClean="0"/>
              <a:t>meslekleşmesiyle</a:t>
            </a:r>
            <a:r>
              <a:rPr lang="tr-TR" dirty="0" smtClean="0"/>
              <a:t> başlamıştır (Kut, 1988, 84).</a:t>
            </a:r>
          </a:p>
          <a:p>
            <a:r>
              <a:rPr lang="tr-TR" dirty="0" smtClean="0"/>
              <a:t> Sosyal çalışmacı, demokratik toplumda insanın ve toplumun gelişmesine, haklar perspektifi doğrultusunda yaşam kalitelerinin yükseltilmesine toplumsal etkileşim mekanizmalarını harekete geçirerek bilimsel yaklaşım, yöntem ve tekniklerle yardımcı olan, insanın ve toplumun kendi yaşamı ve kaynakları üzerinde demokrasi ilkeleri doğrultusunda denetim sahibi olmasını ve karar vermesini destekleyen, insanın ve toplumun üretkenliğini ve yaratıcılığını harekete geçirecek yaşam koşullarının gelişmesini sağlayan, üniversite düzeyinde dört yıllık lisans eğitimi görerek yetişen, mesleki ve bilimsel etik ilke ve sorumluluklara göre uygulamalar gerçekleştiren nitelikli sosyal meslek elemanıdır (</a:t>
            </a:r>
            <a:r>
              <a:rPr lang="tr-TR" dirty="0" err="1" smtClean="0"/>
              <a:t>Cılga</a:t>
            </a:r>
            <a:r>
              <a:rPr lang="tr-TR" dirty="0" smtClean="0"/>
              <a:t>, 2004, 36). </a:t>
            </a:r>
            <a:endParaRPr lang="tr-TR" dirty="0"/>
          </a:p>
        </p:txBody>
      </p:sp>
    </p:spTree>
    <p:extLst>
      <p:ext uri="{BB962C8B-B14F-4D97-AF65-F5344CB8AC3E}">
        <p14:creationId xmlns:p14="http://schemas.microsoft.com/office/powerpoint/2010/main" xmlns="" val="329953450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bir sosyal çalışmacıda olması gereken özellikler nelerdir?</a:t>
            </a:r>
            <a:endParaRPr lang="tr-TR" dirty="0"/>
          </a:p>
        </p:txBody>
      </p:sp>
      <p:sp>
        <p:nvSpPr>
          <p:cNvPr id="3" name="İçerik Yer Tutucusu 2"/>
          <p:cNvSpPr>
            <a:spLocks noGrp="1"/>
          </p:cNvSpPr>
          <p:nvPr>
            <p:ph idx="1"/>
          </p:nvPr>
        </p:nvSpPr>
        <p:spPr/>
        <p:txBody>
          <a:bodyPr>
            <a:normAutofit lnSpcReduction="10000"/>
          </a:bodyPr>
          <a:lstStyle/>
          <a:p>
            <a:r>
              <a:rPr lang="tr-TR" dirty="0" smtClean="0"/>
              <a:t>Sosyal çalışmacı, önce kendisi için yaşamı sevmeli, mücadeleden kaçınmayan, duygulu fakat duygularını kontrol altına alabilen, sıcak fakat gerçekçi, peşin hükümlü olmayan, insanları ayırt etmeden kabul edebilen bir kişidir (Kut, 1988, 91). </a:t>
            </a:r>
          </a:p>
          <a:p>
            <a:r>
              <a:rPr lang="tr-TR" dirty="0" smtClean="0"/>
              <a:t>Yaşamın güzel bir şey olduğunu ve insanların yaşama hakkı olduğunu çok iyi algılamalıdır. </a:t>
            </a:r>
          </a:p>
          <a:p>
            <a:r>
              <a:rPr lang="tr-TR" dirty="0" smtClean="0"/>
              <a:t>Herkesin güzel yaşamasını istemelidir. Pesimist değil, optimist olmalı ve her şeyde bir çıkar yol aramalıdır (</a:t>
            </a:r>
            <a:r>
              <a:rPr lang="tr-TR" dirty="0" err="1" smtClean="0"/>
              <a:t>Dönümcü</a:t>
            </a:r>
            <a:r>
              <a:rPr lang="tr-TR" dirty="0" smtClean="0"/>
              <a:t>, 2004, 185). </a:t>
            </a:r>
          </a:p>
          <a:p>
            <a:r>
              <a:rPr lang="tr-TR" dirty="0" smtClean="0"/>
              <a:t>İnsan hak ve özgürlükleri ve de bunlar için yapılacak savaşımda bulunacağı doğru yeri bilmesi bir sosyal çalışmacının içselleştirmesi gereken konulardır. </a:t>
            </a:r>
            <a:endParaRPr lang="tr-TR" dirty="0"/>
          </a:p>
        </p:txBody>
      </p:sp>
    </p:spTree>
    <p:extLst>
      <p:ext uri="{BB962C8B-B14F-4D97-AF65-F5344CB8AC3E}">
        <p14:creationId xmlns:p14="http://schemas.microsoft.com/office/powerpoint/2010/main" xmlns="" val="173241964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SOSYAL TEKNİKER/SOSYAL YARDIMCI </a:t>
            </a:r>
            <a:endParaRPr lang="tr-TR" dirty="0"/>
          </a:p>
        </p:txBody>
      </p:sp>
      <p:sp>
        <p:nvSpPr>
          <p:cNvPr id="3" name="İçerik Yer Tutucusu 2"/>
          <p:cNvSpPr>
            <a:spLocks noGrp="1"/>
          </p:cNvSpPr>
          <p:nvPr>
            <p:ph idx="1"/>
          </p:nvPr>
        </p:nvSpPr>
        <p:spPr/>
        <p:txBody>
          <a:bodyPr>
            <a:normAutofit fontScale="55000" lnSpcReduction="20000"/>
          </a:bodyPr>
          <a:lstStyle/>
          <a:p>
            <a:r>
              <a:rPr lang="tr-TR" dirty="0" smtClean="0"/>
              <a:t>Sosyal hizmet alanında sosyal çalışmacı gibi gereksinim duyulan bir başka meslek elemanı yardımcı aktör konumundaki sosyal yardımcıdır. </a:t>
            </a:r>
          </a:p>
          <a:p>
            <a:r>
              <a:rPr lang="tr-TR" dirty="0" smtClean="0"/>
              <a:t>Ülkemizde önemi giderek artan sosyal yardımcılar ya da sosyal teknikerler sosyal çalışmacılara yardımcı eleman olarak birçok konuda kolaylık sağlayacakları gibi sosyal refah alanlarında yürütülen ve yürütülecek olan birçok sosyal hizmetlerle ilgili çalışmada da önemli rol ve görevler alabilirler. </a:t>
            </a:r>
          </a:p>
          <a:p>
            <a:r>
              <a:rPr lang="tr-TR" dirty="0" smtClean="0"/>
              <a:t>Sosyal hizmet kuruluşlarında insan kaynakları yönetimi ve meslek elemanına duyulan gereksinimin boyutları göz önünde tutulduğunda sosyal yardımcı yetiştirme noktasında çok geç kalındığı söylenebilir. </a:t>
            </a:r>
          </a:p>
          <a:p>
            <a:r>
              <a:rPr lang="tr-TR" dirty="0" smtClean="0"/>
              <a:t>Sosyal çalışma mesleğinin yeni yeni bilinmeye başlandığı, eğitim verecek okulun ilk kurulduğu yıllar içinde bu konu birçok kez gündeme gelmesine rağmen ne yazık ki uzun yıllar bir ilerleme kaydedilememiştir. </a:t>
            </a:r>
          </a:p>
          <a:p>
            <a:r>
              <a:rPr lang="tr-TR" dirty="0" smtClean="0"/>
              <a:t> Daha 1968 yıllarında; yani lisans eğitimi veren Sosyal Hizmetler Akademisinin ilk mezunlarını verdiği yıllarda bireyi çevresi içinde değerlendirip sosyal hizmet sunumunu bireyin çevresi ve yaşam dinamiği içinde kurumsallaştırma düşüncesi ileri sürülürken ‘Sosyal Hizmet Bakanlığı’ kurulması düşünülmekte ve daha ötesinde günümüzde birçok anlamsız tartışmanın gölgesinde kalan bir başka gerçekliğe gönderme yapılmaktadır. (Bu sorunun aşılacağına toplumsal bir zorunluluk olarak inanıyoruz).</a:t>
            </a:r>
          </a:p>
          <a:p>
            <a:r>
              <a:rPr lang="tr-TR" dirty="0" smtClean="0"/>
              <a:t> Denmektedir ki, sosyal hizmet uzmanı, sosyal araştırıcı ve sosyal yardımcı yetiştiren öğretim kurumları geliştirilmelidir (III. Milli Sosyal Hizmetler Konferansı, 1968, 203-236). </a:t>
            </a:r>
          </a:p>
          <a:p>
            <a:r>
              <a:rPr lang="tr-TR" dirty="0" smtClean="0"/>
              <a:t>Konferansın İstihdam, İnsan Gücü, Eğitim Yönünden konulu alt başlığında da bu yönde bir gereksinimin altı çizilmektedir: Yardımcı sosyal hizmet personeli olarak Kız Teknik Okulları mezunlarından ve çeşitli konularda çalışan resmi ve gönüllü personelin yaygın eğitim programları ile eğitilmesinden yararlanılacaktır. Kız Teknik Okullarının ders programı ve yukarı seviyede personel yetiştirilmesi için üniversite programları bu amaçla düzenlenecektir. İlginçtir ki Sosyal Hizmet Mensupları Odası’nın kamu kurumu niteliğindeki diğer meslek kuruluşları gibi bir an önce kurulması talep edilmektedir (III. Milli Sosyal Hizmetler Konferansı, 1968, 355-383). </a:t>
            </a:r>
            <a:endParaRPr lang="tr-TR" dirty="0"/>
          </a:p>
        </p:txBody>
      </p:sp>
    </p:spTree>
    <p:extLst>
      <p:ext uri="{BB962C8B-B14F-4D97-AF65-F5344CB8AC3E}">
        <p14:creationId xmlns:p14="http://schemas.microsoft.com/office/powerpoint/2010/main" xmlns="" val="288965896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Sosyal hizmet ile sosyal çalışmanın farkı</a:t>
            </a:r>
            <a:endParaRPr lang="tr-TR" dirty="0"/>
          </a:p>
        </p:txBody>
      </p:sp>
      <p:sp>
        <p:nvSpPr>
          <p:cNvPr id="3" name="İçerik Yer Tutucusu 2"/>
          <p:cNvSpPr>
            <a:spLocks noGrp="1"/>
          </p:cNvSpPr>
          <p:nvPr>
            <p:ph idx="1"/>
          </p:nvPr>
        </p:nvSpPr>
        <p:spPr/>
        <p:txBody>
          <a:bodyPr>
            <a:normAutofit fontScale="85000" lnSpcReduction="20000"/>
          </a:bodyPr>
          <a:lstStyle/>
          <a:p>
            <a:r>
              <a:rPr lang="tr-TR" dirty="0" smtClean="0"/>
              <a:t>Meslek elemanının adının </a:t>
            </a:r>
            <a:r>
              <a:rPr lang="tr-TR" dirty="0" err="1" smtClean="0"/>
              <a:t>İngilizce’de</a:t>
            </a:r>
            <a:r>
              <a:rPr lang="tr-TR" dirty="0" smtClean="0"/>
              <a:t> </a:t>
            </a:r>
            <a:r>
              <a:rPr lang="tr-TR" dirty="0" err="1" smtClean="0"/>
              <a:t>social</a:t>
            </a:r>
            <a:r>
              <a:rPr lang="tr-TR" dirty="0" smtClean="0"/>
              <a:t> </a:t>
            </a:r>
            <a:r>
              <a:rPr lang="tr-TR" dirty="0" err="1" smtClean="0"/>
              <a:t>work</a:t>
            </a:r>
            <a:r>
              <a:rPr lang="tr-TR" dirty="0" smtClean="0"/>
              <a:t>, Almanca da </a:t>
            </a:r>
            <a:r>
              <a:rPr lang="tr-TR" dirty="0" err="1" smtClean="0"/>
              <a:t>Sozialarbeit</a:t>
            </a:r>
            <a:r>
              <a:rPr lang="tr-TR" dirty="0" smtClean="0"/>
              <a:t> iken tüm dünyada sadece Türkiye’de sosyal hizmet uzmanı olarak yerleştirilmesi üzerinde durulması gereken bir konudur.</a:t>
            </a:r>
          </a:p>
          <a:p>
            <a:r>
              <a:rPr lang="tr-TR" dirty="0" smtClean="0"/>
              <a:t> Bilinmektedir ki, uzmanlık meslek sanı değildir, bir unvandır, bir titrdir. Ayrıca bu unvan (uzman = </a:t>
            </a:r>
            <a:r>
              <a:rPr lang="tr-TR" dirty="0" err="1" smtClean="0"/>
              <a:t>expert</a:t>
            </a:r>
            <a:r>
              <a:rPr lang="tr-TR" dirty="0" smtClean="0"/>
              <a:t>) tüm dünyada ve Türkiye’de tüm mesleklerde dört yıllık lisans öğretiminden sonra yapılan yüksek lisans derecesi ile alınmaktadır.</a:t>
            </a:r>
          </a:p>
          <a:p>
            <a:r>
              <a:rPr lang="tr-TR" dirty="0" smtClean="0"/>
              <a:t> Altı yıl lisans öğrenimi gören hekim bunun üzerine uzmanlık öğrenimi yapmadan uzman hekim ya da uzman doktor sanını alamaz. (Sosyal mesleklerde yüksek lisansla meslek adının başına ‘uzman’ terimi getirilirken teknik mesleklerde meslek adının başına ‘yüksek’ terimi getirilir.) </a:t>
            </a:r>
          </a:p>
          <a:p>
            <a:r>
              <a:rPr lang="tr-TR" dirty="0" smtClean="0"/>
              <a:t>Doğrusu (</a:t>
            </a:r>
            <a:r>
              <a:rPr lang="tr-TR" dirty="0" err="1" smtClean="0"/>
              <a:t>social</a:t>
            </a:r>
            <a:r>
              <a:rPr lang="tr-TR" dirty="0" smtClean="0"/>
              <a:t> </a:t>
            </a:r>
            <a:r>
              <a:rPr lang="tr-TR" dirty="0" err="1" smtClean="0"/>
              <a:t>work</a:t>
            </a:r>
            <a:r>
              <a:rPr lang="tr-TR" dirty="0" smtClean="0"/>
              <a:t> karşılığı) sosyal çalışmacı, sosyal çalışman, sosyal hekim, sosyal mühendis vb. olabilir, ancak, ‘sosyal hizmet uzmanı’ bu meslekte, yüksek lisans yaptıktan sonra kullanılan bir ad olmalıdır. Bilim ve meslek dünyasıyla ancak bu tür kavram düzeltme ve kavramsal titizlikle barışabilir, bağ kurabilir ve onların arasında gerçek yerimizi alabiliriz (Tomanbay, 1999, 48).</a:t>
            </a:r>
            <a:endParaRPr lang="tr-TR" dirty="0"/>
          </a:p>
        </p:txBody>
      </p:sp>
    </p:spTree>
    <p:extLst>
      <p:ext uri="{BB962C8B-B14F-4D97-AF65-F5344CB8AC3E}">
        <p14:creationId xmlns:p14="http://schemas.microsoft.com/office/powerpoint/2010/main" xmlns="" val="248670601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TotalTime>
  <Words>1496</Words>
  <Application>Microsoft Office PowerPoint</Application>
  <PresentationFormat>On-screen Show (4:3)</PresentationFormat>
  <Paragraphs>57</Paragraphs>
  <Slides>10</Slides>
  <Notes>0</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Office Theme</vt:lpstr>
      <vt:lpstr>SOSYAL HİZMET 1. HAFTA</vt:lpstr>
      <vt:lpstr>BİLİM OLARAK SOSYAL ÇALIŞMANIN NİTELİĞİ </vt:lpstr>
      <vt:lpstr>Sosyal hizmet nedir?</vt:lpstr>
      <vt:lpstr>Slide 4</vt:lpstr>
      <vt:lpstr>Slide 5</vt:lpstr>
      <vt:lpstr>SOSYAL HİZMET UZMANI/SOSYAL ÇALIŞMACI/SOCİAL WORKER</vt:lpstr>
      <vt:lpstr>bir sosyal çalışmacıda olması gereken özellikler nelerdir?</vt:lpstr>
      <vt:lpstr>SOSYAL TEKNİKER/SOSYAL YARDIMCI </vt:lpstr>
      <vt:lpstr>Sosyal hizmet ile sosyal çalışmanın farkı</vt:lpstr>
      <vt:lpstr>SOSYAL BİLİMLER VE SOSYAL ÇALIŞMA İLİŞKİSİ</vt:lpstr>
    </vt:vector>
  </TitlesOfParts>
  <Company>Grizli777</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SOSYAL HİZMET 1. HAFTA</dc:title>
  <dc:creator>Tuğba&amp;Cihan</dc:creator>
  <cp:lastModifiedBy>Tuğba&amp;Cihan</cp:lastModifiedBy>
  <cp:revision>1</cp:revision>
  <dcterms:created xsi:type="dcterms:W3CDTF">2020-03-26T11:15:16Z</dcterms:created>
  <dcterms:modified xsi:type="dcterms:W3CDTF">2020-03-26T11:16:38Z</dcterms:modified>
</cp:coreProperties>
</file>