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68" r:id="rId4"/>
    <p:sldId id="669" r:id="rId5"/>
    <p:sldId id="670" r:id="rId6"/>
    <p:sldId id="671" r:id="rId7"/>
    <p:sldId id="672" r:id="rId8"/>
    <p:sldId id="673" r:id="rId9"/>
    <p:sldId id="674" r:id="rId10"/>
    <p:sldId id="675" r:id="rId11"/>
    <p:sldId id="676" r:id="rId12"/>
    <p:sldId id="677"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06.03.2020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7813"/>
            <a:ext cx="7772400" cy="1143000"/>
          </a:xfrm>
          <a:prstGeom prst="rect">
            <a:avLst/>
          </a:prstGeom>
        </p:spPr>
        <p:txBody>
          <a:bodyPr/>
          <a:lstStyle/>
          <a:p>
            <a:r>
              <a:rPr lang="tr-TR" smtClean="0"/>
              <a:t>Asıl başlık stili için tıklatın</a:t>
            </a:r>
            <a:endParaRPr lang="tr-TR"/>
          </a:p>
        </p:txBody>
      </p:sp>
      <p:sp>
        <p:nvSpPr>
          <p:cNvPr id="3" name="İçerik Yer Tutucusu 2"/>
          <p:cNvSpPr>
            <a:spLocks noGrp="1"/>
          </p:cNvSpPr>
          <p:nvPr>
            <p:ph idx="1"/>
          </p:nvPr>
        </p:nvSpPr>
        <p:spPr>
          <a:xfrm>
            <a:off x="914400" y="1600200"/>
            <a:ext cx="7772400" cy="4530725"/>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9"/>
          <p:cNvSpPr>
            <a:spLocks noGrp="1" noChangeArrowheads="1"/>
          </p:cNvSpPr>
          <p:nvPr>
            <p:ph type="dt" sz="half" idx="10"/>
          </p:nvPr>
        </p:nvSpPr>
        <p:spPr>
          <a:xfrm>
            <a:off x="914400" y="6251575"/>
            <a:ext cx="1981200" cy="457200"/>
          </a:xfrm>
          <a:prstGeom prst="rect">
            <a:avLst/>
          </a:prstGeom>
          <a:ln/>
        </p:spPr>
        <p:txBody>
          <a:bodyPr/>
          <a:lstStyle>
            <a:lvl1pPr>
              <a:defRPr/>
            </a:lvl1pPr>
          </a:lstStyle>
          <a:p>
            <a:pPr>
              <a:defRPr/>
            </a:pPr>
            <a:fld id="{0AC24EB3-F679-4419-B1CF-C709A3C32D90}" type="datetimeFigureOut">
              <a:rPr lang="tr-TR" altLang="tr-TR"/>
              <a:pPr>
                <a:defRPr/>
              </a:pPr>
              <a:t>06.03.2020</a:t>
            </a:fld>
            <a:endParaRPr lang="tr-TR" altLang="tr-TR"/>
          </a:p>
        </p:txBody>
      </p:sp>
      <p:sp>
        <p:nvSpPr>
          <p:cNvPr id="5" name="Rectangle 10"/>
          <p:cNvSpPr>
            <a:spLocks noGrp="1" noChangeArrowheads="1"/>
          </p:cNvSpPr>
          <p:nvPr>
            <p:ph type="ftr" sz="quarter" idx="11"/>
          </p:nvPr>
        </p:nvSpPr>
        <p:spPr>
          <a:xfrm>
            <a:off x="3352800" y="6248400"/>
            <a:ext cx="2971800" cy="457200"/>
          </a:xfrm>
          <a:prstGeom prst="rect">
            <a:avLst/>
          </a:prstGeom>
          <a:ln/>
        </p:spPr>
        <p:txBody>
          <a:bodyPr/>
          <a:lstStyle>
            <a:lvl1pPr>
              <a:defRPr/>
            </a:lvl1pPr>
          </a:lstStyle>
          <a:p>
            <a:pPr>
              <a:defRPr/>
            </a:pPr>
            <a:endParaRPr lang="tr-TR" altLang="tr-TR"/>
          </a:p>
        </p:txBody>
      </p:sp>
      <p:sp>
        <p:nvSpPr>
          <p:cNvPr id="6" name="Rectangle 11"/>
          <p:cNvSpPr>
            <a:spLocks noGrp="1" noChangeArrowheads="1"/>
          </p:cNvSpPr>
          <p:nvPr>
            <p:ph type="sldNum" sz="quarter" idx="12"/>
          </p:nvPr>
        </p:nvSpPr>
        <p:spPr>
          <a:xfrm>
            <a:off x="6781800" y="6248400"/>
            <a:ext cx="1905000" cy="457200"/>
          </a:xfrm>
          <a:prstGeom prst="rect">
            <a:avLst/>
          </a:prstGeom>
          <a:ln/>
        </p:spPr>
        <p:txBody>
          <a:bodyPr/>
          <a:lstStyle>
            <a:lvl1pPr>
              <a:defRPr/>
            </a:lvl1pPr>
          </a:lstStyle>
          <a:p>
            <a:pPr>
              <a:defRPr/>
            </a:pPr>
            <a:fld id="{ACFC6BC3-7F42-47C9-962B-97A175AB5B77}" type="slidenum">
              <a:rPr lang="tr-TR" altLang="tr-TR"/>
              <a:pPr>
                <a:defRPr/>
              </a:pPr>
              <a:t>‹#›</a:t>
            </a:fld>
            <a:endParaRPr lang="tr-TR" altLang="tr-TR"/>
          </a:p>
        </p:txBody>
      </p:sp>
    </p:spTree>
    <p:extLst>
      <p:ext uri="{BB962C8B-B14F-4D97-AF65-F5344CB8AC3E}">
        <p14:creationId xmlns:p14="http://schemas.microsoft.com/office/powerpoint/2010/main" val="2182074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GGY464</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MENKUL KIYMETLEŞTİRME</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Dr. Hüseyin YURDAKUL</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845820" y="1234440"/>
            <a:ext cx="7772400" cy="4530725"/>
          </a:xfrm>
        </p:spPr>
        <p:txBody>
          <a:bodyPr/>
          <a:lstStyle/>
          <a:p>
            <a:pPr marL="0" indent="0" algn="just">
              <a:buNone/>
            </a:pPr>
            <a:r>
              <a:rPr lang="tr-TR" altLang="tr-TR" sz="1400" b="1" dirty="0" smtClean="0">
                <a:latin typeface="Times New Roman" pitchFamily="18" charset="0"/>
              </a:rPr>
              <a:t>Kaynaklar</a:t>
            </a:r>
          </a:p>
          <a:p>
            <a:pPr algn="just"/>
            <a:r>
              <a:rPr lang="tr-TR" altLang="tr-TR" sz="1400" dirty="0" err="1" smtClean="0">
                <a:latin typeface="Times New Roman" pitchFamily="18" charset="0"/>
              </a:rPr>
              <a:t>Erdönmez</a:t>
            </a:r>
            <a:r>
              <a:rPr lang="tr-TR" altLang="tr-TR" sz="1400" dirty="0" smtClean="0">
                <a:latin typeface="Times New Roman" pitchFamily="18" charset="0"/>
              </a:rPr>
              <a:t>, P.A., 2006. Aktif Menkul Kıymetleştirilmesi, Bankacılar Dergisi, Sayı: 57</a:t>
            </a:r>
            <a:r>
              <a:rPr lang="tr-TR" altLang="tr-TR" sz="1400" dirty="0" smtClean="0">
                <a:latin typeface="Times New Roman" pitchFamily="18" charset="0"/>
              </a:rPr>
              <a:t>.</a:t>
            </a:r>
          </a:p>
          <a:p>
            <a:pPr algn="just"/>
            <a:r>
              <a:rPr lang="tr-TR" altLang="tr-TR" sz="1400" dirty="0" err="1" smtClean="0">
                <a:latin typeface="Times New Roman" pitchFamily="18" charset="0"/>
              </a:rPr>
              <a:t>Tantan</a:t>
            </a:r>
            <a:r>
              <a:rPr lang="tr-TR" altLang="tr-TR" sz="1400" dirty="0" smtClean="0">
                <a:latin typeface="Times New Roman" pitchFamily="18" charset="0"/>
              </a:rPr>
              <a:t>, S., 1996. Menkul Kıymetleştirme: ABD Uygulamaları ve Bankacılık Sektörüne Etkileri, SPK Yayınları, Ankara.</a:t>
            </a:r>
          </a:p>
          <a:p>
            <a:pPr algn="just"/>
            <a:endParaRPr lang="tr-TR" altLang="tr-TR" sz="1400" dirty="0" smtClean="0">
              <a:latin typeface="Times New Roman" pitchFamily="18" charset="0"/>
            </a:endParaRPr>
          </a:p>
          <a:p>
            <a:pPr algn="just"/>
            <a:endParaRPr lang="tr-TR" altLang="tr-TR" sz="2000" dirty="0">
              <a:latin typeface="Times New Roman" pitchFamily="18" charset="0"/>
            </a:endParaRPr>
          </a:p>
          <a:p>
            <a:pPr algn="just"/>
            <a:endParaRPr lang="tr-TR" altLang="tr-TR" sz="2000" dirty="0" smtClean="0"/>
          </a:p>
        </p:txBody>
      </p:sp>
    </p:spTree>
    <p:extLst>
      <p:ext uri="{BB962C8B-B14F-4D97-AF65-F5344CB8AC3E}">
        <p14:creationId xmlns:p14="http://schemas.microsoft.com/office/powerpoint/2010/main" val="3529315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eaLnBrk="1" hangingPunct="1"/>
            <a:r>
              <a:rPr lang="tr-TR" altLang="tr-TR" sz="2800" dirty="0" smtClean="0"/>
              <a:t>Dünyada Menkul Kıymetleştirme</a:t>
            </a:r>
          </a:p>
        </p:txBody>
      </p:sp>
      <p:sp>
        <p:nvSpPr>
          <p:cNvPr id="28675" name="Rectangle 3"/>
          <p:cNvSpPr>
            <a:spLocks noGrp="1" noChangeArrowheads="1"/>
          </p:cNvSpPr>
          <p:nvPr>
            <p:ph type="body" idx="1"/>
          </p:nvPr>
        </p:nvSpPr>
        <p:spPr>
          <a:xfrm>
            <a:off x="868680" y="1394460"/>
            <a:ext cx="7772400" cy="4530725"/>
          </a:xfrm>
        </p:spPr>
        <p:txBody>
          <a:bodyPr/>
          <a:lstStyle/>
          <a:p>
            <a:pPr algn="just" eaLnBrk="1" hangingPunct="1">
              <a:lnSpc>
                <a:spcPct val="90000"/>
              </a:lnSpc>
            </a:pPr>
            <a:r>
              <a:rPr lang="tr-TR" altLang="tr-TR" sz="2200" dirty="0" smtClean="0">
                <a:latin typeface="Times New Roman" pitchFamily="18" charset="0"/>
              </a:rPr>
              <a:t>İlk menkul kıymetleştirme uygulamaları Amerika Birleşik Devletleri’nde (ABD) 1970’lerde ortaya çıkmıştır. </a:t>
            </a:r>
          </a:p>
          <a:p>
            <a:pPr algn="just" eaLnBrk="1" hangingPunct="1">
              <a:lnSpc>
                <a:spcPct val="90000"/>
              </a:lnSpc>
            </a:pPr>
            <a:r>
              <a:rPr lang="tr-TR" altLang="tr-TR" sz="2200" dirty="0" smtClean="0">
                <a:latin typeface="Times New Roman" pitchFamily="18" charset="0"/>
              </a:rPr>
              <a:t>Bu yapı ev ipotek kredilerinin havuzda toplanması, bir paket haline getirilmesi ve pazarlanabilir ve satılabilir menkul kıymetler haline getirilmesi işlemiydi. ABD hükümetine bağlı Hükümet Ulusal İpotek Kurumu (GNMA-</a:t>
            </a:r>
            <a:r>
              <a:rPr lang="tr-TR" altLang="tr-TR" sz="2200" dirty="0" err="1" smtClean="0">
                <a:latin typeface="Times New Roman" pitchFamily="18" charset="0"/>
              </a:rPr>
              <a:t>Ginnie</a:t>
            </a:r>
            <a:r>
              <a:rPr lang="tr-TR" altLang="tr-TR" sz="2200" dirty="0" smtClean="0">
                <a:latin typeface="Times New Roman" pitchFamily="18" charset="0"/>
              </a:rPr>
              <a:t> </a:t>
            </a:r>
            <a:r>
              <a:rPr lang="tr-TR" altLang="tr-TR" sz="2200" dirty="0" err="1" smtClean="0">
                <a:latin typeface="Times New Roman" pitchFamily="18" charset="0"/>
              </a:rPr>
              <a:t>Mae</a:t>
            </a:r>
            <a:r>
              <a:rPr lang="tr-TR" altLang="tr-TR" sz="2200" dirty="0" smtClean="0">
                <a:latin typeface="Times New Roman" pitchFamily="18" charset="0"/>
              </a:rPr>
              <a:t>) tarafından ödeme aktarmalı menkul kıymetler şeklinde başlamıştır. Menkul kıymetleştirme ilerleyen yıllarda büyük bir gelişme göstererek aktifteki diğer kalemler için de uygulanır hale getirilmiştir.</a:t>
            </a:r>
          </a:p>
          <a:p>
            <a:pPr algn="just" eaLnBrk="1" hangingPunct="1">
              <a:lnSpc>
                <a:spcPct val="90000"/>
              </a:lnSpc>
            </a:pPr>
            <a:r>
              <a:rPr lang="tr-TR" altLang="tr-TR" sz="2200" dirty="0" smtClean="0">
                <a:latin typeface="Times New Roman" pitchFamily="18" charset="0"/>
              </a:rPr>
              <a:t>1980’lerin ortalarından başlayarak aktifteki otomobil kredileri, kredi kartı alacakları, finansal kiralama alacakları, ihracat kredileri gibi diğer alacaklar da menkul kıymetleştirilmiş ve varlığa dayalı menkul kıymetler ihraç edilmiştir. </a:t>
            </a:r>
          </a:p>
        </p:txBody>
      </p:sp>
    </p:spTree>
    <p:extLst>
      <p:ext uri="{BB962C8B-B14F-4D97-AF65-F5344CB8AC3E}">
        <p14:creationId xmlns:p14="http://schemas.microsoft.com/office/powerpoint/2010/main" val="4260934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tr-TR" altLang="tr-TR" sz="2800" dirty="0" smtClean="0"/>
              <a:t>Dünya’da Menkul Kıymetleştirme</a:t>
            </a:r>
          </a:p>
        </p:txBody>
      </p:sp>
      <p:sp>
        <p:nvSpPr>
          <p:cNvPr id="29699" name="Rectangle 3"/>
          <p:cNvSpPr>
            <a:spLocks noGrp="1" noChangeArrowheads="1"/>
          </p:cNvSpPr>
          <p:nvPr>
            <p:ph type="body" idx="1"/>
          </p:nvPr>
        </p:nvSpPr>
        <p:spPr>
          <a:xfrm>
            <a:off x="845820" y="1234440"/>
            <a:ext cx="7772400" cy="4530725"/>
          </a:xfrm>
        </p:spPr>
        <p:txBody>
          <a:bodyPr/>
          <a:lstStyle/>
          <a:p>
            <a:pPr algn="just" eaLnBrk="1" hangingPunct="1">
              <a:lnSpc>
                <a:spcPct val="90000"/>
              </a:lnSpc>
            </a:pPr>
            <a:r>
              <a:rPr lang="tr-TR" altLang="tr-TR" sz="2400" dirty="0" smtClean="0">
                <a:latin typeface="Times New Roman" pitchFamily="18" charset="0"/>
              </a:rPr>
              <a:t>Avrupa’da ilk kez İngiltere’de başlayan menkul kıymetleştirme uygulamaları daha çok ipotek destekli tahvillerin satılması şeklinde gerçekleşmiştir. </a:t>
            </a:r>
          </a:p>
          <a:p>
            <a:pPr algn="just" eaLnBrk="1" hangingPunct="1">
              <a:lnSpc>
                <a:spcPct val="90000"/>
              </a:lnSpc>
            </a:pPr>
            <a:r>
              <a:rPr lang="tr-TR" altLang="tr-TR" sz="2400" dirty="0" smtClean="0">
                <a:latin typeface="Times New Roman" pitchFamily="18" charset="0"/>
              </a:rPr>
              <a:t>Amerika’da menkul kıymetleştirme uygulamaları varlığa dayalı menkul kıymetlere konu olabilecek tüm kalemler üzerinden neredeyse sorunsuz yapılabilirken, Avrupa’da daha çok uygulama ipotekler veya devlet bankaları tarafından ihraç edilen menkul kıymetler üzerinden gerçekleşmektedir. </a:t>
            </a:r>
          </a:p>
          <a:p>
            <a:pPr algn="just" eaLnBrk="1" hangingPunct="1">
              <a:lnSpc>
                <a:spcPct val="90000"/>
              </a:lnSpc>
            </a:pPr>
            <a:r>
              <a:rPr lang="tr-TR" altLang="tr-TR" sz="2400" dirty="0" smtClean="0">
                <a:latin typeface="Times New Roman" pitchFamily="18" charset="0"/>
              </a:rPr>
              <a:t>Hemen hemen bütün ipoteğe dayalı varlığa dayalı menkul kıymet piyasaları Amerika’daki ödeme aktarmalı menkul kıymetleştirmenin aksine nakit aktarmalı menkul kıymetleştirmeler şeklindedir.</a:t>
            </a:r>
            <a:r>
              <a:rPr lang="tr-TR" altLang="tr-TR" sz="2400" dirty="0" smtClean="0"/>
              <a:t> </a:t>
            </a:r>
          </a:p>
        </p:txBody>
      </p:sp>
    </p:spTree>
    <p:extLst>
      <p:ext uri="{BB962C8B-B14F-4D97-AF65-F5344CB8AC3E}">
        <p14:creationId xmlns:p14="http://schemas.microsoft.com/office/powerpoint/2010/main" val="1542653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tr-TR" altLang="tr-TR" sz="2800" dirty="0" smtClean="0"/>
              <a:t>Dünya’da Menkul Kıymetleştirme</a:t>
            </a:r>
          </a:p>
        </p:txBody>
      </p:sp>
      <p:sp>
        <p:nvSpPr>
          <p:cNvPr id="29699" name="Rectangle 3"/>
          <p:cNvSpPr>
            <a:spLocks noGrp="1" noChangeArrowheads="1"/>
          </p:cNvSpPr>
          <p:nvPr>
            <p:ph type="body" idx="1"/>
          </p:nvPr>
        </p:nvSpPr>
        <p:spPr>
          <a:xfrm>
            <a:off x="845820" y="1234440"/>
            <a:ext cx="7772400" cy="4530725"/>
          </a:xfrm>
        </p:spPr>
        <p:txBody>
          <a:bodyPr/>
          <a:lstStyle/>
          <a:p>
            <a:pPr marL="0" indent="0" algn="just" eaLnBrk="1" hangingPunct="1">
              <a:lnSpc>
                <a:spcPct val="90000"/>
              </a:lnSpc>
              <a:buNone/>
            </a:pPr>
            <a:r>
              <a:rPr lang="tr-TR" altLang="tr-TR" sz="2400" b="1" dirty="0" smtClean="0">
                <a:latin typeface="Times New Roman" pitchFamily="18" charset="0"/>
              </a:rPr>
              <a:t>ABD</a:t>
            </a:r>
          </a:p>
          <a:p>
            <a:pPr algn="just"/>
            <a:r>
              <a:rPr lang="tr-TR" altLang="tr-TR" sz="2000" dirty="0">
                <a:latin typeface="Times New Roman" pitchFamily="18" charset="0"/>
              </a:rPr>
              <a:t>1970’lerde ve özellikle 1980’lerde ikinci piyasaların doğuşu ipotek havuzlarının büyük çoğunlukla üç kuruluş tarafından standartlaştırılmasıyla gerçekleşmiştir. </a:t>
            </a:r>
            <a:endParaRPr lang="tr-TR" altLang="tr-TR" sz="2000" dirty="0" smtClean="0">
              <a:latin typeface="Times New Roman" pitchFamily="18" charset="0"/>
            </a:endParaRPr>
          </a:p>
          <a:p>
            <a:pPr algn="just"/>
            <a:r>
              <a:rPr lang="tr-TR" altLang="tr-TR" sz="2000" dirty="0" err="1" smtClean="0">
                <a:latin typeface="Times New Roman" pitchFamily="18" charset="0"/>
              </a:rPr>
              <a:t>The</a:t>
            </a:r>
            <a:r>
              <a:rPr lang="tr-TR" altLang="tr-TR" sz="2000" dirty="0" smtClean="0">
                <a:latin typeface="Times New Roman" pitchFamily="18" charset="0"/>
              </a:rPr>
              <a:t> Federal Home </a:t>
            </a:r>
            <a:r>
              <a:rPr lang="tr-TR" altLang="tr-TR" sz="2000" dirty="0" err="1">
                <a:latin typeface="Times New Roman" pitchFamily="18" charset="0"/>
              </a:rPr>
              <a:t>Loan</a:t>
            </a:r>
            <a:r>
              <a:rPr lang="tr-TR" altLang="tr-TR" sz="2000" dirty="0">
                <a:latin typeface="Times New Roman" pitchFamily="18" charset="0"/>
              </a:rPr>
              <a:t> </a:t>
            </a:r>
            <a:r>
              <a:rPr lang="tr-TR" altLang="tr-TR" sz="2000" dirty="0" err="1">
                <a:latin typeface="Times New Roman" pitchFamily="18" charset="0"/>
              </a:rPr>
              <a:t>Mortgage</a:t>
            </a:r>
            <a:r>
              <a:rPr lang="tr-TR" altLang="tr-TR" sz="2000" dirty="0">
                <a:latin typeface="Times New Roman" pitchFamily="18" charset="0"/>
              </a:rPr>
              <a:t> Corporation (</a:t>
            </a:r>
            <a:r>
              <a:rPr lang="tr-TR" altLang="tr-TR" sz="2000" dirty="0" err="1">
                <a:latin typeface="Times New Roman" pitchFamily="18" charset="0"/>
              </a:rPr>
              <a:t>Freddie</a:t>
            </a:r>
            <a:r>
              <a:rPr lang="tr-TR" altLang="tr-TR" sz="2000" dirty="0">
                <a:latin typeface="Times New Roman" pitchFamily="18" charset="0"/>
              </a:rPr>
              <a:t> Mac), </a:t>
            </a:r>
            <a:r>
              <a:rPr lang="tr-TR" altLang="tr-TR" sz="2000" dirty="0" err="1">
                <a:latin typeface="Times New Roman" pitchFamily="18" charset="0"/>
              </a:rPr>
              <a:t>the</a:t>
            </a:r>
            <a:r>
              <a:rPr lang="tr-TR" altLang="tr-TR" sz="2000" dirty="0">
                <a:latin typeface="Times New Roman" pitchFamily="18" charset="0"/>
              </a:rPr>
              <a:t> Federal </a:t>
            </a:r>
            <a:r>
              <a:rPr lang="tr-TR" altLang="tr-TR" sz="2000" dirty="0" err="1">
                <a:latin typeface="Times New Roman" pitchFamily="18" charset="0"/>
              </a:rPr>
              <a:t>National</a:t>
            </a:r>
            <a:r>
              <a:rPr lang="tr-TR" altLang="tr-TR" sz="2000" dirty="0">
                <a:latin typeface="Times New Roman" pitchFamily="18" charset="0"/>
              </a:rPr>
              <a:t> </a:t>
            </a:r>
            <a:r>
              <a:rPr lang="tr-TR" altLang="tr-TR" sz="2000" dirty="0" err="1">
                <a:latin typeface="Times New Roman" pitchFamily="18" charset="0"/>
              </a:rPr>
              <a:t>Mortgage</a:t>
            </a:r>
            <a:r>
              <a:rPr lang="tr-TR" altLang="tr-TR" sz="2000" dirty="0">
                <a:latin typeface="Times New Roman" pitchFamily="18" charset="0"/>
              </a:rPr>
              <a:t> </a:t>
            </a:r>
            <a:r>
              <a:rPr lang="tr-TR" altLang="tr-TR" sz="2000" dirty="0" err="1">
                <a:latin typeface="Times New Roman" pitchFamily="18" charset="0"/>
              </a:rPr>
              <a:t>Association</a:t>
            </a:r>
            <a:endParaRPr lang="tr-TR" altLang="tr-TR" sz="2000" dirty="0">
              <a:latin typeface="Times New Roman" pitchFamily="18" charset="0"/>
            </a:endParaRPr>
          </a:p>
          <a:p>
            <a:pPr algn="just"/>
            <a:r>
              <a:rPr lang="tr-TR" altLang="tr-TR" sz="2000" dirty="0">
                <a:latin typeface="Times New Roman" pitchFamily="18" charset="0"/>
              </a:rPr>
              <a:t>(</a:t>
            </a:r>
            <a:r>
              <a:rPr lang="tr-TR" altLang="tr-TR" sz="2000" dirty="0" err="1">
                <a:latin typeface="Times New Roman" pitchFamily="18" charset="0"/>
              </a:rPr>
              <a:t>Fannie</a:t>
            </a:r>
            <a:r>
              <a:rPr lang="tr-TR" altLang="tr-TR" sz="2000" dirty="0">
                <a:latin typeface="Times New Roman" pitchFamily="18" charset="0"/>
              </a:rPr>
              <a:t> </a:t>
            </a:r>
            <a:r>
              <a:rPr lang="tr-TR" altLang="tr-TR" sz="2000" dirty="0" err="1" smtClean="0">
                <a:latin typeface="Times New Roman" pitchFamily="18" charset="0"/>
              </a:rPr>
              <a:t>Mae</a:t>
            </a:r>
            <a:r>
              <a:rPr lang="tr-TR" altLang="tr-TR" sz="2000" dirty="0" smtClean="0">
                <a:latin typeface="Times New Roman" pitchFamily="18" charset="0"/>
              </a:rPr>
              <a:t>) ve </a:t>
            </a:r>
          </a:p>
          <a:p>
            <a:pPr algn="just"/>
            <a:r>
              <a:rPr lang="tr-TR" altLang="tr-TR" sz="2000" dirty="0" err="1">
                <a:latin typeface="Times New Roman" pitchFamily="18" charset="0"/>
              </a:rPr>
              <a:t>T</a:t>
            </a:r>
            <a:r>
              <a:rPr lang="tr-TR" altLang="tr-TR" sz="2000" dirty="0" err="1" smtClean="0">
                <a:latin typeface="Times New Roman" pitchFamily="18" charset="0"/>
              </a:rPr>
              <a:t>he</a:t>
            </a:r>
            <a:r>
              <a:rPr lang="tr-TR" altLang="tr-TR" sz="2000" dirty="0" smtClean="0">
                <a:latin typeface="Times New Roman" pitchFamily="18" charset="0"/>
              </a:rPr>
              <a:t> </a:t>
            </a:r>
            <a:r>
              <a:rPr lang="tr-TR" altLang="tr-TR" sz="2000" dirty="0" err="1">
                <a:latin typeface="Times New Roman" pitchFamily="18" charset="0"/>
              </a:rPr>
              <a:t>Government</a:t>
            </a:r>
            <a:r>
              <a:rPr lang="tr-TR" altLang="tr-TR" sz="2000" dirty="0">
                <a:latin typeface="Times New Roman" pitchFamily="18" charset="0"/>
              </a:rPr>
              <a:t> </a:t>
            </a:r>
            <a:r>
              <a:rPr lang="tr-TR" altLang="tr-TR" sz="2000" dirty="0" err="1" smtClean="0">
                <a:latin typeface="Times New Roman" pitchFamily="18" charset="0"/>
              </a:rPr>
              <a:t>National</a:t>
            </a:r>
            <a:r>
              <a:rPr lang="tr-TR" altLang="tr-TR" sz="2000" dirty="0">
                <a:latin typeface="Times New Roman" pitchFamily="18" charset="0"/>
              </a:rPr>
              <a:t> </a:t>
            </a:r>
            <a:r>
              <a:rPr lang="tr-TR" altLang="tr-TR" sz="2000" dirty="0" err="1" smtClean="0">
                <a:latin typeface="Times New Roman" pitchFamily="18" charset="0"/>
              </a:rPr>
              <a:t>Mortgage</a:t>
            </a:r>
            <a:r>
              <a:rPr lang="tr-TR" altLang="tr-TR" sz="2000" dirty="0" smtClean="0">
                <a:latin typeface="Times New Roman" pitchFamily="18" charset="0"/>
              </a:rPr>
              <a:t> </a:t>
            </a:r>
            <a:r>
              <a:rPr lang="tr-TR" altLang="tr-TR" sz="2000" dirty="0" err="1">
                <a:latin typeface="Times New Roman" pitchFamily="18" charset="0"/>
              </a:rPr>
              <a:t>Association</a:t>
            </a:r>
            <a:r>
              <a:rPr lang="tr-TR" altLang="tr-TR" sz="2000" dirty="0">
                <a:latin typeface="Times New Roman" pitchFamily="18" charset="0"/>
              </a:rPr>
              <a:t> (</a:t>
            </a:r>
            <a:r>
              <a:rPr lang="tr-TR" altLang="tr-TR" sz="2000" dirty="0" err="1">
                <a:latin typeface="Times New Roman" pitchFamily="18" charset="0"/>
              </a:rPr>
              <a:t>Ginnie</a:t>
            </a:r>
            <a:r>
              <a:rPr lang="tr-TR" altLang="tr-TR" sz="2000" dirty="0">
                <a:latin typeface="Times New Roman" pitchFamily="18" charset="0"/>
              </a:rPr>
              <a:t> </a:t>
            </a:r>
            <a:r>
              <a:rPr lang="tr-TR" altLang="tr-TR" sz="2000" dirty="0" err="1">
                <a:latin typeface="Times New Roman" pitchFamily="18" charset="0"/>
              </a:rPr>
              <a:t>Mae</a:t>
            </a:r>
            <a:r>
              <a:rPr lang="tr-TR" altLang="tr-TR" sz="2000" dirty="0" smtClean="0">
                <a:latin typeface="Times New Roman" pitchFamily="18" charset="0"/>
              </a:rPr>
              <a:t>) (</a:t>
            </a:r>
            <a:r>
              <a:rPr lang="tr-TR" altLang="tr-TR" sz="2000" dirty="0" err="1" smtClean="0">
                <a:latin typeface="Times New Roman" pitchFamily="18" charset="0"/>
              </a:rPr>
              <a:t>Tantan</a:t>
            </a:r>
            <a:r>
              <a:rPr lang="tr-TR" altLang="tr-TR" sz="2000" dirty="0" smtClean="0">
                <a:latin typeface="Times New Roman" pitchFamily="18" charset="0"/>
              </a:rPr>
              <a:t>, 1996).</a:t>
            </a:r>
            <a:endParaRPr lang="tr-TR" altLang="tr-TR" sz="2000" dirty="0">
              <a:latin typeface="Times New Roman" pitchFamily="18" charset="0"/>
            </a:endParaRPr>
          </a:p>
          <a:p>
            <a:pPr algn="just"/>
            <a:endParaRPr lang="tr-TR" altLang="tr-TR" sz="2000" b="1" dirty="0">
              <a:latin typeface="Times New Roman" pitchFamily="18" charset="0"/>
            </a:endParaRPr>
          </a:p>
          <a:p>
            <a:pPr algn="just" eaLnBrk="1" hangingPunct="1">
              <a:lnSpc>
                <a:spcPct val="90000"/>
              </a:lnSpc>
            </a:pPr>
            <a:endParaRPr lang="tr-TR" altLang="tr-TR" sz="2000" dirty="0" smtClean="0"/>
          </a:p>
        </p:txBody>
      </p:sp>
    </p:spTree>
    <p:extLst>
      <p:ext uri="{BB962C8B-B14F-4D97-AF65-F5344CB8AC3E}">
        <p14:creationId xmlns:p14="http://schemas.microsoft.com/office/powerpoint/2010/main" val="2632397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tr-TR" altLang="tr-TR" sz="2800" dirty="0" smtClean="0"/>
              <a:t>Dünya’da Menkul Kıymetleştirme</a:t>
            </a:r>
          </a:p>
        </p:txBody>
      </p:sp>
      <p:sp>
        <p:nvSpPr>
          <p:cNvPr id="29699" name="Rectangle 3"/>
          <p:cNvSpPr>
            <a:spLocks noGrp="1" noChangeArrowheads="1"/>
          </p:cNvSpPr>
          <p:nvPr>
            <p:ph type="body" idx="1"/>
          </p:nvPr>
        </p:nvSpPr>
        <p:spPr>
          <a:xfrm>
            <a:off x="845820" y="1234440"/>
            <a:ext cx="7772400" cy="4530725"/>
          </a:xfrm>
        </p:spPr>
        <p:txBody>
          <a:bodyPr/>
          <a:lstStyle/>
          <a:p>
            <a:pPr marL="0" indent="0" algn="just" eaLnBrk="1" hangingPunct="1">
              <a:lnSpc>
                <a:spcPct val="90000"/>
              </a:lnSpc>
              <a:buNone/>
            </a:pPr>
            <a:r>
              <a:rPr lang="tr-TR" altLang="tr-TR" sz="2400" b="1" dirty="0" smtClean="0">
                <a:latin typeface="Times New Roman" pitchFamily="18" charset="0"/>
              </a:rPr>
              <a:t>ABD</a:t>
            </a:r>
          </a:p>
          <a:p>
            <a:pPr algn="just"/>
            <a:r>
              <a:rPr lang="tr-TR" altLang="tr-TR" sz="2000" dirty="0" smtClean="0">
                <a:latin typeface="Times New Roman" pitchFamily="18" charset="0"/>
              </a:rPr>
              <a:t>Bu </a:t>
            </a:r>
            <a:r>
              <a:rPr lang="tr-TR" altLang="tr-TR" sz="2000" dirty="0">
                <a:latin typeface="Times New Roman" pitchFamily="18" charset="0"/>
              </a:rPr>
              <a:t>kurumlar devlet garantili ipoteklerin satın </a:t>
            </a:r>
            <a:r>
              <a:rPr lang="tr-TR" altLang="tr-TR" sz="2000" dirty="0" smtClean="0">
                <a:latin typeface="Times New Roman" pitchFamily="18" charset="0"/>
              </a:rPr>
              <a:t>alınması ve </a:t>
            </a:r>
            <a:r>
              <a:rPr lang="tr-TR" altLang="tr-TR" sz="2000" dirty="0">
                <a:latin typeface="Times New Roman" pitchFamily="18" charset="0"/>
              </a:rPr>
              <a:t>bunların menkul kıymet ihraç etmek suretiyle fonlanmasına aracılık etmişlerdir. </a:t>
            </a:r>
            <a:r>
              <a:rPr lang="tr-TR" altLang="tr-TR" sz="2000" dirty="0" smtClean="0">
                <a:latin typeface="Times New Roman" pitchFamily="18" charset="0"/>
              </a:rPr>
              <a:t>1970’de </a:t>
            </a:r>
            <a:r>
              <a:rPr lang="tr-TR" altLang="tr-TR" sz="2000" dirty="0" err="1" smtClean="0">
                <a:latin typeface="Times New Roman" pitchFamily="18" charset="0"/>
              </a:rPr>
              <a:t>Ginnie</a:t>
            </a:r>
            <a:r>
              <a:rPr lang="tr-TR" altLang="tr-TR" sz="2000" dirty="0" smtClean="0">
                <a:latin typeface="Times New Roman" pitchFamily="18" charset="0"/>
              </a:rPr>
              <a:t> </a:t>
            </a:r>
            <a:r>
              <a:rPr lang="tr-TR" altLang="tr-TR" sz="2000" dirty="0" err="1">
                <a:latin typeface="Times New Roman" pitchFamily="18" charset="0"/>
              </a:rPr>
              <a:t>Mae</a:t>
            </a:r>
            <a:r>
              <a:rPr lang="tr-TR" altLang="tr-TR" sz="2000" dirty="0">
                <a:latin typeface="Times New Roman" pitchFamily="18" charset="0"/>
              </a:rPr>
              <a:t> yeni bir kredi piyasası aracı ihraç etmiştir. Böylelikle, menkul </a:t>
            </a:r>
            <a:r>
              <a:rPr lang="tr-TR" altLang="tr-TR" sz="2000" dirty="0" smtClean="0">
                <a:latin typeface="Times New Roman" pitchFamily="18" charset="0"/>
              </a:rPr>
              <a:t>kıymetleştirme ortaya </a:t>
            </a:r>
            <a:r>
              <a:rPr lang="tr-TR" altLang="tr-TR" sz="2000" dirty="0">
                <a:latin typeface="Times New Roman" pitchFamily="18" charset="0"/>
              </a:rPr>
              <a:t>çıkmıştır. </a:t>
            </a:r>
            <a:endParaRPr lang="tr-TR" altLang="tr-TR" sz="2000" dirty="0" smtClean="0">
              <a:latin typeface="Times New Roman" pitchFamily="18" charset="0"/>
            </a:endParaRPr>
          </a:p>
          <a:p>
            <a:pPr algn="just"/>
            <a:r>
              <a:rPr lang="tr-TR" altLang="tr-TR" sz="2000" dirty="0" smtClean="0">
                <a:latin typeface="Times New Roman" pitchFamily="18" charset="0"/>
              </a:rPr>
              <a:t>Amerika’da </a:t>
            </a:r>
            <a:r>
              <a:rPr lang="tr-TR" altLang="tr-TR" sz="2000" dirty="0">
                <a:latin typeface="Times New Roman" pitchFamily="18" charset="0"/>
              </a:rPr>
              <a:t>menkul kıymetleştirmede en önemli itici güç hükümetin ev sahipliğini özendirmesidir. Bu amacı gerçekleştirmek üzere ipotek piyasaları için ikincil piyasalar </a:t>
            </a:r>
            <a:r>
              <a:rPr lang="tr-TR" altLang="tr-TR" sz="2000" dirty="0" smtClean="0">
                <a:latin typeface="Times New Roman" pitchFamily="18" charset="0"/>
              </a:rPr>
              <a:t>oluşturulmuştur</a:t>
            </a:r>
            <a:r>
              <a:rPr lang="tr-TR" altLang="tr-TR" sz="2000" dirty="0">
                <a:latin typeface="Times New Roman" pitchFamily="18" charset="0"/>
              </a:rPr>
              <a:t> </a:t>
            </a:r>
            <a:r>
              <a:rPr lang="tr-TR" altLang="tr-TR" sz="2000" dirty="0" smtClean="0">
                <a:latin typeface="Times New Roman" pitchFamily="18" charset="0"/>
              </a:rPr>
              <a:t>(</a:t>
            </a:r>
            <a:r>
              <a:rPr lang="tr-TR" altLang="tr-TR" sz="2000" dirty="0" err="1" smtClean="0">
                <a:latin typeface="Times New Roman" pitchFamily="18" charset="0"/>
              </a:rPr>
              <a:t>Erdönmez</a:t>
            </a:r>
            <a:r>
              <a:rPr lang="tr-TR" altLang="tr-TR" sz="2000" dirty="0" smtClean="0">
                <a:latin typeface="Times New Roman" pitchFamily="18" charset="0"/>
              </a:rPr>
              <a:t>, 2006).</a:t>
            </a:r>
          </a:p>
          <a:p>
            <a:pPr algn="just" eaLnBrk="1" hangingPunct="1">
              <a:lnSpc>
                <a:spcPct val="90000"/>
              </a:lnSpc>
            </a:pPr>
            <a:endParaRPr lang="tr-TR" altLang="tr-TR" sz="2000" dirty="0" smtClean="0"/>
          </a:p>
        </p:txBody>
      </p:sp>
    </p:spTree>
    <p:extLst>
      <p:ext uri="{BB962C8B-B14F-4D97-AF65-F5344CB8AC3E}">
        <p14:creationId xmlns:p14="http://schemas.microsoft.com/office/powerpoint/2010/main" val="2209333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tr-TR" altLang="tr-TR" sz="2800" dirty="0" smtClean="0"/>
              <a:t>Dünya’da Menkul Kıymetleştirme</a:t>
            </a:r>
          </a:p>
        </p:txBody>
      </p:sp>
      <p:sp>
        <p:nvSpPr>
          <p:cNvPr id="29699" name="Rectangle 3"/>
          <p:cNvSpPr>
            <a:spLocks noGrp="1" noChangeArrowheads="1"/>
          </p:cNvSpPr>
          <p:nvPr>
            <p:ph type="body" idx="1"/>
          </p:nvPr>
        </p:nvSpPr>
        <p:spPr>
          <a:xfrm>
            <a:off x="845820" y="1234440"/>
            <a:ext cx="7772400" cy="4530725"/>
          </a:xfrm>
        </p:spPr>
        <p:txBody>
          <a:bodyPr/>
          <a:lstStyle/>
          <a:p>
            <a:pPr marL="0" indent="0" algn="just" eaLnBrk="1" hangingPunct="1">
              <a:lnSpc>
                <a:spcPct val="90000"/>
              </a:lnSpc>
              <a:buNone/>
            </a:pPr>
            <a:r>
              <a:rPr lang="tr-TR" altLang="tr-TR" sz="2400" b="1" dirty="0" smtClean="0">
                <a:latin typeface="Times New Roman" pitchFamily="18" charset="0"/>
              </a:rPr>
              <a:t>ABD</a:t>
            </a:r>
          </a:p>
          <a:p>
            <a:pPr algn="just"/>
            <a:r>
              <a:rPr lang="tr-TR" altLang="tr-TR" sz="2000" dirty="0">
                <a:latin typeface="Times New Roman" pitchFamily="18" charset="0"/>
              </a:rPr>
              <a:t>Amerika’da 2003 yılı sonunda menkul kıymetleştirme tutarı 7,600 milyar </a:t>
            </a:r>
            <a:r>
              <a:rPr lang="tr-TR" altLang="tr-TR" sz="2000" dirty="0" smtClean="0">
                <a:latin typeface="Times New Roman" pitchFamily="18" charset="0"/>
              </a:rPr>
              <a:t>dolar (6,333</a:t>
            </a:r>
            <a:r>
              <a:rPr lang="tr-TR" altLang="tr-TR" sz="2000" dirty="0">
                <a:latin typeface="Times New Roman" pitchFamily="18" charset="0"/>
              </a:rPr>
              <a:t>) tutarında olup, bunun 1.365 milyar doları aktife dayalı menkul kıymetleştirmedir. </a:t>
            </a:r>
            <a:endParaRPr lang="tr-TR" altLang="tr-TR" sz="2000" dirty="0" smtClean="0">
              <a:latin typeface="Times New Roman" pitchFamily="18" charset="0"/>
            </a:endParaRPr>
          </a:p>
          <a:p>
            <a:pPr algn="just"/>
            <a:r>
              <a:rPr lang="tr-TR" altLang="tr-TR" sz="2000" dirty="0" smtClean="0">
                <a:latin typeface="Times New Roman" pitchFamily="18" charset="0"/>
              </a:rPr>
              <a:t>Avrupa’da </a:t>
            </a:r>
            <a:r>
              <a:rPr lang="tr-TR" altLang="tr-TR" sz="2000" dirty="0">
                <a:latin typeface="Times New Roman" pitchFamily="18" charset="0"/>
              </a:rPr>
              <a:t>Amerika’nın aksine menkul kıymetleştirme ancak 1990’ların başında aktif olarak kullanılmaya başlanmıştır. 2003 yılı sonunda 900 milyar </a:t>
            </a:r>
            <a:r>
              <a:rPr lang="tr-TR" altLang="tr-TR" sz="2000" dirty="0" err="1" smtClean="0">
                <a:latin typeface="Times New Roman" pitchFamily="18" charset="0"/>
              </a:rPr>
              <a:t>Euro’luk</a:t>
            </a:r>
            <a:r>
              <a:rPr lang="tr-TR" altLang="tr-TR" sz="2000" dirty="0" smtClean="0">
                <a:latin typeface="Times New Roman" pitchFamily="18" charset="0"/>
              </a:rPr>
              <a:t> </a:t>
            </a:r>
            <a:r>
              <a:rPr lang="tr-TR" altLang="tr-TR" sz="2000" dirty="0">
                <a:latin typeface="Times New Roman" pitchFamily="18" charset="0"/>
              </a:rPr>
              <a:t>bir hacme ulaşan menkul kıymet piyasasında 200 milyar </a:t>
            </a:r>
            <a:r>
              <a:rPr lang="tr-TR" altLang="tr-TR" sz="2000" dirty="0" err="1" smtClean="0">
                <a:latin typeface="Times New Roman" pitchFamily="18" charset="0"/>
              </a:rPr>
              <a:t>Euro’luk</a:t>
            </a:r>
            <a:r>
              <a:rPr lang="tr-TR" altLang="tr-TR" sz="2000" dirty="0" smtClean="0">
                <a:latin typeface="Times New Roman" pitchFamily="18" charset="0"/>
              </a:rPr>
              <a:t> </a:t>
            </a:r>
            <a:r>
              <a:rPr lang="tr-TR" altLang="tr-TR" sz="2000" dirty="0">
                <a:latin typeface="Times New Roman" pitchFamily="18" charset="0"/>
              </a:rPr>
              <a:t>aktife dayalı menkul kıymetleştirme </a:t>
            </a:r>
            <a:r>
              <a:rPr lang="tr-TR" altLang="tr-TR" sz="2000" dirty="0" smtClean="0">
                <a:latin typeface="Times New Roman" pitchFamily="18" charset="0"/>
              </a:rPr>
              <a:t>gerçekleştirilmiştir</a:t>
            </a:r>
            <a:r>
              <a:rPr lang="tr-TR" altLang="tr-TR" sz="2000" dirty="0">
                <a:latin typeface="Times New Roman" pitchFamily="18" charset="0"/>
              </a:rPr>
              <a:t> </a:t>
            </a:r>
            <a:r>
              <a:rPr lang="tr-TR" altLang="tr-TR" sz="2000" dirty="0" smtClean="0">
                <a:latin typeface="Times New Roman" pitchFamily="18" charset="0"/>
              </a:rPr>
              <a:t>(</a:t>
            </a:r>
            <a:r>
              <a:rPr lang="tr-TR" altLang="tr-TR" sz="2000" dirty="0" err="1" smtClean="0">
                <a:latin typeface="Times New Roman" pitchFamily="18" charset="0"/>
              </a:rPr>
              <a:t>Erdönmez</a:t>
            </a:r>
            <a:r>
              <a:rPr lang="tr-TR" altLang="tr-TR" sz="2000" dirty="0" smtClean="0">
                <a:latin typeface="Times New Roman" pitchFamily="18" charset="0"/>
              </a:rPr>
              <a:t>, 2006).</a:t>
            </a:r>
          </a:p>
          <a:p>
            <a:pPr marL="0" indent="0" algn="just">
              <a:buNone/>
            </a:pPr>
            <a:endParaRPr lang="tr-TR" altLang="tr-TR" sz="2000" dirty="0" smtClean="0"/>
          </a:p>
        </p:txBody>
      </p:sp>
    </p:spTree>
    <p:extLst>
      <p:ext uri="{BB962C8B-B14F-4D97-AF65-F5344CB8AC3E}">
        <p14:creationId xmlns:p14="http://schemas.microsoft.com/office/powerpoint/2010/main" val="1497857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tr-TR" altLang="tr-TR" sz="2800" dirty="0" smtClean="0"/>
              <a:t>Dünya’da Menkul Kıymetleştirme</a:t>
            </a:r>
          </a:p>
        </p:txBody>
      </p:sp>
      <p:sp>
        <p:nvSpPr>
          <p:cNvPr id="29699" name="Rectangle 3"/>
          <p:cNvSpPr>
            <a:spLocks noGrp="1" noChangeArrowheads="1"/>
          </p:cNvSpPr>
          <p:nvPr>
            <p:ph type="body" idx="1"/>
          </p:nvPr>
        </p:nvSpPr>
        <p:spPr>
          <a:xfrm>
            <a:off x="845820" y="1234440"/>
            <a:ext cx="7772400" cy="4530725"/>
          </a:xfrm>
        </p:spPr>
        <p:txBody>
          <a:bodyPr/>
          <a:lstStyle/>
          <a:p>
            <a:pPr marL="0" indent="0" algn="just">
              <a:buNone/>
            </a:pPr>
            <a:r>
              <a:rPr lang="tr-TR" altLang="tr-TR" sz="2400" b="1" dirty="0">
                <a:latin typeface="Times New Roman" pitchFamily="18" charset="0"/>
              </a:rPr>
              <a:t>Avrupa’da Menkul </a:t>
            </a:r>
            <a:r>
              <a:rPr lang="tr-TR" altLang="tr-TR" sz="2400" b="1" dirty="0" smtClean="0">
                <a:latin typeface="Times New Roman" pitchFamily="18" charset="0"/>
              </a:rPr>
              <a:t>Kıymetleştirme</a:t>
            </a:r>
          </a:p>
          <a:p>
            <a:pPr algn="just"/>
            <a:r>
              <a:rPr lang="tr-TR" altLang="tr-TR" sz="2000" dirty="0">
                <a:latin typeface="Times New Roman" pitchFamily="18" charset="0"/>
              </a:rPr>
              <a:t>Birçok Avrupa ülkesinde büyük kurumsal bankalar menkul kıymetleştirmede ilk </a:t>
            </a:r>
            <a:r>
              <a:rPr lang="tr-TR" altLang="tr-TR" sz="2000" dirty="0" smtClean="0">
                <a:latin typeface="Times New Roman" pitchFamily="18" charset="0"/>
              </a:rPr>
              <a:t>kredi tahsis </a:t>
            </a:r>
            <a:r>
              <a:rPr lang="tr-TR" altLang="tr-TR" sz="2000" dirty="0">
                <a:latin typeface="Times New Roman" pitchFamily="18" charset="0"/>
              </a:rPr>
              <a:t>eden kuruluşlar olmuştur. Bununla birlikte bir çok hükümet özelleştirme ve </a:t>
            </a:r>
            <a:r>
              <a:rPr lang="tr-TR" altLang="tr-TR" sz="2000" dirty="0" smtClean="0">
                <a:latin typeface="Times New Roman" pitchFamily="18" charset="0"/>
              </a:rPr>
              <a:t>kamusal sermayeli </a:t>
            </a:r>
            <a:r>
              <a:rPr lang="tr-TR" altLang="tr-TR" sz="2000" dirty="0">
                <a:latin typeface="Times New Roman" pitchFamily="18" charset="0"/>
              </a:rPr>
              <a:t>özel şirketlerin aktiflerinin bilanço üzerindeki borçların azaltılması ve AB düzenlemelerindeki asgari zorunlulukların yerine getirilmesi amaçlarını menkul kıymetleştirme yoluyla sağlamıştır. </a:t>
            </a:r>
            <a:endParaRPr lang="tr-TR" altLang="tr-TR" sz="2000" dirty="0" smtClean="0">
              <a:latin typeface="Times New Roman" pitchFamily="18" charset="0"/>
            </a:endParaRPr>
          </a:p>
          <a:p>
            <a:pPr algn="just"/>
            <a:r>
              <a:rPr lang="tr-TR" altLang="tr-TR" sz="2000" dirty="0" smtClean="0">
                <a:latin typeface="Times New Roman" pitchFamily="18" charset="0"/>
              </a:rPr>
              <a:t>Avrupa’daki </a:t>
            </a:r>
            <a:r>
              <a:rPr lang="tr-TR" altLang="tr-TR" sz="2000" dirty="0">
                <a:latin typeface="Times New Roman" pitchFamily="18" charset="0"/>
              </a:rPr>
              <a:t>hükümetler aktiflerini gayrimenkulden, piyango </a:t>
            </a:r>
            <a:r>
              <a:rPr lang="tr-TR" altLang="tr-TR" sz="2000" dirty="0" smtClean="0">
                <a:latin typeface="Times New Roman" pitchFamily="18" charset="0"/>
              </a:rPr>
              <a:t>gelirlerine, gelecekteki </a:t>
            </a:r>
            <a:r>
              <a:rPr lang="tr-TR" altLang="tr-TR" sz="2000" dirty="0">
                <a:latin typeface="Times New Roman" pitchFamily="18" charset="0"/>
              </a:rPr>
              <a:t>vergi gelirlerine kadar geniş bir aralıkta menkul kıymetleştirmeyi </a:t>
            </a:r>
            <a:r>
              <a:rPr lang="tr-TR" altLang="tr-TR" sz="2000" dirty="0" smtClean="0">
                <a:latin typeface="Times New Roman" pitchFamily="18" charset="0"/>
              </a:rPr>
              <a:t>seçmiştir. Euro’nun </a:t>
            </a:r>
            <a:r>
              <a:rPr lang="tr-TR" altLang="tr-TR" sz="2000" dirty="0">
                <a:latin typeface="Times New Roman" pitchFamily="18" charset="0"/>
              </a:rPr>
              <a:t>tedavüle girdiği 2000 yılından itibaren menkul kıymetleştirme Avrupa’da çok </a:t>
            </a:r>
            <a:r>
              <a:rPr lang="tr-TR" altLang="tr-TR" sz="2000" dirty="0" smtClean="0">
                <a:latin typeface="Times New Roman" pitchFamily="18" charset="0"/>
              </a:rPr>
              <a:t>daha önemli </a:t>
            </a:r>
            <a:r>
              <a:rPr lang="tr-TR" altLang="tr-TR" sz="2000" dirty="0">
                <a:latin typeface="Times New Roman" pitchFamily="18" charset="0"/>
              </a:rPr>
              <a:t>bir rol </a:t>
            </a:r>
            <a:r>
              <a:rPr lang="tr-TR" altLang="tr-TR" sz="2000" dirty="0" smtClean="0">
                <a:latin typeface="Times New Roman" pitchFamily="18" charset="0"/>
              </a:rPr>
              <a:t>oynamaktadır </a:t>
            </a:r>
            <a:r>
              <a:rPr lang="tr-TR" altLang="tr-TR" sz="2000" dirty="0">
                <a:latin typeface="Times New Roman" pitchFamily="18" charset="0"/>
              </a:rPr>
              <a:t>(</a:t>
            </a:r>
            <a:r>
              <a:rPr lang="tr-TR" altLang="tr-TR" sz="2000" dirty="0" err="1">
                <a:latin typeface="Times New Roman" pitchFamily="18" charset="0"/>
              </a:rPr>
              <a:t>Erdönmez</a:t>
            </a:r>
            <a:r>
              <a:rPr lang="tr-TR" altLang="tr-TR" sz="2000" dirty="0">
                <a:latin typeface="Times New Roman" pitchFamily="18" charset="0"/>
              </a:rPr>
              <a:t>, 2006).</a:t>
            </a:r>
          </a:p>
          <a:p>
            <a:pPr algn="just"/>
            <a:endParaRPr lang="tr-TR" altLang="tr-TR" sz="2000" dirty="0" smtClean="0"/>
          </a:p>
        </p:txBody>
      </p:sp>
    </p:spTree>
    <p:extLst>
      <p:ext uri="{BB962C8B-B14F-4D97-AF65-F5344CB8AC3E}">
        <p14:creationId xmlns:p14="http://schemas.microsoft.com/office/powerpoint/2010/main" val="1794343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tr-TR" altLang="tr-TR" sz="2800" dirty="0" smtClean="0"/>
              <a:t>Dünya’da Menkul Kıymetleştirme</a:t>
            </a:r>
          </a:p>
        </p:txBody>
      </p:sp>
      <p:sp>
        <p:nvSpPr>
          <p:cNvPr id="29699" name="Rectangle 3"/>
          <p:cNvSpPr>
            <a:spLocks noGrp="1" noChangeArrowheads="1"/>
          </p:cNvSpPr>
          <p:nvPr>
            <p:ph type="body" idx="1"/>
          </p:nvPr>
        </p:nvSpPr>
        <p:spPr>
          <a:xfrm>
            <a:off x="845820" y="1234440"/>
            <a:ext cx="7772400" cy="4530725"/>
          </a:xfrm>
        </p:spPr>
        <p:txBody>
          <a:bodyPr/>
          <a:lstStyle/>
          <a:p>
            <a:pPr marL="0" indent="0" algn="just">
              <a:buNone/>
            </a:pPr>
            <a:r>
              <a:rPr lang="tr-TR" altLang="tr-TR" sz="2400" b="1" dirty="0">
                <a:latin typeface="Times New Roman" pitchFamily="18" charset="0"/>
              </a:rPr>
              <a:t>Asya ve Latin </a:t>
            </a:r>
            <a:r>
              <a:rPr lang="tr-TR" altLang="tr-TR" sz="2400" b="1" dirty="0" smtClean="0">
                <a:latin typeface="Times New Roman" pitchFamily="18" charset="0"/>
              </a:rPr>
              <a:t>Amerika</a:t>
            </a:r>
          </a:p>
          <a:p>
            <a:pPr algn="just"/>
            <a:r>
              <a:rPr lang="tr-TR" altLang="tr-TR" sz="2000" dirty="0">
                <a:latin typeface="Times New Roman" pitchFamily="18" charset="0"/>
              </a:rPr>
              <a:t>Hem Asya’da hem de Latin </a:t>
            </a:r>
            <a:r>
              <a:rPr lang="tr-TR" altLang="tr-TR" sz="2000" dirty="0" smtClean="0">
                <a:latin typeface="Times New Roman" pitchFamily="18" charset="0"/>
              </a:rPr>
              <a:t>Amerika’da menkul </a:t>
            </a:r>
            <a:r>
              <a:rPr lang="tr-TR" altLang="tr-TR" sz="2000" dirty="0">
                <a:latin typeface="Times New Roman" pitchFamily="18" charset="0"/>
              </a:rPr>
              <a:t>kıymet ihraççıları menkul kıymetleştirmeyi alternatif finansman olarak görmeye başlamalarına rağmen, özellikle likidite sıkışıklığında bunu bir kerelik bir operasyon olarak değerlendirebilmektedirler. </a:t>
            </a:r>
            <a:endParaRPr lang="tr-TR" altLang="tr-TR" sz="2000" dirty="0" smtClean="0">
              <a:latin typeface="Times New Roman" pitchFamily="18" charset="0"/>
            </a:endParaRPr>
          </a:p>
          <a:p>
            <a:pPr algn="just"/>
            <a:r>
              <a:rPr lang="tr-TR" altLang="tr-TR" sz="2000" dirty="0" smtClean="0">
                <a:latin typeface="Times New Roman" pitchFamily="18" charset="0"/>
              </a:rPr>
              <a:t>Amerika </a:t>
            </a:r>
            <a:r>
              <a:rPr lang="tr-TR" altLang="tr-TR" sz="2000" dirty="0">
                <a:latin typeface="Times New Roman" pitchFamily="18" charset="0"/>
              </a:rPr>
              <a:t>ve Avrupa’dan sonra Japonya menkul kıymet </a:t>
            </a:r>
            <a:r>
              <a:rPr lang="tr-TR" altLang="tr-TR" sz="2000" dirty="0" smtClean="0">
                <a:latin typeface="Times New Roman" pitchFamily="18" charset="0"/>
              </a:rPr>
              <a:t>piyasalarında en </a:t>
            </a:r>
            <a:r>
              <a:rPr lang="tr-TR" altLang="tr-TR" sz="2000" dirty="0">
                <a:latin typeface="Times New Roman" pitchFamily="18" charset="0"/>
              </a:rPr>
              <a:t>aktif ülkedir. Japonya’daki artış eğiliminin, bankaların gayrimenkul ve hisse senedi fiyatlarının çöküşünden önce verilen kredilerle daha çok ilgilenmeye başlamasıyla artması </a:t>
            </a:r>
            <a:r>
              <a:rPr lang="tr-TR" altLang="tr-TR" sz="2000" dirty="0" smtClean="0">
                <a:latin typeface="Times New Roman" pitchFamily="18" charset="0"/>
              </a:rPr>
              <a:t>beklenmektedir</a:t>
            </a:r>
            <a:r>
              <a:rPr lang="tr-TR" altLang="tr-TR" sz="2000" dirty="0">
                <a:latin typeface="Times New Roman" pitchFamily="18" charset="0"/>
              </a:rPr>
              <a:t> (</a:t>
            </a:r>
            <a:r>
              <a:rPr lang="tr-TR" altLang="tr-TR" sz="2000" dirty="0" err="1">
                <a:latin typeface="Times New Roman" pitchFamily="18" charset="0"/>
              </a:rPr>
              <a:t>Erdönmez</a:t>
            </a:r>
            <a:r>
              <a:rPr lang="tr-TR" altLang="tr-TR" sz="2000" dirty="0">
                <a:latin typeface="Times New Roman" pitchFamily="18" charset="0"/>
              </a:rPr>
              <a:t>, 2006).</a:t>
            </a:r>
          </a:p>
          <a:p>
            <a:pPr algn="just"/>
            <a:endParaRPr lang="tr-TR" altLang="tr-TR" sz="2000" dirty="0" smtClean="0"/>
          </a:p>
        </p:txBody>
      </p:sp>
    </p:spTree>
    <p:extLst>
      <p:ext uri="{BB962C8B-B14F-4D97-AF65-F5344CB8AC3E}">
        <p14:creationId xmlns:p14="http://schemas.microsoft.com/office/powerpoint/2010/main" val="3732484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tr-TR" altLang="tr-TR" sz="2800" dirty="0" smtClean="0"/>
              <a:t>Dünya’da Menkul Kıymetleştirme</a:t>
            </a:r>
          </a:p>
        </p:txBody>
      </p:sp>
      <p:sp>
        <p:nvSpPr>
          <p:cNvPr id="29699" name="Rectangle 3"/>
          <p:cNvSpPr>
            <a:spLocks noGrp="1" noChangeArrowheads="1"/>
          </p:cNvSpPr>
          <p:nvPr>
            <p:ph type="body" idx="1"/>
          </p:nvPr>
        </p:nvSpPr>
        <p:spPr>
          <a:xfrm>
            <a:off x="845820" y="1234440"/>
            <a:ext cx="7772400" cy="4530725"/>
          </a:xfrm>
        </p:spPr>
        <p:txBody>
          <a:bodyPr/>
          <a:lstStyle/>
          <a:p>
            <a:pPr marL="0" indent="0" algn="just">
              <a:buNone/>
            </a:pPr>
            <a:r>
              <a:rPr lang="tr-TR" altLang="tr-TR" sz="2400" b="1" dirty="0">
                <a:latin typeface="Times New Roman" pitchFamily="18" charset="0"/>
              </a:rPr>
              <a:t>Asya ve Latin </a:t>
            </a:r>
            <a:r>
              <a:rPr lang="tr-TR" altLang="tr-TR" sz="2400" b="1" dirty="0" smtClean="0">
                <a:latin typeface="Times New Roman" pitchFamily="18" charset="0"/>
              </a:rPr>
              <a:t>Amerika</a:t>
            </a:r>
          </a:p>
          <a:p>
            <a:pPr algn="just"/>
            <a:r>
              <a:rPr lang="tr-TR" altLang="tr-TR" sz="2000" dirty="0">
                <a:latin typeface="Times New Roman" pitchFamily="18" charset="0"/>
              </a:rPr>
              <a:t>Japonya ve Avustralya’dan sonra Asya ve Güney Pasifik ülkelerinde menkul kıymetleştirme oldukça düşük kalmıştır. Bunun en önemli sebebi yasal alt yapının yeterli </a:t>
            </a:r>
            <a:r>
              <a:rPr lang="tr-TR" altLang="tr-TR" sz="2000" dirty="0" smtClean="0">
                <a:latin typeface="Times New Roman" pitchFamily="18" charset="0"/>
              </a:rPr>
              <a:t>olmaması ve </a:t>
            </a:r>
            <a:r>
              <a:rPr lang="tr-TR" altLang="tr-TR" sz="2000" dirty="0">
                <a:latin typeface="Times New Roman" pitchFamily="18" charset="0"/>
              </a:rPr>
              <a:t>tarafların haklarının yeterince korunmamasıdır. Bölgede bankacılık ve kurumsal </a:t>
            </a:r>
            <a:r>
              <a:rPr lang="tr-TR" altLang="tr-TR" sz="2000" dirty="0" smtClean="0">
                <a:latin typeface="Times New Roman" pitchFamily="18" charset="0"/>
              </a:rPr>
              <a:t>sektörün hızla </a:t>
            </a:r>
            <a:r>
              <a:rPr lang="tr-TR" altLang="tr-TR" sz="2000" dirty="0">
                <a:latin typeface="Times New Roman" pitchFamily="18" charset="0"/>
              </a:rPr>
              <a:t>büyüdüğü dikkate alınırsa menkul kıymet piyasalarının da hızla büyüyeceği öngörülmektedir. Özellikle Güney Kore ve Singapur’da işlem hacminin artması beklenmektedir. </a:t>
            </a:r>
          </a:p>
          <a:p>
            <a:pPr algn="just"/>
            <a:r>
              <a:rPr lang="tr-TR" altLang="tr-TR" sz="2000" dirty="0" smtClean="0">
                <a:latin typeface="Times New Roman" pitchFamily="18" charset="0"/>
              </a:rPr>
              <a:t>Hong-Kong’da </a:t>
            </a:r>
            <a:r>
              <a:rPr lang="tr-TR" altLang="tr-TR" sz="2000" dirty="0">
                <a:latin typeface="Times New Roman" pitchFamily="18" charset="0"/>
              </a:rPr>
              <a:t>gayrimenkule dayalı bir çok işlem gerçekleştirilmiş, daha kısıtlı da olsa Tayland, Malezya ve Filipinlerde menkul kıymetleştirme faaliyetleri gerçekleşmiştir. Latin Amerika ülkelerinde ise Brezilya, Venezuela ve Meksika en aktif menkul kıymet piyasalarına sahip </a:t>
            </a:r>
            <a:r>
              <a:rPr lang="tr-TR" altLang="tr-TR" sz="2000" dirty="0" smtClean="0">
                <a:latin typeface="Times New Roman" pitchFamily="18" charset="0"/>
              </a:rPr>
              <a:t>ülkelerdir</a:t>
            </a:r>
            <a:r>
              <a:rPr lang="tr-TR" altLang="tr-TR" sz="2000" dirty="0">
                <a:latin typeface="Times New Roman" pitchFamily="18" charset="0"/>
              </a:rPr>
              <a:t> (</a:t>
            </a:r>
            <a:r>
              <a:rPr lang="tr-TR" altLang="tr-TR" sz="2000" dirty="0" err="1">
                <a:latin typeface="Times New Roman" pitchFamily="18" charset="0"/>
              </a:rPr>
              <a:t>Erdönmez</a:t>
            </a:r>
            <a:r>
              <a:rPr lang="tr-TR" altLang="tr-TR" sz="2000" dirty="0">
                <a:latin typeface="Times New Roman" pitchFamily="18" charset="0"/>
              </a:rPr>
              <a:t>, 2006).</a:t>
            </a:r>
          </a:p>
          <a:p>
            <a:pPr algn="just"/>
            <a:endParaRPr lang="tr-TR" altLang="tr-TR" sz="2000" dirty="0" smtClean="0"/>
          </a:p>
        </p:txBody>
      </p:sp>
    </p:spTree>
    <p:extLst>
      <p:ext uri="{BB962C8B-B14F-4D97-AF65-F5344CB8AC3E}">
        <p14:creationId xmlns:p14="http://schemas.microsoft.com/office/powerpoint/2010/main" val="41869796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25739</TotalTime>
  <Words>693</Words>
  <Application>Microsoft Office PowerPoint</Application>
  <PresentationFormat>Ekran Gösterisi (4:3)</PresentationFormat>
  <Paragraphs>42</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PowerPoint Sunusu</vt:lpstr>
      <vt:lpstr>Dünyada Menkul Kıymetleştirme</vt:lpstr>
      <vt:lpstr>Dünya’da Menkul Kıymetleştirme</vt:lpstr>
      <vt:lpstr>Dünya’da Menkul Kıymetleştirme</vt:lpstr>
      <vt:lpstr>Dünya’da Menkul Kıymetleştirme</vt:lpstr>
      <vt:lpstr>Dünya’da Menkul Kıymetleştirme</vt:lpstr>
      <vt:lpstr>Dünya’da Menkul Kıymetleştirme</vt:lpstr>
      <vt:lpstr>Dünya’da Menkul Kıymetleştirme</vt:lpstr>
      <vt:lpstr>Dünya’da Menkul Kıymetleştirme</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949</cp:revision>
  <cp:lastPrinted>2016-10-24T07:53:35Z</cp:lastPrinted>
  <dcterms:created xsi:type="dcterms:W3CDTF">2016-09-18T09:35:24Z</dcterms:created>
  <dcterms:modified xsi:type="dcterms:W3CDTF">2020-03-06T12:06:57Z</dcterms:modified>
</cp:coreProperties>
</file>