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13"/>
  </p:notesMasterIdLst>
  <p:sldIdLst>
    <p:sldId id="257" r:id="rId2"/>
    <p:sldId id="258" r:id="rId3"/>
    <p:sldId id="260" r:id="rId4"/>
    <p:sldId id="262" r:id="rId5"/>
    <p:sldId id="263" r:id="rId6"/>
    <p:sldId id="264" r:id="rId7"/>
    <p:sldId id="265" r:id="rId8"/>
    <p:sldId id="266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9E6F08-D96B-492E-8E9A-DC34584D86E6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B34F4-F68C-4A27-8949-A6AD6E3D68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9939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B6F2-62D7-470E-806A-F570A0E1136A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50F0D-F9B7-47CF-8F03-DA75DE12BF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7184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E681-6C2C-48F2-AEA2-1C9C0FB55DBE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50F0D-F9B7-47CF-8F03-DA75DE12BF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375873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E681-6C2C-48F2-AEA2-1C9C0FB55DBE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50F0D-F9B7-47CF-8F03-DA75DE12BF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144020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E681-6C2C-48F2-AEA2-1C9C0FB55DBE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50F0D-F9B7-47CF-8F03-DA75DE12BF4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5604304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E681-6C2C-48F2-AEA2-1C9C0FB55DBE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50F0D-F9B7-47CF-8F03-DA75DE12BF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4313314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E681-6C2C-48F2-AEA2-1C9C0FB55DBE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50F0D-F9B7-47CF-8F03-DA75DE12BF4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417854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E681-6C2C-48F2-AEA2-1C9C0FB55DBE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50F0D-F9B7-47CF-8F03-DA75DE12BF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0313589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0D470-336E-4825-9923-68326D06A105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50F0D-F9B7-47CF-8F03-DA75DE12BF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25672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C8445-00E2-4E2B-A54E-DB183280D4C2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50F0D-F9B7-47CF-8F03-DA75DE12BF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1871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2B82F-BCBB-4924-A4F5-096707FDD5A7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50F0D-F9B7-47CF-8F03-DA75DE12BF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1529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3E0E0-D2E9-4E8F-805A-A2E59FB02900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50F0D-F9B7-47CF-8F03-DA75DE12BF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5070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EC94-4662-4B4B-B97A-666806468352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50F0D-F9B7-47CF-8F03-DA75DE12BF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7417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4E43-7E21-45F2-946C-E0B62054790D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50F0D-F9B7-47CF-8F03-DA75DE12BF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8933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D331D-C6AB-43D4-92E5-6BB076BB8FCC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50F0D-F9B7-47CF-8F03-DA75DE12BF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596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8C4F-1D86-41C5-9C07-737FADB69A51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50F0D-F9B7-47CF-8F03-DA75DE12BF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041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C882-6DB8-40AE-9766-032439CF1946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50F0D-F9B7-47CF-8F03-DA75DE12BF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5853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A0EE-5E3A-48DB-944C-1E8DF41A564B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50F0D-F9B7-47CF-8F03-DA75DE12BF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5158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FE0E681-6C2C-48F2-AEA2-1C9C0FB55DBE}" type="datetime1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0450F0D-F9B7-47CF-8F03-DA75DE12BF4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60286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  <p:sldLayoutId id="2147483996" r:id="rId12"/>
    <p:sldLayoutId id="2147483997" r:id="rId13"/>
    <p:sldLayoutId id="2147483998" r:id="rId14"/>
    <p:sldLayoutId id="2147483999" r:id="rId15"/>
    <p:sldLayoutId id="2147484000" r:id="rId16"/>
    <p:sldLayoutId id="2147484001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YARARLANILABİLECEK KİTAPLAR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1.Prof. Dr. Bilge ÖZTAN: Medeni Hukukun Temel Kavramları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2.Prof. Dr. Turgut AKINTÜRK-Yrd. Doç. Dr. Derya ATEŞ KAHRAMAN: Medeni Hukuk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450F0D-F9B7-47CF-8F03-DA75DE12BF49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734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KANUN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Dar Anlamda Kanun</a:t>
            </a:r>
            <a:r>
              <a:rPr lang="tr-TR" b="1" dirty="0"/>
              <a:t>:</a:t>
            </a:r>
            <a:r>
              <a:rPr lang="tr-TR" b="1" dirty="0" smtClean="0"/>
              <a:t> </a:t>
            </a:r>
            <a:r>
              <a:rPr lang="tr-TR" dirty="0" smtClean="0"/>
              <a:t>Anayasa ile yetki verilmiş yasama organının yine Anayasa’da öngörülmüş yöntem ve biçimlere uygun olarak kabul edip yürürlüğe koyduğu ve halen geçerliliğini koruyan hukuk kurallarıdır.</a:t>
            </a:r>
          </a:p>
          <a:p>
            <a:pPr marL="0" indent="0">
              <a:buNone/>
            </a:pPr>
            <a:r>
              <a:rPr lang="tr-TR" b="1" dirty="0" smtClean="0"/>
              <a:t>Geniş Anlamda Kanun</a:t>
            </a:r>
            <a:r>
              <a:rPr lang="tr-TR" dirty="0" smtClean="0"/>
              <a:t>: Pozitif hukuku ifade eder.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450F0D-F9B7-47CF-8F03-DA75DE12BF49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944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mtClean="0"/>
              <a:t>MK’nun 1. Maddesi Anlamında Kanunun Kapsamı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1.Anayasa</a:t>
            </a:r>
          </a:p>
          <a:p>
            <a:r>
              <a:rPr lang="tr-TR" smtClean="0"/>
              <a:t>2.Dar anlamda kanun</a:t>
            </a:r>
          </a:p>
          <a:p>
            <a:r>
              <a:rPr lang="tr-TR" smtClean="0"/>
              <a:t>3.Kanun gücünde olan kaynaklar</a:t>
            </a:r>
          </a:p>
          <a:p>
            <a:r>
              <a:rPr lang="tr-TR" smtClean="0"/>
              <a:t>4.İçtihadı birleştirme kararları</a:t>
            </a:r>
          </a:p>
          <a:p>
            <a:r>
              <a:rPr lang="tr-TR" smtClean="0"/>
              <a:t>5.Tüzükler</a:t>
            </a:r>
          </a:p>
          <a:p>
            <a:r>
              <a:rPr lang="tr-TR" smtClean="0"/>
              <a:t>6.Yönetmelikler</a:t>
            </a:r>
          </a:p>
          <a:p>
            <a:r>
              <a:rPr lang="tr-TR" smtClean="0"/>
              <a:t>7.Diğer düzenleyici işlemler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50F0D-F9B7-47CF-8F03-DA75DE12BF49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0414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MEDENİ HUKUKUN ANLAMI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Bir ülkenin vatandaşlarının birbirleri ile ve belirli bir ölçüde devlet ile olan ilişkilerini </a:t>
            </a:r>
            <a:r>
              <a:rPr lang="tr-TR" dirty="0" smtClean="0"/>
              <a:t>düzenleyen </a:t>
            </a:r>
            <a:r>
              <a:rPr lang="tr-TR" dirty="0" smtClean="0"/>
              <a:t>kurallardan oluşan pozitif bir hukuk dalıdır.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450F0D-F9B7-47CF-8F03-DA75DE12BF49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6045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MEDENİ HUKUK VE MEDENİ KANUN ARASINDAKİ İLİŞKİ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Medeni hukuk kurallarının büyük bir kısmı Medeni Kanunda yer almaktadır.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450F0D-F9B7-47CF-8F03-DA75DE12BF49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4005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MEDENİ HUKUK ALANINDAKİ KANUNLAŞTIRMA HAREKETLERİ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CUMHURİYET </a:t>
            </a:r>
            <a:r>
              <a:rPr lang="tr-TR" dirty="0" smtClean="0"/>
              <a:t>DÖNEMİ</a:t>
            </a:r>
          </a:p>
          <a:p>
            <a:pPr marL="0" indent="0">
              <a:buNone/>
            </a:pPr>
            <a:r>
              <a:rPr lang="tr-TR" dirty="0" err="1" smtClean="0"/>
              <a:t>YenMedeni</a:t>
            </a:r>
            <a:r>
              <a:rPr lang="tr-TR" dirty="0" smtClean="0"/>
              <a:t> </a:t>
            </a:r>
            <a:r>
              <a:rPr lang="tr-TR" dirty="0" smtClean="0"/>
              <a:t>hukuk alanında iktibas yoluyla İsviçre Medeni Kanunu ve Borçlar Kanunu alınmış ve her ikisi de 04.10.1926 tarihinde yürürlüğe konulmuştur.</a:t>
            </a:r>
          </a:p>
          <a:p>
            <a:pPr marL="0" indent="0">
              <a:buNone/>
            </a:pPr>
            <a:r>
              <a:rPr lang="tr-TR" dirty="0" smtClean="0"/>
              <a:t>1926 tarihli ve 743 sayılı Türk Kanunu Medenisi 4721 sayılı ve 22.11.2001 tarihli Medeni Kanun ile yürürlükten kaldırılmıştır.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450F0D-F9B7-47CF-8F03-DA75DE12BF49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5203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MEDENİ KANUNUN SİSTEMATİĞİ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Başlangıç Hükümleri</a:t>
            </a:r>
          </a:p>
          <a:p>
            <a:pPr marL="0" indent="0">
              <a:buNone/>
            </a:pPr>
            <a:r>
              <a:rPr lang="tr-TR" dirty="0" smtClean="0"/>
              <a:t>Birinci Kitap: Kişiler Hukuku</a:t>
            </a:r>
          </a:p>
          <a:p>
            <a:pPr marL="0" indent="0">
              <a:buNone/>
            </a:pPr>
            <a:r>
              <a:rPr lang="tr-TR" dirty="0" smtClean="0"/>
              <a:t>İkinci Kitap: Aile Hukuku</a:t>
            </a:r>
          </a:p>
          <a:p>
            <a:pPr marL="0" indent="0">
              <a:buNone/>
            </a:pPr>
            <a:r>
              <a:rPr lang="tr-TR" dirty="0" smtClean="0"/>
              <a:t>Üçüncü Kitap: Miras Hukuku</a:t>
            </a:r>
          </a:p>
          <a:p>
            <a:pPr marL="0" indent="0">
              <a:buNone/>
            </a:pPr>
            <a:r>
              <a:rPr lang="tr-TR" dirty="0" smtClean="0"/>
              <a:t>Dördüncü Kitap: Eşya Hukuku</a:t>
            </a:r>
          </a:p>
          <a:p>
            <a:pPr marL="0" indent="0">
              <a:buNone/>
            </a:pPr>
            <a:r>
              <a:rPr lang="tr-TR" dirty="0" smtClean="0"/>
              <a:t>Medeni Kanunda kitap, kısım, bölüm, ayırım şeklinde bir sistematik kullanılmıştır.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450F0D-F9B7-47CF-8F03-DA75DE12BF49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3183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BAŞLANGIÇ HÜKÜMLERİNİN ÖZELLİĞİ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Başlangıç hükümleri, özel hukukun temelini teşkil edecek derecede genellik taşıyan temel hukuk ilkeleridir.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450F0D-F9B7-47CF-8F03-DA75DE12BF49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677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MEDENİ KANUN İLE BORÇLAR KANUNU VE TİCARET KANUNU ARASINDAKİ İLİŞKİ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608" y="2204864"/>
            <a:ext cx="7653536" cy="44539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Medeni Kanun ve Borçlar Kanunu şeklen birbirinde ayrı olan kanunlardır. Ancak bu iki kanun birbirine bağlı metinlerden oluşur. Bu husus Medeni Kanunun 5. maddesi ile teyit edilmiştir.</a:t>
            </a:r>
          </a:p>
          <a:p>
            <a:pPr marL="0" indent="0">
              <a:buNone/>
            </a:pPr>
            <a:r>
              <a:rPr lang="tr-TR" dirty="0" smtClean="0"/>
              <a:t>Türk Ticaret Kanununun birinci maddesinde ise adı geçen kanunun Türk Medeni Kanununun ayrılmaz bir parçası olduğu ifade edilmiştir.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450F0D-F9B7-47CF-8F03-DA75DE12BF49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6171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YENİ MEDENİ KANUNUN ÖZELLİKLERİ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1.Demokratik karakteri</a:t>
            </a:r>
          </a:p>
          <a:p>
            <a:pPr marL="0" indent="0">
              <a:buNone/>
            </a:pPr>
            <a:r>
              <a:rPr lang="tr-TR" dirty="0" smtClean="0"/>
              <a:t>2.Ferdiyetçi, özgürlükçü, sosyal </a:t>
            </a:r>
            <a:r>
              <a:rPr lang="tr-TR" dirty="0" err="1" smtClean="0"/>
              <a:t>karekteri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3.Halkçı karakteri</a:t>
            </a:r>
          </a:p>
          <a:p>
            <a:pPr marL="0" indent="0">
              <a:buNone/>
            </a:pPr>
            <a:r>
              <a:rPr lang="tr-TR" dirty="0" smtClean="0"/>
              <a:t>4.Laik ve devrimci karakteri</a:t>
            </a:r>
          </a:p>
          <a:p>
            <a:pPr marL="0" indent="0">
              <a:buNone/>
            </a:pPr>
            <a:r>
              <a:rPr lang="tr-TR" dirty="0" smtClean="0"/>
              <a:t>5.Milli olma karakteri</a:t>
            </a:r>
          </a:p>
          <a:p>
            <a:pPr marL="0" indent="0">
              <a:buNone/>
            </a:pPr>
            <a:r>
              <a:rPr lang="tr-TR" dirty="0" smtClean="0"/>
              <a:t>6. Genellik özelliği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450F0D-F9B7-47CF-8F03-DA75DE12BF49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015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MEDENİ HUKUKUN KAYNAKLARI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1. Kanun</a:t>
            </a:r>
          </a:p>
          <a:p>
            <a:pPr marL="0" indent="0">
              <a:buNone/>
            </a:pPr>
            <a:r>
              <a:rPr lang="tr-TR" dirty="0" smtClean="0"/>
              <a:t>2. Örf ve adet</a:t>
            </a:r>
          </a:p>
          <a:p>
            <a:pPr marL="0" indent="0">
              <a:buNone/>
            </a:pPr>
            <a:r>
              <a:rPr lang="tr-TR" dirty="0" smtClean="0"/>
              <a:t>3. Hakimin yarattığı hukuk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450F0D-F9B7-47CF-8F03-DA75DE12BF49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2525173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90</TotalTime>
  <Words>350</Words>
  <Application>Microsoft Office PowerPoint</Application>
  <PresentationFormat>Ekran Gösterisi (4:3)</PresentationFormat>
  <Paragraphs>57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Calibri</vt:lpstr>
      <vt:lpstr>Century Gothic</vt:lpstr>
      <vt:lpstr>Wingdings 3</vt:lpstr>
      <vt:lpstr>Dilim</vt:lpstr>
      <vt:lpstr>YARARLANILABİLECEK KİTAPLAR</vt:lpstr>
      <vt:lpstr>MEDENİ HUKUKUN ANLAMI</vt:lpstr>
      <vt:lpstr>MEDENİ HUKUK VE MEDENİ KANUN ARASINDAKİ İLİŞKİ</vt:lpstr>
      <vt:lpstr>MEDENİ HUKUK ALANINDAKİ KANUNLAŞTIRMA HAREKETLERİ</vt:lpstr>
      <vt:lpstr>MEDENİ KANUNUN SİSTEMATİĞİ</vt:lpstr>
      <vt:lpstr>BAŞLANGIÇ HÜKÜMLERİNİN ÖZELLİĞİ</vt:lpstr>
      <vt:lpstr>MEDENİ KANUN İLE BORÇLAR KANUNU VE TİCARET KANUNU ARASINDAKİ İLİŞKİ </vt:lpstr>
      <vt:lpstr>YENİ MEDENİ KANUNUN ÖZELLİKLERİ</vt:lpstr>
      <vt:lpstr>MEDENİ HUKUKUN KAYNAKLARI</vt:lpstr>
      <vt:lpstr>KANUN</vt:lpstr>
      <vt:lpstr>MK’nun 1. Maddesi Anlamında Kanunun Kapsamı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YARARLANILABİLECEK KİTAPLAR</dc:title>
  <dc:creator>HP</dc:creator>
  <cp:lastModifiedBy>Pelin Atila Yoruk</cp:lastModifiedBy>
  <cp:revision>15</cp:revision>
  <dcterms:created xsi:type="dcterms:W3CDTF">2015-09-17T23:36:07Z</dcterms:created>
  <dcterms:modified xsi:type="dcterms:W3CDTF">2017-11-13T10:50:00Z</dcterms:modified>
</cp:coreProperties>
</file>