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64" r:id="rId2"/>
    <p:sldId id="257" r:id="rId3"/>
    <p:sldId id="258" r:id="rId4"/>
    <p:sldId id="259" r:id="rId5"/>
    <p:sldId id="260" r:id="rId6"/>
    <p:sldId id="263"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0991639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009495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12330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9340826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91290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tr-TR"/>
              <a:t>Asıl başlık stilini düzenlemek için tıklayın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4020914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1882544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460186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17751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7F543833-A3C6-4932-85D1-39A8E63240D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3669618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304991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F543833-A3C6-4932-85D1-39A8E63240DE}" type="datetimeFigureOut">
              <a:rPr lang="tr-TR" smtClean="0"/>
              <a:t>21.05.2020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797599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7F543833-A3C6-4932-85D1-39A8E63240DE}" type="datetimeFigureOut">
              <a:rPr lang="tr-TR" smtClean="0"/>
              <a:t>21.05.2020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5831955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543833-A3C6-4932-85D1-39A8E63240DE}" type="datetimeFigureOut">
              <a:rPr lang="tr-TR" smtClean="0"/>
              <a:t>21.05.2020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27349770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tr-TR"/>
              <a:t>Asıl başlık stilini düzenlemek için tıklayın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76119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7F543833-A3C6-4932-85D1-39A8E63240D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B9444F4-BBFC-4334-B55C-A7C9C3112478}" type="slidenum">
              <a:rPr lang="tr-TR" smtClean="0"/>
              <a:t>‹#›</a:t>
            </a:fld>
            <a:endParaRPr lang="tr-TR"/>
          </a:p>
        </p:txBody>
      </p:sp>
    </p:spTree>
    <p:extLst>
      <p:ext uri="{BB962C8B-B14F-4D97-AF65-F5344CB8AC3E}">
        <p14:creationId xmlns:p14="http://schemas.microsoft.com/office/powerpoint/2010/main" val="1962960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F543833-A3C6-4932-85D1-39A8E63240DE}" type="datetimeFigureOut">
              <a:rPr lang="tr-TR" smtClean="0"/>
              <a:t>21.05.2020</a:t>
            </a:fld>
            <a:endParaRPr lang="tr-T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B9444F4-BBFC-4334-B55C-A7C9C3112478}" type="slidenum">
              <a:rPr lang="tr-TR" smtClean="0"/>
              <a:t>‹#›</a:t>
            </a:fld>
            <a:endParaRPr lang="tr-TR"/>
          </a:p>
        </p:txBody>
      </p:sp>
    </p:spTree>
    <p:extLst>
      <p:ext uri="{BB962C8B-B14F-4D97-AF65-F5344CB8AC3E}">
        <p14:creationId xmlns:p14="http://schemas.microsoft.com/office/powerpoint/2010/main" val="591369465"/>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DDE4BA3-3DC8-411A-BFCB-73DA692F5DA9}"/>
              </a:ext>
            </a:extLst>
          </p:cNvPr>
          <p:cNvSpPr>
            <a:spLocks noGrp="1"/>
          </p:cNvSpPr>
          <p:nvPr>
            <p:ph idx="1"/>
          </p:nvPr>
        </p:nvSpPr>
        <p:spPr>
          <a:xfrm>
            <a:off x="823108" y="556592"/>
            <a:ext cx="8596668" cy="5140214"/>
          </a:xfrm>
        </p:spPr>
        <p:txBody>
          <a:bodyPr>
            <a:normAutofit fontScale="92500" lnSpcReduction="20000"/>
          </a:bodyPr>
          <a:lstStyle/>
          <a:p>
            <a:pPr marL="0" indent="0">
              <a:buNone/>
            </a:pPr>
            <a:r>
              <a:rPr lang="tr-TR" dirty="0"/>
              <a:t>		</a:t>
            </a:r>
            <a:r>
              <a:rPr lang="tr-TR" sz="4000" b="1" dirty="0"/>
              <a:t>TIBBİ MÜDAHALEDE MAHREMİYETTE UYGULAMADAKİ SORUNLAR:</a:t>
            </a:r>
          </a:p>
          <a:p>
            <a:pPr>
              <a:buFont typeface="Wingdings" panose="05000000000000000000" pitchFamily="2" charset="2"/>
              <a:buChar char="v"/>
            </a:pPr>
            <a:r>
              <a:rPr lang="tr-TR" sz="4000" b="1" dirty="0"/>
              <a:t>Tıbbi müdahale sırasında ancak yetkili ve zorunlu kişiler bulunabilir. Sağlık çalışanı olmak, her türlü tıbbi müdahale sırasında bulunma hakkını otomatik olarak tanımaz.</a:t>
            </a:r>
          </a:p>
          <a:p>
            <a:pPr>
              <a:buFont typeface="Wingdings" panose="05000000000000000000" pitchFamily="2" charset="2"/>
              <a:buChar char="v"/>
            </a:pPr>
            <a:r>
              <a:rPr lang="tr-TR" sz="4000" b="1" dirty="0"/>
              <a:t>Tutuklu ve hükümlülerin muayenelerinde mahremiyet sorunu</a:t>
            </a:r>
          </a:p>
        </p:txBody>
      </p:sp>
    </p:spTree>
    <p:extLst>
      <p:ext uri="{BB962C8B-B14F-4D97-AF65-F5344CB8AC3E}">
        <p14:creationId xmlns:p14="http://schemas.microsoft.com/office/powerpoint/2010/main" val="21434449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8A06D7-83EF-4E60-B870-B42173897506}"/>
              </a:ext>
            </a:extLst>
          </p:cNvPr>
          <p:cNvSpPr>
            <a:spLocks noGrp="1"/>
          </p:cNvSpPr>
          <p:nvPr>
            <p:ph idx="1"/>
          </p:nvPr>
        </p:nvSpPr>
        <p:spPr>
          <a:xfrm>
            <a:off x="677334" y="795131"/>
            <a:ext cx="8596668" cy="5246232"/>
          </a:xfrm>
        </p:spPr>
        <p:txBody>
          <a:bodyPr>
            <a:normAutofit lnSpcReduction="10000"/>
          </a:bodyPr>
          <a:lstStyle/>
          <a:p>
            <a:pPr lvl="0">
              <a:buClr>
                <a:srgbClr val="F496CB">
                  <a:lumMod val="75000"/>
                </a:srgbClr>
              </a:buClr>
              <a:buFont typeface="Wingdings" panose="05000000000000000000" pitchFamily="2" charset="2"/>
              <a:buChar char="v"/>
            </a:pPr>
            <a:r>
              <a:rPr lang="tr-TR" sz="3600" b="1" dirty="0">
                <a:solidFill>
                  <a:prstClr val="black">
                    <a:lumMod val="75000"/>
                    <a:lumOff val="25000"/>
                  </a:prstClr>
                </a:solidFill>
              </a:rPr>
              <a:t>Koğuş sisteminin geçerli olduğu odalardaki mahremiyet sorununa da dikkat edilmelidir. Bu tür odalarda hasta mahremiyet konusuna dikkat çekmek ve belirli konuşma veya müdahaleleri hekim ile bu odanın dışında yapmak talebini iletmek durumundadır. Hekimin bu talebe uymaması durumunda, sır saklama yükümlülüğünü ihlal etmiş olur.</a:t>
            </a:r>
          </a:p>
          <a:p>
            <a:endParaRPr lang="tr-TR" dirty="0"/>
          </a:p>
        </p:txBody>
      </p:sp>
    </p:spTree>
    <p:extLst>
      <p:ext uri="{BB962C8B-B14F-4D97-AF65-F5344CB8AC3E}">
        <p14:creationId xmlns:p14="http://schemas.microsoft.com/office/powerpoint/2010/main" val="742005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41368D9-5C5B-4388-A657-93AA0089CB6D}"/>
              </a:ext>
            </a:extLst>
          </p:cNvPr>
          <p:cNvSpPr>
            <a:spLocks noGrp="1"/>
          </p:cNvSpPr>
          <p:nvPr>
            <p:ph idx="1"/>
          </p:nvPr>
        </p:nvSpPr>
        <p:spPr>
          <a:xfrm>
            <a:off x="677334" y="728871"/>
            <a:ext cx="8596668" cy="5632172"/>
          </a:xfrm>
        </p:spPr>
        <p:txBody>
          <a:bodyPr>
            <a:normAutofit lnSpcReduction="10000"/>
          </a:bodyPr>
          <a:lstStyle/>
          <a:p>
            <a:pPr>
              <a:buFont typeface="Wingdings" panose="05000000000000000000" pitchFamily="2" charset="2"/>
              <a:buChar char="v"/>
            </a:pPr>
            <a:r>
              <a:rPr lang="tr-TR" sz="3600" b="1" dirty="0"/>
              <a:t>Kamera kayıtları ancak güvenlik veya ispat amacına yönelik olarak yapılabilir. Bu kayıtlar için mahremiyet hakkının ihlal edilmemesi gerekir. Bu çerçevede muayene odalarında kural olarak kamera bulunmamalıdır. Ancak herkesin kamuya açık olarak bulunduğu koridor, hastane giriş ve çıkışları gibi yerlere kamera konulmalıdır.</a:t>
            </a:r>
          </a:p>
        </p:txBody>
      </p:sp>
    </p:spTree>
    <p:extLst>
      <p:ext uri="{BB962C8B-B14F-4D97-AF65-F5344CB8AC3E}">
        <p14:creationId xmlns:p14="http://schemas.microsoft.com/office/powerpoint/2010/main" val="31150952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52BC6F7-5367-4472-847B-91017F47980D}"/>
              </a:ext>
            </a:extLst>
          </p:cNvPr>
          <p:cNvSpPr>
            <a:spLocks noGrp="1"/>
          </p:cNvSpPr>
          <p:nvPr>
            <p:ph idx="1"/>
          </p:nvPr>
        </p:nvSpPr>
        <p:spPr>
          <a:xfrm>
            <a:off x="677334" y="662609"/>
            <a:ext cx="8596668" cy="5378753"/>
          </a:xfrm>
        </p:spPr>
        <p:txBody>
          <a:bodyPr>
            <a:normAutofit fontScale="92500" lnSpcReduction="10000"/>
          </a:bodyPr>
          <a:lstStyle/>
          <a:p>
            <a:pPr marL="0" indent="0">
              <a:buNone/>
            </a:pPr>
            <a:r>
              <a:rPr lang="tr-TR" dirty="0"/>
              <a:t>		</a:t>
            </a:r>
            <a:r>
              <a:rPr lang="tr-TR" sz="4400" b="1" dirty="0"/>
              <a:t>TIP HUKUKUNDA ZORUNLULUK HALİ</a:t>
            </a:r>
          </a:p>
          <a:p>
            <a:pPr marL="0" indent="0">
              <a:buNone/>
            </a:pPr>
            <a:r>
              <a:rPr lang="tr-TR" sz="4400" b="1" dirty="0"/>
              <a:t>	Ceza hukukunun ve medeni hukukun temel müesseselerinden olan zorunluluk hali, zorda kalarak bir suç işlemek ya da haksız fiil gerçekleştirme durumunda kalan kişinin sorumluluğunu düzenlemektedir.</a:t>
            </a:r>
          </a:p>
        </p:txBody>
      </p:sp>
    </p:spTree>
    <p:extLst>
      <p:ext uri="{BB962C8B-B14F-4D97-AF65-F5344CB8AC3E}">
        <p14:creationId xmlns:p14="http://schemas.microsoft.com/office/powerpoint/2010/main" val="2485252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D8A02F0-981B-418E-B8B2-205BA7453537}"/>
              </a:ext>
            </a:extLst>
          </p:cNvPr>
          <p:cNvSpPr>
            <a:spLocks noGrp="1"/>
          </p:cNvSpPr>
          <p:nvPr>
            <p:ph idx="1"/>
          </p:nvPr>
        </p:nvSpPr>
        <p:spPr>
          <a:xfrm>
            <a:off x="677334" y="914401"/>
            <a:ext cx="8596668" cy="5126962"/>
          </a:xfrm>
        </p:spPr>
        <p:txBody>
          <a:bodyPr>
            <a:normAutofit fontScale="92500" lnSpcReduction="20000"/>
          </a:bodyPr>
          <a:lstStyle/>
          <a:p>
            <a:pPr marL="0" indent="0">
              <a:buNone/>
            </a:pPr>
            <a:r>
              <a:rPr lang="tr-TR" dirty="0"/>
              <a:t>	</a:t>
            </a:r>
            <a:r>
              <a:rPr lang="tr-TR" sz="4800" b="1" dirty="0"/>
              <a:t>Sağlık çalışanları başka seçenekleri kalmadığı için suç işlemek durumunda kalabilirler. Bu durumun tıp hukukundaki örneklerinin neler olduğu ve ne tür bir sorumluluğun söz konusu olacağı veya sorumsuzluğun şartlarının neler olduğunun ele alınması gerekir.</a:t>
            </a:r>
            <a:endParaRPr lang="tr-TR" b="1" dirty="0"/>
          </a:p>
        </p:txBody>
      </p:sp>
    </p:spTree>
    <p:extLst>
      <p:ext uri="{BB962C8B-B14F-4D97-AF65-F5344CB8AC3E}">
        <p14:creationId xmlns:p14="http://schemas.microsoft.com/office/powerpoint/2010/main" val="1753674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D5F7A3E-EE8E-412A-8379-DE3D19E66853}"/>
              </a:ext>
            </a:extLst>
          </p:cNvPr>
          <p:cNvSpPr>
            <a:spLocks noGrp="1"/>
          </p:cNvSpPr>
          <p:nvPr>
            <p:ph idx="1"/>
          </p:nvPr>
        </p:nvSpPr>
        <p:spPr>
          <a:xfrm>
            <a:off x="677334" y="649357"/>
            <a:ext cx="8596668" cy="5392005"/>
          </a:xfrm>
        </p:spPr>
        <p:txBody>
          <a:bodyPr>
            <a:normAutofit fontScale="92500" lnSpcReduction="10000"/>
          </a:bodyPr>
          <a:lstStyle/>
          <a:p>
            <a:pPr marL="0" indent="0">
              <a:buNone/>
            </a:pPr>
            <a:r>
              <a:rPr lang="tr-TR" dirty="0"/>
              <a:t>	</a:t>
            </a:r>
            <a:r>
              <a:rPr lang="tr-TR" sz="4800" b="1" dirty="0"/>
              <a:t>Zorunluluk hali, başka türlü davranmak imkanı olmadığından ve daha yüksek bir değeri korumak için, hukuka aykırı bir eylem işlemek durumunda kalan kimsenin hukuken sorumlu tutulmasını önleyen müesseseye verilen addır.</a:t>
            </a:r>
            <a:endParaRPr lang="tr-TR" b="1" dirty="0"/>
          </a:p>
        </p:txBody>
      </p:sp>
    </p:spTree>
    <p:extLst>
      <p:ext uri="{BB962C8B-B14F-4D97-AF65-F5344CB8AC3E}">
        <p14:creationId xmlns:p14="http://schemas.microsoft.com/office/powerpoint/2010/main" val="917457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874DFF3-6A02-4BE2-9AFF-B4B2C99E0357}"/>
              </a:ext>
            </a:extLst>
          </p:cNvPr>
          <p:cNvSpPr>
            <a:spLocks noGrp="1"/>
          </p:cNvSpPr>
          <p:nvPr>
            <p:ph idx="1"/>
          </p:nvPr>
        </p:nvSpPr>
        <p:spPr>
          <a:xfrm>
            <a:off x="677334" y="649357"/>
            <a:ext cx="8596668" cy="5392005"/>
          </a:xfrm>
        </p:spPr>
        <p:txBody>
          <a:bodyPr>
            <a:normAutofit lnSpcReduction="10000"/>
          </a:bodyPr>
          <a:lstStyle/>
          <a:p>
            <a:pPr marL="0" indent="0">
              <a:buNone/>
            </a:pPr>
            <a:r>
              <a:rPr lang="tr-TR" dirty="0"/>
              <a:t>	</a:t>
            </a:r>
            <a:r>
              <a:rPr lang="tr-TR" sz="6000" b="1" dirty="0"/>
              <a:t>Acil hallerde ilk yardım müdahalesi veya uzmanlık dışı müdahale, zorunluluk haline örnek olarak gösterilebilir.</a:t>
            </a:r>
            <a:endParaRPr lang="tr-TR" b="1" dirty="0"/>
          </a:p>
        </p:txBody>
      </p:sp>
    </p:spTree>
    <p:extLst>
      <p:ext uri="{BB962C8B-B14F-4D97-AF65-F5344CB8AC3E}">
        <p14:creationId xmlns:p14="http://schemas.microsoft.com/office/powerpoint/2010/main" val="8820855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076C014-C019-4641-90AB-7B854023E5E7}"/>
              </a:ext>
            </a:extLst>
          </p:cNvPr>
          <p:cNvSpPr>
            <a:spLocks noGrp="1"/>
          </p:cNvSpPr>
          <p:nvPr>
            <p:ph idx="1"/>
          </p:nvPr>
        </p:nvSpPr>
        <p:spPr>
          <a:xfrm>
            <a:off x="677334" y="569843"/>
            <a:ext cx="8718457" cy="5471519"/>
          </a:xfrm>
        </p:spPr>
        <p:txBody>
          <a:bodyPr>
            <a:normAutofit fontScale="77500" lnSpcReduction="20000"/>
          </a:bodyPr>
          <a:lstStyle/>
          <a:p>
            <a:pPr marL="0" indent="0">
              <a:buNone/>
            </a:pPr>
            <a:r>
              <a:rPr lang="tr-TR" dirty="0"/>
              <a:t>	</a:t>
            </a:r>
            <a:r>
              <a:rPr lang="tr-TR" sz="5700" b="1" dirty="0"/>
              <a:t>Korunma hareketi, hukuk düzeni ile çelişki içinde ise zorunluluk halinin kabul edilmesi mümkün olmaz. Nitekim hukuk düzeninin temel prensipleri ile örneğin özgürlük prensibi ile çatışan bir korunma hareketi zorunluluk halinden yararlanamaz.</a:t>
            </a:r>
            <a:endParaRPr lang="tr-TR" b="1" dirty="0"/>
          </a:p>
        </p:txBody>
      </p:sp>
    </p:spTree>
    <p:extLst>
      <p:ext uri="{BB962C8B-B14F-4D97-AF65-F5344CB8AC3E}">
        <p14:creationId xmlns:p14="http://schemas.microsoft.com/office/powerpoint/2010/main" val="3327748319"/>
      </p:ext>
    </p:extLst>
  </p:cSld>
  <p:clrMapOvr>
    <a:masterClrMapping/>
  </p:clrMapOvr>
</p:sld>
</file>

<file path=ppt/theme/theme1.xml><?xml version="1.0" encoding="utf-8"?>
<a:theme xmlns:a="http://schemas.openxmlformats.org/drawingml/2006/main" name="Yüzeyler">
  <a:themeElements>
    <a:clrScheme name="Yüzeyler">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Yüzeyler">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Yüzeyler">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109</TotalTime>
  <Words>287</Words>
  <Application>Microsoft Office PowerPoint</Application>
  <PresentationFormat>Geniş ekran</PresentationFormat>
  <Paragraphs>11</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Trebuchet MS</vt:lpstr>
      <vt:lpstr>Wingdings</vt:lpstr>
      <vt:lpstr>Wingdings 3</vt:lpstr>
      <vt:lpstr>Yüzeyler</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13</cp:revision>
  <dcterms:created xsi:type="dcterms:W3CDTF">2020-05-12T10:57:22Z</dcterms:created>
  <dcterms:modified xsi:type="dcterms:W3CDTF">2020-05-21T11:42:04Z</dcterms:modified>
</cp:coreProperties>
</file>