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6"/>
  </p:notesMasterIdLst>
  <p:sldIdLst>
    <p:sldId id="256" r:id="rId2"/>
    <p:sldId id="270" r:id="rId3"/>
    <p:sldId id="271" r:id="rId4"/>
    <p:sldId id="272" r:id="rId5"/>
    <p:sldId id="273" r:id="rId6"/>
    <p:sldId id="28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zyolab1" initials="F" lastIdx="1" clrIdx="0">
    <p:extLst>
      <p:ext uri="{19B8F6BF-5375-455C-9EA6-DF929625EA0E}">
        <p15:presenceInfo xmlns:p15="http://schemas.microsoft.com/office/powerpoint/2012/main" userId="Fizyolab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0131" autoAdjust="0"/>
  </p:normalViewPr>
  <p:slideViewPr>
    <p:cSldViewPr snapToGrid="0">
      <p:cViewPr varScale="1">
        <p:scale>
          <a:sx n="63" d="100"/>
          <a:sy n="63" d="100"/>
        </p:scale>
        <p:origin x="77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F1CB9-3C01-47E5-B87F-75E89C1738A2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2452D-F162-4297-B6F5-5D06C73C88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76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71421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788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12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72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18378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404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17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40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02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354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448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698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41505" y="295085"/>
            <a:ext cx="9944100" cy="1489872"/>
          </a:xfrm>
          <a:ln w="38100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altLang="tr-TR" sz="4000" b="1" dirty="0"/>
              <a:t>ACTION POTENTIALS</a:t>
            </a:r>
            <a:r>
              <a:rPr lang="tr-TR" sz="4000" b="1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tr-TR" sz="4000" b="1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tr-TR" sz="4000" b="1" dirty="0">
                <a:solidFill>
                  <a:schemeClr val="tx1">
                    <a:lumMod val="85000"/>
                  </a:schemeClr>
                </a:solidFill>
              </a:rPr>
              <a:t>WEEK 5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06491" y="5059870"/>
            <a:ext cx="5105400" cy="690888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>
                    <a:lumMod val="85000"/>
                  </a:schemeClr>
                </a:solidFill>
              </a:rPr>
              <a:t>Dr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. </a:t>
            </a:r>
            <a:r>
              <a:rPr lang="tr-TR" b="1" dirty="0" smtClean="0">
                <a:solidFill>
                  <a:schemeClr val="tx1">
                    <a:lumMod val="85000"/>
                  </a:schemeClr>
                </a:solidFill>
              </a:rPr>
              <a:t>Etkin ŞAFAK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5265"/>
          <a:stretch/>
        </p:blipFill>
        <p:spPr>
          <a:xfrm>
            <a:off x="2736216" y="2772190"/>
            <a:ext cx="5923924" cy="21185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614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7389" r="15426" b="-1"/>
          <a:stretch/>
        </p:blipFill>
        <p:spPr>
          <a:xfrm>
            <a:off x="1011574" y="403593"/>
            <a:ext cx="3337560" cy="4956048"/>
          </a:xfrm>
          <a:custGeom>
            <a:avLst/>
            <a:gdLst>
              <a:gd name="connsiteX0" fmla="*/ 384420 w 3337560"/>
              <a:gd name="connsiteY0" fmla="*/ 0 h 4956048"/>
              <a:gd name="connsiteX1" fmla="*/ 3337560 w 3337560"/>
              <a:gd name="connsiteY1" fmla="*/ 0 h 4956048"/>
              <a:gd name="connsiteX2" fmla="*/ 3337560 w 3337560"/>
              <a:gd name="connsiteY2" fmla="*/ 4571628 h 4956048"/>
              <a:gd name="connsiteX3" fmla="*/ 2953140 w 3337560"/>
              <a:gd name="connsiteY3" fmla="*/ 4956048 h 4956048"/>
              <a:gd name="connsiteX4" fmla="*/ 0 w 3337560"/>
              <a:gd name="connsiteY4" fmla="*/ 4956048 h 4956048"/>
              <a:gd name="connsiteX5" fmla="*/ 0 w 3337560"/>
              <a:gd name="connsiteY5" fmla="*/ 384420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7560" h="4956048">
                <a:moveTo>
                  <a:pt x="384420" y="0"/>
                </a:moveTo>
                <a:lnTo>
                  <a:pt x="3337560" y="0"/>
                </a:lnTo>
                <a:lnTo>
                  <a:pt x="3337560" y="4571628"/>
                </a:lnTo>
                <a:lnTo>
                  <a:pt x="2953140" y="4956048"/>
                </a:lnTo>
                <a:lnTo>
                  <a:pt x="0" y="4956048"/>
                </a:lnTo>
                <a:lnTo>
                  <a:pt x="0" y="384420"/>
                </a:lnTo>
                <a:close/>
              </a:path>
            </a:pathLst>
          </a:custGeom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441770" y="5148626"/>
            <a:ext cx="5627258" cy="1507067"/>
          </a:xfrm>
        </p:spPr>
        <p:txBody>
          <a:bodyPr>
            <a:normAutofit/>
          </a:bodyPr>
          <a:lstStyle/>
          <a:p>
            <a:r>
              <a:rPr lang="tr-TR" b="1" dirty="0" smtClean="0"/>
              <a:t>Action-</a:t>
            </a:r>
            <a:r>
              <a:rPr lang="tr-TR" b="1" dirty="0" err="1" smtClean="0"/>
              <a:t>Potential</a:t>
            </a:r>
            <a:r>
              <a:rPr lang="tr-TR" b="1" dirty="0" smtClean="0"/>
              <a:t> </a:t>
            </a:r>
            <a:r>
              <a:rPr lang="tr-TR" b="1" dirty="0" err="1" smtClean="0"/>
              <a:t>Propagation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4825982" y="786117"/>
            <a:ext cx="7120237" cy="4191000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here is a sequential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opening and closing of sodium and potassium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channels along the membrane. 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he action potential doesn’t move but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“sets off” a new action potential in the region of the axon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just ahead of it. 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Because the membrane areas that have just undergone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an action potential are refractory and cannot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immediately undergo another, the only direction of action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potential propagation is away from a region of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membrane that has recently been active</a:t>
            </a:r>
            <a:endParaRPr lang="tr-TR" sz="2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tr-TR" sz="1900" dirty="0"/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10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83724BFA-A254-419D-8502-D90EF5383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6" r="3" b="3"/>
          <a:stretch/>
        </p:blipFill>
        <p:spPr>
          <a:xfrm>
            <a:off x="800558" y="786118"/>
            <a:ext cx="3337560" cy="2404227"/>
          </a:xfrm>
          <a:custGeom>
            <a:avLst/>
            <a:gdLst>
              <a:gd name="connsiteX0" fmla="*/ 384420 w 3337560"/>
              <a:gd name="connsiteY0" fmla="*/ 0 h 2404227"/>
              <a:gd name="connsiteX1" fmla="*/ 3337560 w 3337560"/>
              <a:gd name="connsiteY1" fmla="*/ 0 h 2404227"/>
              <a:gd name="connsiteX2" fmla="*/ 3337560 w 3337560"/>
              <a:gd name="connsiteY2" fmla="*/ 2404227 h 2404227"/>
              <a:gd name="connsiteX3" fmla="*/ 0 w 3337560"/>
              <a:gd name="connsiteY3" fmla="*/ 2404227 h 2404227"/>
              <a:gd name="connsiteX4" fmla="*/ 0 w 3337560"/>
              <a:gd name="connsiteY4" fmla="*/ 384420 h 240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7560" h="2404227">
                <a:moveTo>
                  <a:pt x="384420" y="0"/>
                </a:moveTo>
                <a:lnTo>
                  <a:pt x="3337560" y="0"/>
                </a:lnTo>
                <a:lnTo>
                  <a:pt x="3337560" y="2404227"/>
                </a:lnTo>
                <a:lnTo>
                  <a:pt x="0" y="2404227"/>
                </a:lnTo>
                <a:lnTo>
                  <a:pt x="0" y="384420"/>
                </a:lnTo>
                <a:close/>
              </a:path>
            </a:pathLst>
          </a:cu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2904" r="6" b="6"/>
          <a:stretch/>
        </p:blipFill>
        <p:spPr>
          <a:xfrm>
            <a:off x="800558" y="3344575"/>
            <a:ext cx="3337560" cy="2397590"/>
          </a:xfrm>
          <a:custGeom>
            <a:avLst/>
            <a:gdLst>
              <a:gd name="connsiteX0" fmla="*/ 0 w 3337560"/>
              <a:gd name="connsiteY0" fmla="*/ 0 h 2397590"/>
              <a:gd name="connsiteX1" fmla="*/ 3337560 w 3337560"/>
              <a:gd name="connsiteY1" fmla="*/ 0 h 2397590"/>
              <a:gd name="connsiteX2" fmla="*/ 3337560 w 3337560"/>
              <a:gd name="connsiteY2" fmla="*/ 2013170 h 2397590"/>
              <a:gd name="connsiteX3" fmla="*/ 2953140 w 3337560"/>
              <a:gd name="connsiteY3" fmla="*/ 2397590 h 2397590"/>
              <a:gd name="connsiteX4" fmla="*/ 0 w 3337560"/>
              <a:gd name="connsiteY4" fmla="*/ 2397590 h 239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7560" h="2397590">
                <a:moveTo>
                  <a:pt x="0" y="0"/>
                </a:moveTo>
                <a:lnTo>
                  <a:pt x="3337560" y="0"/>
                </a:lnTo>
                <a:lnTo>
                  <a:pt x="3337560" y="2013170"/>
                </a:lnTo>
                <a:lnTo>
                  <a:pt x="2953140" y="2397590"/>
                </a:lnTo>
                <a:lnTo>
                  <a:pt x="0" y="2397590"/>
                </a:lnTo>
                <a:close/>
              </a:path>
            </a:pathLst>
          </a:custGeom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288394" y="4623693"/>
            <a:ext cx="5627258" cy="1507067"/>
          </a:xfrm>
        </p:spPr>
        <p:txBody>
          <a:bodyPr>
            <a:normAutofit/>
          </a:bodyPr>
          <a:lstStyle/>
          <a:p>
            <a:r>
              <a:rPr lang="tr-TR" b="1" dirty="0" smtClean="0"/>
              <a:t>Action-</a:t>
            </a:r>
            <a:r>
              <a:rPr lang="tr-TR" b="1" dirty="0" err="1" smtClean="0"/>
              <a:t>Potential</a:t>
            </a:r>
            <a:r>
              <a:rPr lang="tr-TR" b="1" dirty="0" smtClean="0"/>
              <a:t> </a:t>
            </a:r>
            <a:r>
              <a:rPr lang="tr-TR" b="1" dirty="0" err="1" smtClean="0"/>
              <a:t>Propagation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4661860" y="685800"/>
            <a:ext cx="6253792" cy="3615267"/>
          </a:xfrm>
        </p:spPr>
        <p:txBody>
          <a:bodyPr rtlCol="0"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he direction of propagation being determined by 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stimulus location.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 example, the action potentials 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skeletal-muscle cells are initiated near the middle of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these cylindrical cells and propagate toward the two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ends.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most nerve cells, however, action potentials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are initiated </a:t>
            </a:r>
            <a:r>
              <a:rPr lang="en-US" i="1" dirty="0">
                <a:solidFill>
                  <a:schemeClr val="tx1"/>
                </a:solidFill>
              </a:rPr>
              <a:t>physiologically </a:t>
            </a:r>
            <a:r>
              <a:rPr lang="en-US" dirty="0">
                <a:solidFill>
                  <a:schemeClr val="tx1"/>
                </a:solidFill>
              </a:rPr>
              <a:t>at one end of the cell (for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reasons to be described in the next section) and propagate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toward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other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11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02" y="2877330"/>
            <a:ext cx="3185108" cy="1344005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2157046" y="463062"/>
            <a:ext cx="9601200" cy="1485900"/>
          </a:xfrm>
        </p:spPr>
        <p:txBody>
          <a:bodyPr>
            <a:normAutofit/>
          </a:bodyPr>
          <a:lstStyle/>
          <a:p>
            <a:r>
              <a:rPr lang="tr-TR" b="1" dirty="0" smtClean="0"/>
              <a:t>Action-</a:t>
            </a:r>
            <a:r>
              <a:rPr lang="tr-TR" b="1" dirty="0" err="1" smtClean="0"/>
              <a:t>Potential</a:t>
            </a:r>
            <a:r>
              <a:rPr lang="tr-TR" b="1" dirty="0" smtClean="0"/>
              <a:t> </a:t>
            </a:r>
            <a:r>
              <a:rPr lang="tr-TR" b="1" dirty="0" err="1" smtClean="0"/>
              <a:t>Propagation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4290512" y="1755261"/>
            <a:ext cx="7262648" cy="4698125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The velocity with which an action potential propagates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along a membrane depends upon fiber diameter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and whether or not the fiber is myelinated. 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The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larger the fiber diameter, the faster the action potential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propagates. 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400" b="1" dirty="0">
                <a:solidFill>
                  <a:schemeClr val="tx1"/>
                </a:solidFill>
              </a:rPr>
              <a:t>WHY?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 large fiber offers less resistance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to local current; more ions will flow in a given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time, bringing adjacent regions of the membrane to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threshold faster.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12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311" y="1955459"/>
            <a:ext cx="3185108" cy="238883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2221551" y="5550580"/>
            <a:ext cx="8534400" cy="1507067"/>
          </a:xfrm>
        </p:spPr>
        <p:txBody>
          <a:bodyPr>
            <a:normAutofit/>
          </a:bodyPr>
          <a:lstStyle/>
          <a:p>
            <a:r>
              <a:rPr lang="tr-TR" b="1" dirty="0" smtClean="0"/>
              <a:t>Action-</a:t>
            </a:r>
            <a:r>
              <a:rPr lang="tr-TR" b="1" dirty="0" err="1" smtClean="0"/>
              <a:t>Potential</a:t>
            </a:r>
            <a:r>
              <a:rPr lang="tr-TR" b="1" dirty="0" smtClean="0"/>
              <a:t> </a:t>
            </a:r>
            <a:r>
              <a:rPr lang="tr-TR" b="1" dirty="0" err="1" smtClean="0"/>
              <a:t>Propagation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684212" y="685800"/>
            <a:ext cx="8070905" cy="4348655"/>
          </a:xfrm>
        </p:spPr>
        <p:txBody>
          <a:bodyPr rtlCol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Myelin is an insulator that makes it more difficult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charge to flow between intracellular and extracellular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fluid compartments. </a:t>
            </a:r>
            <a:endParaRPr lang="tr-TR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here is less “leakage”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of charge across the myelin</a:t>
            </a:r>
            <a:endParaRPr lang="tr-TR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he concentration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of voltage-gated sodium channels in the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myelinated region of axons is low</a:t>
            </a:r>
          </a:p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Therefore, action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potentials occur only at the nodes of Ranvier where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the myelin coating is interrupted and the concentration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of voltage-gated sodium channels is high. </a:t>
            </a:r>
            <a:endParaRPr lang="tr-TR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</a:rPr>
              <a:t>A</a:t>
            </a:r>
            <a:r>
              <a:rPr lang="en-US" sz="2400" dirty="0" err="1">
                <a:solidFill>
                  <a:schemeClr val="tx1"/>
                </a:solidFill>
              </a:rPr>
              <a:t>ction</a:t>
            </a:r>
            <a:r>
              <a:rPr lang="en-US" sz="2400" dirty="0">
                <a:solidFill>
                  <a:schemeClr val="tx1"/>
                </a:solidFill>
              </a:rPr>
              <a:t> potentials literally jump from one node to the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next as they propagate along a myelinated fiber, and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this reason such propagation is called </a:t>
            </a:r>
            <a:r>
              <a:rPr lang="en-US" sz="2400" b="1" dirty="0">
                <a:solidFill>
                  <a:schemeClr val="tx1"/>
                </a:solidFill>
              </a:rPr>
              <a:t>saltatory conduction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13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0702D39-174C-473D-987D-5D4F19FF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647" y="592016"/>
            <a:ext cx="9601200" cy="1485900"/>
          </a:xfrm>
        </p:spPr>
        <p:txBody>
          <a:bodyPr/>
          <a:lstStyle/>
          <a:p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 smtClean="0"/>
              <a:t>questions</a:t>
            </a:r>
            <a:r>
              <a:rPr lang="tr-TR" dirty="0"/>
              <a:t>?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11D96434-DD50-4EEB-BF0B-58DD81F7D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00" y="22860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581" y="1474870"/>
            <a:ext cx="3185108" cy="265956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3170289" y="5350933"/>
            <a:ext cx="8534400" cy="1507067"/>
          </a:xfrm>
        </p:spPr>
        <p:txBody>
          <a:bodyPr>
            <a:normAutofit/>
          </a:bodyPr>
          <a:lstStyle/>
          <a:p>
            <a:r>
              <a:rPr lang="en-US" b="1" dirty="0"/>
              <a:t>Threshold </a:t>
            </a:r>
            <a:r>
              <a:rPr lang="tr-TR" b="1" dirty="0" err="1"/>
              <a:t>P</a:t>
            </a:r>
            <a:r>
              <a:rPr lang="tr-TR" b="1" dirty="0" err="1" smtClean="0"/>
              <a:t>otential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684212" y="685800"/>
            <a:ext cx="7835369" cy="4237704"/>
          </a:xfrm>
        </p:spPr>
        <p:txBody>
          <a:bodyPr rtlCol="0">
            <a:noAutofit/>
          </a:bodyPr>
          <a:lstStyle/>
          <a:p>
            <a:pPr algn="just"/>
            <a:r>
              <a:rPr lang="tr-TR" sz="2400" dirty="0">
                <a:solidFill>
                  <a:schemeClr val="tx1"/>
                </a:solidFill>
              </a:rPr>
              <a:t>A</a:t>
            </a:r>
            <a:r>
              <a:rPr lang="en-US" sz="2400" dirty="0" err="1">
                <a:solidFill>
                  <a:schemeClr val="tx1"/>
                </a:solidFill>
              </a:rPr>
              <a:t>ction</a:t>
            </a:r>
            <a:r>
              <a:rPr lang="en-US" sz="2400" dirty="0">
                <a:solidFill>
                  <a:schemeClr val="tx1"/>
                </a:solidFill>
              </a:rPr>
              <a:t> potentials occur only when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i="1" dirty="0">
                <a:solidFill>
                  <a:schemeClr val="tx1"/>
                </a:solidFill>
              </a:rPr>
              <a:t>net </a:t>
            </a:r>
            <a:r>
              <a:rPr lang="en-US" sz="2400" dirty="0">
                <a:solidFill>
                  <a:schemeClr val="tx1"/>
                </a:solidFill>
              </a:rPr>
              <a:t>movement of positive charge through ion channels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 inward. </a:t>
            </a:r>
            <a:endParaRPr lang="tr-TR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The membrane potential at which this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occurs is called the </a:t>
            </a:r>
            <a:r>
              <a:rPr lang="en-US" sz="2400" b="1" dirty="0">
                <a:solidFill>
                  <a:schemeClr val="tx1"/>
                </a:solidFill>
              </a:rPr>
              <a:t>threshold potential, </a:t>
            </a:r>
            <a:endParaRPr lang="tr-TR" sz="2400" b="1" dirty="0">
              <a:solidFill>
                <a:schemeClr val="tx1"/>
              </a:solidFill>
            </a:endParaRPr>
          </a:p>
          <a:p>
            <a:pPr algn="just"/>
            <a:r>
              <a:rPr lang="tr-TR" sz="2400" dirty="0">
                <a:solidFill>
                  <a:schemeClr val="tx1"/>
                </a:solidFill>
              </a:rPr>
              <a:t>S</a:t>
            </a:r>
            <a:r>
              <a:rPr lang="en-US" sz="2400" dirty="0" err="1">
                <a:solidFill>
                  <a:schemeClr val="tx1"/>
                </a:solidFill>
              </a:rPr>
              <a:t>timuli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that are just strong enough to depolarize the membrane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to this level are </a:t>
            </a:r>
            <a:r>
              <a:rPr lang="en-US" sz="2400" b="1" dirty="0">
                <a:solidFill>
                  <a:schemeClr val="tx1"/>
                </a:solidFill>
              </a:rPr>
              <a:t>threshold stimuli</a:t>
            </a:r>
            <a:endParaRPr lang="tr-TR" sz="2400" b="1" dirty="0">
              <a:solidFill>
                <a:schemeClr val="tx1"/>
              </a:solidFill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The threshold of most excitable membranes is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about 15 mV less negative than the resting membrane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potential. </a:t>
            </a:r>
            <a:endParaRPr lang="tr-TR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Thus, if the resting potential of a neuron is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70 mV, the threshold potential may be 55 mV.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33" y="2366640"/>
            <a:ext cx="3185108" cy="238883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Threshold </a:t>
            </a:r>
            <a:r>
              <a:rPr lang="tr-TR" b="1" dirty="0" err="1"/>
              <a:t>P</a:t>
            </a:r>
            <a:r>
              <a:rPr lang="tr-TR" b="1" dirty="0" err="1" smtClean="0"/>
              <a:t>otential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5052527" y="1941124"/>
            <a:ext cx="6593129" cy="3575884"/>
          </a:xfrm>
        </p:spPr>
        <p:txBody>
          <a:bodyPr rtlCol="0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At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depolarizations less than threshold</a:t>
            </a:r>
            <a:r>
              <a:rPr lang="en-US" dirty="0">
                <a:solidFill>
                  <a:schemeClr val="tx1"/>
                </a:solidFill>
              </a:rPr>
              <a:t>, outward potassium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movement still exceeds sodium entry, and 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positive-feedback cycle cannot get started despite 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increase in sodium entry.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such cases, the membrane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will return to its resting level as soon as the stimulus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removed, and </a:t>
            </a:r>
            <a:r>
              <a:rPr lang="en-US" b="1" dirty="0">
                <a:solidFill>
                  <a:schemeClr val="tx1"/>
                </a:solidFill>
              </a:rPr>
              <a:t>no action potential is generated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These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weak depolarizations are </a:t>
            </a:r>
            <a:r>
              <a:rPr lang="en-US" b="1" dirty="0">
                <a:solidFill>
                  <a:schemeClr val="tx1"/>
                </a:solidFill>
              </a:rPr>
              <a:t>subthreshold potentials</a:t>
            </a:r>
            <a:r>
              <a:rPr lang="en-US" dirty="0">
                <a:solidFill>
                  <a:schemeClr val="tx1"/>
                </a:solidFill>
              </a:rPr>
              <a:t>, 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stimuli that cause them are </a:t>
            </a:r>
            <a:r>
              <a:rPr lang="en-US" b="1" dirty="0">
                <a:solidFill>
                  <a:schemeClr val="tx1"/>
                </a:solidFill>
              </a:rPr>
              <a:t>subthreshold stimuli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4836555" y="117231"/>
            <a:ext cx="11692983" cy="1507067"/>
          </a:xfrm>
        </p:spPr>
        <p:txBody>
          <a:bodyPr/>
          <a:lstStyle/>
          <a:p>
            <a:r>
              <a:rPr lang="tr-TR" altLang="tr-TR" b="1" dirty="0" err="1" smtClean="0"/>
              <a:t>All</a:t>
            </a:r>
            <a:r>
              <a:rPr lang="tr-TR" altLang="tr-TR" b="1" dirty="0" smtClean="0"/>
              <a:t>–</a:t>
            </a:r>
            <a:r>
              <a:rPr lang="tr-TR" altLang="tr-TR" b="1" dirty="0" err="1" smtClean="0"/>
              <a:t>or-none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739447" y="1447632"/>
            <a:ext cx="5264786" cy="4525963"/>
          </a:xfrm>
        </p:spPr>
        <p:txBody>
          <a:bodyPr rtlCol="0"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Stimuli of more than threshold magnitude also elicit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action potentials,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action potentials resulting from such stimuli have </a:t>
            </a:r>
            <a:r>
              <a:rPr lang="en-US" b="1" dirty="0">
                <a:solidFill>
                  <a:schemeClr val="tx1"/>
                </a:solidFill>
              </a:rPr>
              <a:t>exactly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the same amplitud</a:t>
            </a:r>
            <a:r>
              <a:rPr lang="en-US" dirty="0">
                <a:solidFill>
                  <a:schemeClr val="tx1"/>
                </a:solidFill>
              </a:rPr>
              <a:t>e as those caused by threshold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stimuli.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This is because once threshold is reached,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membrane events are no longer dependent upon stimulus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strength. </a:t>
            </a:r>
            <a:endParaRPr lang="tr-TR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Rather, the depolarization generates an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action potential because the positive-feedback cycle 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operating.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Action potentials either occur maximally or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they do not occur at all.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Another way of saying this 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that action potentials are </a:t>
            </a:r>
            <a:r>
              <a:rPr lang="en-US" b="1" dirty="0">
                <a:solidFill>
                  <a:schemeClr val="tx1"/>
                </a:solidFill>
              </a:rPr>
              <a:t>all-or-none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31C6C2-9183-4FAA-B2B1-50C66C8FE384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48" y="2083897"/>
            <a:ext cx="5828170" cy="27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40" y="2446487"/>
            <a:ext cx="3185108" cy="178366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4243754" y="146539"/>
            <a:ext cx="9601200" cy="1485900"/>
          </a:xfrm>
        </p:spPr>
        <p:txBody>
          <a:bodyPr>
            <a:normAutofit/>
          </a:bodyPr>
          <a:lstStyle/>
          <a:p>
            <a:r>
              <a:rPr lang="tr-TR" altLang="tr-TR" b="1" dirty="0" err="1"/>
              <a:t>All</a:t>
            </a:r>
            <a:r>
              <a:rPr lang="tr-TR" altLang="tr-TR" b="1" dirty="0"/>
              <a:t> </a:t>
            </a:r>
            <a:r>
              <a:rPr lang="tr-TR" altLang="tr-TR" b="1" dirty="0" smtClean="0"/>
              <a:t>- </a:t>
            </a:r>
            <a:r>
              <a:rPr lang="tr-TR" altLang="tr-TR" b="1" dirty="0" err="1"/>
              <a:t>or-none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5275265" y="2171700"/>
            <a:ext cx="6593129" cy="3575884"/>
          </a:xfrm>
        </p:spPr>
        <p:txBody>
          <a:bodyPr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firing of a gun is a mechanical analogy that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shows the principle of all-or-none behavior.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magnitude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the explosion and the velocity at which 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bullet leaves the gun do not depend on how hard 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trigger is squeezed.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Either the trigger is pulled hard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enough to fire the gun, or it is not; the gun cannot be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fired halfway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5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73" y="1882601"/>
            <a:ext cx="4155008" cy="2763080"/>
          </a:xfrm>
          <a:prstGeom prst="rect">
            <a:avLst/>
          </a:prstGeom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4442884" y="5554132"/>
            <a:ext cx="4205003" cy="1507067"/>
          </a:xfrm>
        </p:spPr>
        <p:txBody>
          <a:bodyPr>
            <a:normAutofit/>
          </a:bodyPr>
          <a:lstStyle/>
          <a:p>
            <a:r>
              <a:rPr lang="tr-TR" altLang="tr-TR" sz="3200" b="1" dirty="0" err="1"/>
              <a:t>All</a:t>
            </a:r>
            <a:r>
              <a:rPr lang="tr-TR" altLang="tr-TR" sz="3200" b="1" dirty="0"/>
              <a:t> </a:t>
            </a:r>
            <a:r>
              <a:rPr lang="tr-TR" altLang="tr-TR" sz="3200" b="1" dirty="0" smtClean="0"/>
              <a:t>–</a:t>
            </a:r>
            <a:r>
              <a:rPr lang="tr-TR" altLang="tr-TR" sz="3200" b="1" dirty="0" err="1" smtClean="0"/>
              <a:t>or-none</a:t>
            </a:r>
            <a:endParaRPr lang="en-US" altLang="tr-TR" sz="3200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6307013" y="1168641"/>
            <a:ext cx="5429253" cy="4191000"/>
          </a:xfrm>
        </p:spPr>
        <p:txBody>
          <a:bodyPr rtlCol="0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How does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one distinguish between a loud noise and a whisper,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a light touch and a pinch? </a:t>
            </a:r>
            <a:endParaRPr lang="tr-TR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400" b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This information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depends upon the number and pattern of action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potentials transmitted per unit of time and not upon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their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magnitude</a:t>
            </a:r>
            <a:r>
              <a:rPr lang="tr-TR" sz="2400" dirty="0"/>
              <a:t>.</a:t>
            </a:r>
            <a:endParaRPr lang="en-US" sz="2400" dirty="0"/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6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7" y="630308"/>
            <a:ext cx="3185108" cy="238883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2149596" y="5358220"/>
            <a:ext cx="8534400" cy="1507067"/>
          </a:xfrm>
        </p:spPr>
        <p:txBody>
          <a:bodyPr>
            <a:normAutofit/>
          </a:bodyPr>
          <a:lstStyle/>
          <a:p>
            <a:r>
              <a:rPr lang="tr-TR" b="1" dirty="0"/>
              <a:t>ABSOLUTE </a:t>
            </a:r>
            <a:r>
              <a:rPr lang="tr-TR" b="1" dirty="0" err="1"/>
              <a:t>Refractory</a:t>
            </a:r>
            <a:r>
              <a:rPr lang="tr-TR" b="1" dirty="0"/>
              <a:t> </a:t>
            </a:r>
            <a:r>
              <a:rPr lang="tr-TR" b="1" dirty="0" err="1" smtClean="0"/>
              <a:t>Period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4630496" y="1143953"/>
            <a:ext cx="7561504" cy="4132643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During the action potential, the membrane 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said to be in its </a:t>
            </a:r>
            <a:r>
              <a:rPr lang="en-US" b="1" dirty="0">
                <a:solidFill>
                  <a:schemeClr val="tx1"/>
                </a:solidFill>
              </a:rPr>
              <a:t>absolute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refractory period.</a:t>
            </a:r>
            <a:endParaRPr lang="tr-TR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second stimulus, no matter how strong, will not produce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second action potential</a:t>
            </a: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dirty="0" err="1">
                <a:solidFill>
                  <a:schemeClr val="tx1"/>
                </a:solidFill>
              </a:rPr>
              <a:t>This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occurs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because the voltage-gated sodium channels enter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closed, inactive state </a:t>
            </a:r>
            <a:r>
              <a:rPr lang="en-US" dirty="0">
                <a:solidFill>
                  <a:schemeClr val="tx1"/>
                </a:solidFill>
              </a:rPr>
              <a:t>at the peak of the action potential.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The membrane must </a:t>
            </a:r>
            <a:r>
              <a:rPr lang="en-US" b="1" dirty="0">
                <a:solidFill>
                  <a:schemeClr val="tx1"/>
                </a:solidFill>
              </a:rPr>
              <a:t>repolarize</a:t>
            </a:r>
            <a:r>
              <a:rPr lang="en-US" dirty="0">
                <a:solidFill>
                  <a:schemeClr val="tx1"/>
                </a:solidFill>
              </a:rPr>
              <a:t> before 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sodium channel proteins return to the state in which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they can be opened again by depolarization.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7</a:t>
            </a:fld>
            <a:endParaRPr lang="en-US" altLang="tr-TR">
              <a:latin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7" y="3358220"/>
            <a:ext cx="3251484" cy="17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7449" r="13995" b="-1"/>
          <a:stretch/>
        </p:blipFill>
        <p:spPr>
          <a:xfrm>
            <a:off x="779966" y="860680"/>
            <a:ext cx="3152439" cy="3448851"/>
          </a:xfrm>
          <a:custGeom>
            <a:avLst/>
            <a:gdLst>
              <a:gd name="connsiteX0" fmla="*/ 409034 w 3152439"/>
              <a:gd name="connsiteY0" fmla="*/ 0 h 3448851"/>
              <a:gd name="connsiteX1" fmla="*/ 3152439 w 3152439"/>
              <a:gd name="connsiteY1" fmla="*/ 0 h 3448851"/>
              <a:gd name="connsiteX2" fmla="*/ 3152439 w 3152439"/>
              <a:gd name="connsiteY2" fmla="*/ 3032147 h 3448851"/>
              <a:gd name="connsiteX3" fmla="*/ 2735735 w 3152439"/>
              <a:gd name="connsiteY3" fmla="*/ 3448851 h 3448851"/>
              <a:gd name="connsiteX4" fmla="*/ 0 w 3152439"/>
              <a:gd name="connsiteY4" fmla="*/ 3448851 h 3448851"/>
              <a:gd name="connsiteX5" fmla="*/ 0 w 3152439"/>
              <a:gd name="connsiteY5" fmla="*/ 409034 h 344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2439" h="3448851">
                <a:moveTo>
                  <a:pt x="409034" y="0"/>
                </a:moveTo>
                <a:lnTo>
                  <a:pt x="3152439" y="0"/>
                </a:lnTo>
                <a:lnTo>
                  <a:pt x="3152439" y="3032147"/>
                </a:lnTo>
                <a:lnTo>
                  <a:pt x="2735735" y="3448851"/>
                </a:lnTo>
                <a:lnTo>
                  <a:pt x="0" y="3448851"/>
                </a:lnTo>
                <a:lnTo>
                  <a:pt x="0" y="40903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2242118" y="5503198"/>
            <a:ext cx="8534400" cy="1507067"/>
          </a:xfrm>
        </p:spPr>
        <p:txBody>
          <a:bodyPr>
            <a:normAutofit/>
          </a:bodyPr>
          <a:lstStyle/>
          <a:p>
            <a:r>
              <a:rPr lang="tr-TR" b="1" dirty="0"/>
              <a:t>RELATIVE </a:t>
            </a:r>
            <a:r>
              <a:rPr lang="tr-TR" b="1" dirty="0" err="1"/>
              <a:t>Refractory</a:t>
            </a:r>
            <a:r>
              <a:rPr lang="tr-TR" b="1" dirty="0"/>
              <a:t> </a:t>
            </a:r>
            <a:r>
              <a:rPr lang="tr-TR" b="1" dirty="0" err="1" smtClean="0"/>
              <a:t>Period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4210607" y="742192"/>
            <a:ext cx="7294178" cy="5087007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Following the absolute refractory period, there 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 interval during which a second action potential can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be produced, but only if the stimulus strength is considerably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greater than usual. </a:t>
            </a: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This is the </a:t>
            </a:r>
            <a:r>
              <a:rPr lang="en-US" b="1" dirty="0">
                <a:solidFill>
                  <a:schemeClr val="tx1"/>
                </a:solidFill>
              </a:rPr>
              <a:t>relative refractory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period, </a:t>
            </a:r>
            <a:r>
              <a:rPr lang="en-US" dirty="0">
                <a:solidFill>
                  <a:schemeClr val="tx1"/>
                </a:solidFill>
              </a:rPr>
              <a:t>which can last 10 to 15 </a:t>
            </a:r>
            <a:r>
              <a:rPr lang="en-US" dirty="0" err="1">
                <a:solidFill>
                  <a:schemeClr val="tx1"/>
                </a:solidFill>
              </a:rPr>
              <a:t>ms</a:t>
            </a:r>
            <a:r>
              <a:rPr lang="en-US" dirty="0">
                <a:solidFill>
                  <a:schemeClr val="tx1"/>
                </a:solidFill>
              </a:rPr>
              <a:t> or longer 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neurons </a:t>
            </a: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dirty="0" err="1">
                <a:solidFill>
                  <a:schemeClr val="tx1"/>
                </a:solidFill>
              </a:rPr>
              <a:t>It</a:t>
            </a:r>
            <a:r>
              <a:rPr lang="en-US" dirty="0">
                <a:solidFill>
                  <a:schemeClr val="tx1"/>
                </a:solidFill>
              </a:rPr>
              <a:t> coincides roughly with the period of after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hyperpolarization.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During the relative refractory period,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there is lingering inactivation of the voltage-gated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sodium channels, and an increased number of potassium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channels are open. </a:t>
            </a: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If a depolarization exceeds 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increased threshold or outlasts the relative refractory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period, additional action potentials will be fired.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8</a:t>
            </a:fld>
            <a:endParaRPr lang="en-US" altLang="tr-T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504" y="1822939"/>
            <a:ext cx="3185108" cy="301662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2590800" y="337039"/>
            <a:ext cx="9601200" cy="14859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Functions</a:t>
            </a:r>
            <a:r>
              <a:rPr lang="tr-TR" b="1" dirty="0" smtClean="0"/>
              <a:t>  </a:t>
            </a:r>
            <a:r>
              <a:rPr lang="tr-TR" b="1" dirty="0"/>
              <a:t>of </a:t>
            </a:r>
            <a:r>
              <a:rPr lang="tr-TR" b="1" dirty="0" err="1"/>
              <a:t>R</a:t>
            </a:r>
            <a:r>
              <a:rPr lang="tr-TR" b="1" dirty="0" err="1" smtClean="0"/>
              <a:t>efractory</a:t>
            </a:r>
            <a:r>
              <a:rPr lang="tr-TR" b="1" dirty="0" smtClean="0"/>
              <a:t> </a:t>
            </a:r>
            <a:r>
              <a:rPr lang="tr-TR" b="1" dirty="0" err="1" smtClean="0"/>
              <a:t>period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774116" y="1822939"/>
            <a:ext cx="7545388" cy="4237704"/>
          </a:xfrm>
        </p:spPr>
        <p:txBody>
          <a:bodyPr rtlCol="0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refractory periods limit the number of action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potentials that can be produced by an excitable membrane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in a given period of time.</a:t>
            </a:r>
            <a:endParaRPr lang="tr-TR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They also increase the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reliability of neural signaling because they help limit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extra impulses. </a:t>
            </a:r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he refractory periods are key in determining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the direction of action potential propagation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431C6C2-9183-4FAA-B2B1-50C66C8FE384}" type="slidenum">
              <a:rPr lang="en-US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9</a:t>
            </a:fld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Kırpma</Template>
  <TotalTime>1695</TotalTime>
  <Words>967</Words>
  <Application>Microsoft Office PowerPoint</Application>
  <PresentationFormat>Geniş ekran</PresentationFormat>
  <Paragraphs>75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Franklin Gothic Book</vt:lpstr>
      <vt:lpstr>Crop</vt:lpstr>
      <vt:lpstr>ACTION POTENTIALS WEEK 5</vt:lpstr>
      <vt:lpstr>Threshold Potential</vt:lpstr>
      <vt:lpstr>Threshold Potential</vt:lpstr>
      <vt:lpstr>All–or-none</vt:lpstr>
      <vt:lpstr>All - or-none</vt:lpstr>
      <vt:lpstr>All –or-none</vt:lpstr>
      <vt:lpstr>ABSOLUTE Refractory Period</vt:lpstr>
      <vt:lpstr>RELATIVE Refractory Period</vt:lpstr>
      <vt:lpstr>Functions  of Refractory period</vt:lpstr>
      <vt:lpstr>Action-Potential Propagation</vt:lpstr>
      <vt:lpstr>Action-Potential Propagation</vt:lpstr>
      <vt:lpstr>Action-Potential Propagation</vt:lpstr>
      <vt:lpstr>Action-Potential Propagation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of Molecules Across Cell Membranes</dc:title>
  <dc:creator>Fizyolab1</dc:creator>
  <cp:lastModifiedBy>Acer</cp:lastModifiedBy>
  <cp:revision>116</cp:revision>
  <dcterms:created xsi:type="dcterms:W3CDTF">2017-07-27T10:52:27Z</dcterms:created>
  <dcterms:modified xsi:type="dcterms:W3CDTF">2020-11-03T09:53:00Z</dcterms:modified>
</cp:coreProperties>
</file>