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1"/>
    <p:restoredTop sz="95853"/>
  </p:normalViewPr>
  <p:slideViewPr>
    <p:cSldViewPr snapToGrid="0" snapToObjects="1">
      <p:cViewPr varScale="1">
        <p:scale>
          <a:sx n="90" d="100"/>
          <a:sy n="90" d="100"/>
        </p:scale>
        <p:origin x="232" y="7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dirty="0"/>
              <a:t>6/30/20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dirty="0"/>
              <a:t>6/30/20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dirty="0"/>
              <a:t>6/30/20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dirty="0"/>
              <a:t>6/30/20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dirty="0"/>
              <a:t>6/30/20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dirty="0"/>
              <a:t>6/30/20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dirty="0"/>
              <a:t>6/30/20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dirty="0"/>
              <a:t>6/30/20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dirty="0"/>
              <a:t>6/30/20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dirty="0"/>
              <a:t>6/30/20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dirty="0"/>
              <a:t>6/30/20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dirty="0"/>
              <a:pPr/>
              <a:t>6/30/20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AFBC19B-6BCD-9345-95EE-F9229D7C05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şeflik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8FC5BA21-95F6-3048-B5F2-82E28BFC0E3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38519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2D60C86-1B5F-354C-9BE8-73E316AB8D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0EE5071-7720-0C41-AF17-0D08BF82F2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Kaynak:</a:t>
            </a:r>
          </a:p>
          <a:p>
            <a:r>
              <a:rPr lang="tr-TR" dirty="0" err="1"/>
              <a:t>Ted</a:t>
            </a:r>
            <a:r>
              <a:rPr lang="tr-TR" dirty="0"/>
              <a:t>. </a:t>
            </a:r>
            <a:r>
              <a:rPr lang="tr-TR" dirty="0" err="1"/>
              <a:t>Lewellen</a:t>
            </a:r>
            <a:r>
              <a:rPr lang="tr-TR" dirty="0"/>
              <a:t>, Siyasal Antropoloji, </a:t>
            </a:r>
            <a:r>
              <a:rPr lang="tr-TR"/>
              <a:t>Birleşik Yayınevi</a:t>
            </a:r>
          </a:p>
        </p:txBody>
      </p:sp>
    </p:spTree>
    <p:extLst>
      <p:ext uri="{BB962C8B-B14F-4D97-AF65-F5344CB8AC3E}">
        <p14:creationId xmlns:p14="http://schemas.microsoft.com/office/powerpoint/2010/main" val="6024132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74D5624-9640-594F-99D3-2EEA850C77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DA3E091-A26C-A847-B1B9-2E2CB483AD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2800" dirty="0"/>
              <a:t>Şeflik sistemi merkezileşmiş sistemler içerisinde yer alır. Nüfus, nüfuz ve toplumsal </a:t>
            </a:r>
            <a:r>
              <a:rPr lang="tr-TR" sz="2800" dirty="0" err="1"/>
              <a:t>tabakalaşma</a:t>
            </a:r>
            <a:r>
              <a:rPr lang="tr-TR" sz="2800" dirty="0"/>
              <a:t> bakımından önceki sistemlerden ayrılır. </a:t>
            </a:r>
          </a:p>
        </p:txBody>
      </p:sp>
    </p:spTree>
    <p:extLst>
      <p:ext uri="{BB962C8B-B14F-4D97-AF65-F5344CB8AC3E}">
        <p14:creationId xmlns:p14="http://schemas.microsoft.com/office/powerpoint/2010/main" val="10063323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30B7BD0-F5DE-AF49-AAE7-854387DFE7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39DF0B7-4E3E-2849-A0BC-542D3A9841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Ekonomik olarak yaygın tarım ve balıkçılık görülür</a:t>
            </a:r>
          </a:p>
          <a:p>
            <a:endParaRPr lang="tr-TR" dirty="0"/>
          </a:p>
          <a:p>
            <a:r>
              <a:rPr lang="tr-TR" dirty="0"/>
              <a:t>Ekonomik olarak artı değer üretimi söz konusu olduğu için toplumsal </a:t>
            </a:r>
            <a:r>
              <a:rPr lang="tr-TR" dirty="0" err="1"/>
              <a:t>tabakalaşma</a:t>
            </a:r>
            <a:r>
              <a:rPr lang="tr-TR" dirty="0"/>
              <a:t> mevuttur.</a:t>
            </a:r>
          </a:p>
          <a:p>
            <a:r>
              <a:rPr lang="tr-TR" dirty="0"/>
              <a:t>Buna bağlı olarak lider durumundaki şefin otoritesi baskın durumundadır.</a:t>
            </a:r>
          </a:p>
        </p:txBody>
      </p:sp>
    </p:spTree>
    <p:extLst>
      <p:ext uri="{BB962C8B-B14F-4D97-AF65-F5344CB8AC3E}">
        <p14:creationId xmlns:p14="http://schemas.microsoft.com/office/powerpoint/2010/main" val="5306090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0D849E2-34BC-5B40-878E-586F21A660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B62833F-D207-6444-B784-1273FCF584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- Şeflikler soy ortaklığına dayanır ve toprak soyun ortak malıdır.</a:t>
            </a:r>
          </a:p>
          <a:p>
            <a:endParaRPr lang="tr-TR" dirty="0"/>
          </a:p>
          <a:p>
            <a:pPr marL="0" indent="0">
              <a:buNone/>
            </a:pPr>
            <a:r>
              <a:rPr lang="tr-TR" dirty="0"/>
              <a:t>- Ancak bireysel eşyalar konusunda kişisel mülkiyet söz konusudur.</a:t>
            </a:r>
          </a:p>
        </p:txBody>
      </p:sp>
    </p:spTree>
    <p:extLst>
      <p:ext uri="{BB962C8B-B14F-4D97-AF65-F5344CB8AC3E}">
        <p14:creationId xmlns:p14="http://schemas.microsoft.com/office/powerpoint/2010/main" val="21045934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4696A6B-0E4F-D540-ACB7-5B9087DEEB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B6D768C-54AB-024B-AD1B-7851973EB9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Toplumsal </a:t>
            </a:r>
            <a:r>
              <a:rPr lang="tr-TR" dirty="0" err="1"/>
              <a:t>tabakalaşma</a:t>
            </a:r>
            <a:r>
              <a:rPr lang="tr-TR" dirty="0"/>
              <a:t> vardır, liderlik soyun üst sıradaki bir soydan gelmesi beklenir.</a:t>
            </a:r>
          </a:p>
          <a:p>
            <a:endParaRPr lang="tr-TR" dirty="0"/>
          </a:p>
          <a:p>
            <a:r>
              <a:rPr lang="tr-TR" dirty="0"/>
              <a:t>Dinsel </a:t>
            </a:r>
            <a:r>
              <a:rPr lang="tr-TR" dirty="0" err="1"/>
              <a:t>ortodoksi</a:t>
            </a:r>
            <a:r>
              <a:rPr lang="tr-TR" dirty="0"/>
              <a:t> görülür, ruhban sınıfı vardır.</a:t>
            </a:r>
          </a:p>
          <a:p>
            <a:endParaRPr lang="tr-TR" dirty="0"/>
          </a:p>
          <a:p>
            <a:r>
              <a:rPr lang="tr-TR" dirty="0"/>
              <a:t>Ata temelli bir din söz konusudur. Bu şekildeki inanç soyun meşruluğu ve kuvvetli bağlar kurması için işlevseldir.</a:t>
            </a:r>
          </a:p>
        </p:txBody>
      </p:sp>
    </p:spTree>
    <p:extLst>
      <p:ext uri="{BB962C8B-B14F-4D97-AF65-F5344CB8AC3E}">
        <p14:creationId xmlns:p14="http://schemas.microsoft.com/office/powerpoint/2010/main" val="37589080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6A038D3-4D1F-DA45-B71C-6E61666D4B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8829BD2-A862-6243-A256-88C6AFF5BD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Gayrıresmi</a:t>
            </a:r>
            <a:r>
              <a:rPr lang="tr-TR" dirty="0"/>
              <a:t> yasalar vardır.</a:t>
            </a:r>
          </a:p>
          <a:p>
            <a:r>
              <a:rPr lang="tr-TR" dirty="0"/>
              <a:t>Yasaları ve tabuları çiğneyenlere zor kullanılır.</a:t>
            </a:r>
          </a:p>
          <a:p>
            <a:r>
              <a:rPr lang="tr-TR" dirty="0"/>
              <a:t>Kabile ve takım topluluklarının hukuk sistemlerine göre daha belirgindir.</a:t>
            </a:r>
          </a:p>
        </p:txBody>
      </p:sp>
    </p:spTree>
    <p:extLst>
      <p:ext uri="{BB962C8B-B14F-4D97-AF65-F5344CB8AC3E}">
        <p14:creationId xmlns:p14="http://schemas.microsoft.com/office/powerpoint/2010/main" val="32854081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C8D92B5-A726-004B-B7CF-E38FF9EBF7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9D442A7-CFF0-7C42-A935-9D2A00BA8C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Ekonomik bölüşümü şefin yaptığı bir sistem söz konusudur.</a:t>
            </a:r>
          </a:p>
          <a:p>
            <a:pPr marL="0" indent="0">
              <a:buNone/>
            </a:pPr>
            <a:r>
              <a:rPr lang="tr-TR" dirty="0"/>
              <a:t>Şeflik sisteminde alt tabakalarda bulunan bireyler arasında takas sistemi görülür.</a:t>
            </a:r>
          </a:p>
        </p:txBody>
      </p:sp>
    </p:spTree>
    <p:extLst>
      <p:ext uri="{BB962C8B-B14F-4D97-AF65-F5344CB8AC3E}">
        <p14:creationId xmlns:p14="http://schemas.microsoft.com/office/powerpoint/2010/main" val="9297191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97812E5-9B84-DE4A-A948-03726030AD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832A219-D433-494B-8365-35674A6F97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i="1" dirty="0"/>
              <a:t>Şeflik sisteminin görüldüğü toplumlar</a:t>
            </a:r>
          </a:p>
          <a:p>
            <a:pPr>
              <a:buFontTx/>
              <a:buChar char="-"/>
            </a:pPr>
            <a:r>
              <a:rPr lang="tr-TR" dirty="0" err="1"/>
              <a:t>Sömürgeöncesi</a:t>
            </a:r>
            <a:r>
              <a:rPr lang="tr-TR" dirty="0"/>
              <a:t> </a:t>
            </a:r>
            <a:r>
              <a:rPr lang="tr-TR" dirty="0" err="1"/>
              <a:t>Hawai</a:t>
            </a:r>
            <a:endParaRPr lang="tr-TR" dirty="0"/>
          </a:p>
          <a:p>
            <a:pPr>
              <a:buFontTx/>
              <a:buChar char="-"/>
            </a:pPr>
            <a:r>
              <a:rPr lang="tr-TR" dirty="0" err="1"/>
              <a:t>Kwakietl</a:t>
            </a:r>
            <a:r>
              <a:rPr lang="tr-TR" dirty="0"/>
              <a:t> (Kanada)</a:t>
            </a:r>
          </a:p>
          <a:p>
            <a:pPr>
              <a:buFontTx/>
              <a:buChar char="-"/>
            </a:pPr>
            <a:r>
              <a:rPr lang="tr-TR" dirty="0"/>
              <a:t> </a:t>
            </a:r>
            <a:r>
              <a:rPr lang="tr-TR" dirty="0" err="1"/>
              <a:t>Tikopia</a:t>
            </a:r>
            <a:endParaRPr lang="tr-TR" dirty="0"/>
          </a:p>
          <a:p>
            <a:pPr>
              <a:buFontTx/>
              <a:buChar char="-"/>
            </a:pPr>
            <a:r>
              <a:rPr lang="tr-TR" dirty="0" err="1"/>
              <a:t>Dagurlar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027415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116CC4B-F06F-CC4D-A77D-08A9401BC4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D7B6C31-D286-9644-BA46-F8FEBA3E7A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Şeflikler devletin öncül sistemi olabileceği gibi devletleşmeden de varlıklarını sürdürebilirler.</a:t>
            </a:r>
          </a:p>
          <a:p>
            <a:endParaRPr lang="tr-TR" dirty="0"/>
          </a:p>
          <a:p>
            <a:r>
              <a:rPr lang="tr-TR" dirty="0"/>
              <a:t>Bu bakımdan siyasal sistemlerin tamamı için evrimsel bir çizgi çizilemez.</a:t>
            </a:r>
          </a:p>
        </p:txBody>
      </p:sp>
    </p:spTree>
    <p:extLst>
      <p:ext uri="{BB962C8B-B14F-4D97-AF65-F5344CB8AC3E}">
        <p14:creationId xmlns:p14="http://schemas.microsoft.com/office/powerpoint/2010/main" val="386089112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Entegral</Template>
  <TotalTime>27</TotalTime>
  <Words>198</Words>
  <Application>Microsoft Macintosh PowerPoint</Application>
  <PresentationFormat>Geniş ekran</PresentationFormat>
  <Paragraphs>29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Tw Cen MT</vt:lpstr>
      <vt:lpstr>Tw Cen MT Condensed</vt:lpstr>
      <vt:lpstr>Wingdings 3</vt:lpstr>
      <vt:lpstr>Entegral</vt:lpstr>
      <vt:lpstr>şeflik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şeflik</dc:title>
  <dc:creator>Zehra Münüsoğlu</dc:creator>
  <cp:lastModifiedBy>Zehra Münüsoğlu</cp:lastModifiedBy>
  <cp:revision>4</cp:revision>
  <dcterms:created xsi:type="dcterms:W3CDTF">2020-06-28T05:43:26Z</dcterms:created>
  <dcterms:modified xsi:type="dcterms:W3CDTF">2020-06-30T03:54:10Z</dcterms:modified>
</cp:coreProperties>
</file>