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2" r:id="rId2"/>
    <p:sldId id="328" r:id="rId3"/>
    <p:sldId id="329" r:id="rId4"/>
    <p:sldId id="330" r:id="rId5"/>
    <p:sldId id="332" r:id="rId6"/>
    <p:sldId id="316" r:id="rId7"/>
    <p:sldId id="326" r:id="rId8"/>
    <p:sldId id="33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8"/>
    <p:restoredTop sz="88214" autoAdjust="0"/>
  </p:normalViewPr>
  <p:slideViewPr>
    <p:cSldViewPr snapToGrid="0" snapToObjects="1">
      <p:cViewPr>
        <p:scale>
          <a:sx n="75" d="100"/>
          <a:sy n="75" d="100"/>
        </p:scale>
        <p:origin x="1248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9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22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9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30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24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2/19/18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43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8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0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7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557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6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7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3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2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4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67E-47BA-954C-BFA0-2FBACE74D396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1026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/>
            <a:endParaRPr lang="en-US" sz="38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/>
              <a:t>Strength of Materials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11039" y="3083649"/>
            <a:ext cx="8048681" cy="2169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• </a:t>
            </a:r>
            <a:r>
              <a:rPr lang="en-US" b="1" u="sng" dirty="0"/>
              <a:t>Stress and </a:t>
            </a:r>
            <a:r>
              <a:rPr lang="en-US" b="1" u="sng" dirty="0" smtClean="0"/>
              <a:t>strain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Elastic </a:t>
            </a:r>
            <a:r>
              <a:rPr lang="en-US" b="1" u="sng" dirty="0" smtClean="0"/>
              <a:t>behavior/</a:t>
            </a:r>
            <a:r>
              <a:rPr lang="en-US" b="1" u="sng" dirty="0" smtClean="0">
                <a:solidFill>
                  <a:srgbClr val="C00000"/>
                </a:solidFill>
              </a:rPr>
              <a:t>Plastic behavior</a:t>
            </a:r>
            <a:r>
              <a:rPr lang="en-US" b="1" u="sng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• </a:t>
            </a:r>
            <a:r>
              <a:rPr lang="en-US" b="1" u="sng" dirty="0">
                <a:solidFill>
                  <a:srgbClr val="C00000"/>
                </a:solidFill>
              </a:rPr>
              <a:t>Toughness and </a:t>
            </a:r>
            <a:r>
              <a:rPr lang="en-US" b="1" u="sng" dirty="0" smtClean="0">
                <a:solidFill>
                  <a:srgbClr val="C00000"/>
                </a:solidFill>
              </a:rPr>
              <a:t>ductility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/>
              <a:t>Hardness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/>
              <a:t>Design and Safety Factor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0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2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Plastic Deformation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26483" y="1186710"/>
            <a:ext cx="8349192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 smtClean="0"/>
              <a:t>Permanent, non-recoverable deformation.</a:t>
            </a:r>
            <a:endParaRPr lang="en-US" dirty="0"/>
          </a:p>
          <a:p>
            <a:pPr marL="285750" indent="-28575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653112" y="1706107"/>
            <a:ext cx="2936755" cy="3411089"/>
            <a:chOff x="1364309" y="1706107"/>
            <a:chExt cx="2936755" cy="3411089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302927" y="2099733"/>
              <a:ext cx="948273" cy="169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/>
            <p:cNvGrpSpPr/>
            <p:nvPr/>
          </p:nvGrpSpPr>
          <p:grpSpPr>
            <a:xfrm>
              <a:off x="1364309" y="1706107"/>
              <a:ext cx="2936755" cy="3411089"/>
              <a:chOff x="1364309" y="1706107"/>
              <a:chExt cx="2936755" cy="341108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405466" y="1761067"/>
                <a:ext cx="2895597" cy="3356129"/>
                <a:chOff x="1406046" y="1662468"/>
                <a:chExt cx="3907854" cy="3084440"/>
              </a:xfrm>
              <a:solidFill>
                <a:schemeClr val="bg1"/>
              </a:solidFill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 flipV="1">
                  <a:off x="1964267" y="1794934"/>
                  <a:ext cx="0" cy="2520000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1964270" y="4331870"/>
                  <a:ext cx="2880000" cy="3066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𝜎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0" name="Rectangle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 r="-35714" b="-6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𝜀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1" name="Rectangle 2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blipFill rotWithShape="0">
                      <a:blip r:embed="rId7"/>
                      <a:stretch>
                        <a:fillRect r="-30769" b="-6829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" name="Group 12"/>
              <p:cNvGrpSpPr/>
              <p:nvPr/>
            </p:nvGrpSpPr>
            <p:grpSpPr>
              <a:xfrm>
                <a:off x="1794933" y="2570674"/>
                <a:ext cx="2506131" cy="2421467"/>
                <a:chOff x="1794933" y="2570674"/>
                <a:chExt cx="2506131" cy="2421467"/>
              </a:xfrm>
            </p:grpSpPr>
            <p:cxnSp>
              <p:nvCxnSpPr>
                <p:cNvPr id="3" name="Straight Connector 2"/>
                <p:cNvCxnSpPr/>
                <p:nvPr/>
              </p:nvCxnSpPr>
              <p:spPr>
                <a:xfrm flipV="1">
                  <a:off x="1794933" y="3149600"/>
                  <a:ext cx="541867" cy="1524000"/>
                </a:xfrm>
                <a:prstGeom prst="line">
                  <a:avLst/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Arc 11"/>
                <p:cNvSpPr/>
                <p:nvPr/>
              </p:nvSpPr>
              <p:spPr>
                <a:xfrm rot="16200000">
                  <a:off x="2031997" y="2723074"/>
                  <a:ext cx="2421467" cy="2116667"/>
                </a:xfrm>
                <a:prstGeom prst="arc">
                  <a:avLst>
                    <a:gd name="adj1" fmla="val 18322620"/>
                    <a:gd name="adj2" fmla="val 0"/>
                  </a:avLst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5" name="Straight Connector 14"/>
              <p:cNvCxnSpPr/>
              <p:nvPr/>
            </p:nvCxnSpPr>
            <p:spPr>
              <a:xfrm>
                <a:off x="1794933" y="2706137"/>
                <a:ext cx="897467" cy="201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1998133" y="2726267"/>
                <a:ext cx="694267" cy="19473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1862664" y="4687341"/>
                <a:ext cx="50206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smtClean="0"/>
                  <a:t>0.002</a:t>
                </a:r>
                <a:endParaRPr lang="en-US" sz="100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H="1" flipV="1">
                <a:off x="2302927" y="1736044"/>
                <a:ext cx="0" cy="144000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2378179" y="1706107"/>
                <a:ext cx="10086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/>
                  <a:t>Plastic</a:t>
                </a:r>
                <a:endParaRPr lang="en-US" b="1" i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1364309" y="2471374"/>
                    <a:ext cx="488724" cy="39126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64309" y="2471374"/>
                    <a:ext cx="488724" cy="391261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 b="-307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30" name="Rectangle 29"/>
          <p:cNvSpPr/>
          <p:nvPr/>
        </p:nvSpPr>
        <p:spPr>
          <a:xfrm>
            <a:off x="91863" y="5323507"/>
            <a:ext cx="7968404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 smtClean="0"/>
              <a:t>For crystalline solids, deformation is occurred by slip which involves the motion of dislocation.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 smtClean="0"/>
              <a:t>For non-crystalline solids plastic deformation occurs by viscous flow.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5250" y="1844851"/>
            <a:ext cx="4155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/>
              <a:t>Typical stress-strain curve for metal  showing both </a:t>
            </a:r>
            <a:r>
              <a:rPr lang="en-US" sz="1600" b="1" i="1" dirty="0" smtClean="0"/>
              <a:t>elastic</a:t>
            </a:r>
            <a:r>
              <a:rPr lang="en-US" sz="1600" dirty="0" smtClean="0"/>
              <a:t> and </a:t>
            </a:r>
            <a:r>
              <a:rPr lang="en-US" sz="1600" b="1" i="1" dirty="0" smtClean="0"/>
              <a:t>plastic </a:t>
            </a:r>
            <a:r>
              <a:rPr lang="en-US" sz="1600" dirty="0" smtClean="0"/>
              <a:t>deformation.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1286935" y="2927333"/>
            <a:ext cx="340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/>
              <a:t>P</a:t>
            </a:r>
            <a:endParaRPr lang="en-US" sz="16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097867" y="2927333"/>
                <a:ext cx="2475358" cy="1119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P-  Proportional limit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𝒚</m:t>
                        </m:r>
                      </m:sub>
                    </m:sSub>
                  </m:oMath>
                </a14:m>
                <a:r>
                  <a:rPr lang="en-US" sz="1600" b="1" dirty="0" smtClean="0"/>
                  <a:t>- Yield strength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1600" i="1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1600" b="1" dirty="0" smtClean="0"/>
                  <a:t>- Strain rate</a:t>
                </a:r>
              </a:p>
              <a:p>
                <a:endParaRPr lang="en-US" sz="16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867" y="2927333"/>
                <a:ext cx="2475358" cy="1119217"/>
              </a:xfrm>
              <a:prstGeom prst="rect">
                <a:avLst/>
              </a:prstGeom>
              <a:blipFill rotWithShape="0">
                <a:blip r:embed="rId9"/>
                <a:stretch>
                  <a:fillRect l="-1232" t="-1630" r="-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1981203" y="2726267"/>
            <a:ext cx="0" cy="19209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810314" y="4655768"/>
                <a:ext cx="477247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𝜖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314" y="4655768"/>
                <a:ext cx="477247" cy="391261"/>
              </a:xfrm>
              <a:prstGeom prst="rect">
                <a:avLst/>
              </a:prstGeom>
              <a:blipFill rotWithShape="0">
                <a:blip r:embed="rId10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465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3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Tensile Strength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22724" y="829038"/>
            <a:ext cx="83491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/>
              <a:t>Maximum </a:t>
            </a:r>
            <a:r>
              <a:rPr lang="en-US" sz="2000" dirty="0" smtClean="0"/>
              <a:t>stress that can be sustained by a structure in tension.</a:t>
            </a:r>
          </a:p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/>
              <a:t>N</a:t>
            </a:r>
            <a:r>
              <a:rPr lang="en-US" sz="2000" dirty="0" smtClean="0"/>
              <a:t>eck </a:t>
            </a:r>
            <a:r>
              <a:rPr lang="en-US" sz="2000" dirty="0" smtClean="0"/>
              <a:t>begins to form</a:t>
            </a:r>
          </a:p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/>
              <a:t>The fracture strength corresponds to stress at fracture (F).</a:t>
            </a:r>
            <a:endParaRPr lang="en-US" sz="2000" dirty="0"/>
          </a:p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41801" y="3081366"/>
                <a:ext cx="678239" cy="3666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charset="0"/>
                        </a:rPr>
                        <m:t>𝑻𝑺</m:t>
                      </m:r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1801" y="3081366"/>
                <a:ext cx="678239" cy="36664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/>
          <p:cNvGrpSpPr/>
          <p:nvPr/>
        </p:nvGrpSpPr>
        <p:grpSpPr>
          <a:xfrm>
            <a:off x="1336700" y="2344564"/>
            <a:ext cx="4014231" cy="3634617"/>
            <a:chOff x="1218169" y="1972038"/>
            <a:chExt cx="4014231" cy="3634617"/>
          </a:xfrm>
        </p:grpSpPr>
        <p:grpSp>
          <p:nvGrpSpPr>
            <p:cNvPr id="23" name="Group 22"/>
            <p:cNvGrpSpPr/>
            <p:nvPr/>
          </p:nvGrpSpPr>
          <p:grpSpPr>
            <a:xfrm>
              <a:off x="1218169" y="1972038"/>
              <a:ext cx="4014231" cy="3634617"/>
              <a:chOff x="1202269" y="2250526"/>
              <a:chExt cx="2895597" cy="335612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202269" y="2250526"/>
                <a:ext cx="2895597" cy="3356129"/>
                <a:chOff x="1406046" y="1662468"/>
                <a:chExt cx="3907854" cy="3084440"/>
              </a:xfrm>
              <a:solidFill>
                <a:schemeClr val="bg1"/>
              </a:solidFill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 flipV="1">
                  <a:off x="1964267" y="1794934"/>
                  <a:ext cx="0" cy="2520000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1964270" y="4331870"/>
                  <a:ext cx="2880000" cy="3066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𝜎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0" name="Rectangle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 r="-35714" b="-6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𝜀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1" name="Rectangle 2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blipFill rotWithShape="0">
                      <a:blip r:embed="rId7"/>
                      <a:stretch>
                        <a:fillRect r="-30769" b="-6829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" name="Group 16"/>
              <p:cNvGrpSpPr/>
              <p:nvPr/>
            </p:nvGrpSpPr>
            <p:grpSpPr>
              <a:xfrm>
                <a:off x="1573291" y="3137133"/>
                <a:ext cx="2116667" cy="2367522"/>
                <a:chOff x="1573291" y="3137133"/>
                <a:chExt cx="2116667" cy="2367522"/>
              </a:xfrm>
            </p:grpSpPr>
            <p:cxnSp>
              <p:nvCxnSpPr>
                <p:cNvPr id="3" name="Straight Connector 2"/>
                <p:cNvCxnSpPr/>
                <p:nvPr/>
              </p:nvCxnSpPr>
              <p:spPr>
                <a:xfrm flipV="1">
                  <a:off x="1616165" y="3571276"/>
                  <a:ext cx="186264" cy="1591784"/>
                </a:xfrm>
                <a:prstGeom prst="line">
                  <a:avLst/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Arc 11"/>
                <p:cNvSpPr/>
                <p:nvPr/>
              </p:nvSpPr>
              <p:spPr>
                <a:xfrm rot="16200000">
                  <a:off x="1447864" y="3262560"/>
                  <a:ext cx="2367522" cy="2116667"/>
                </a:xfrm>
                <a:prstGeom prst="arc">
                  <a:avLst>
                    <a:gd name="adj1" fmla="val 18322620"/>
                    <a:gd name="adj2" fmla="val 2479332"/>
                  </a:avLst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3362015" y="3383460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F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426610" y="2745961"/>
                <a:ext cx="38664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M</a:t>
                </a:r>
                <a:endParaRPr lang="en-US" sz="1600" b="1" dirty="0"/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 flipH="1" flipV="1">
              <a:off x="1791586" y="2924609"/>
              <a:ext cx="1080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91863" y="5662167"/>
            <a:ext cx="8137737" cy="1394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 smtClean="0"/>
              <a:t>Tensile strength may vary from 50 </a:t>
            </a:r>
            <a:r>
              <a:rPr lang="en-US" dirty="0" smtClean="0"/>
              <a:t>MPa </a:t>
            </a:r>
            <a:r>
              <a:rPr lang="en-US" dirty="0" smtClean="0"/>
              <a:t>(for aluminum) to 3000 </a:t>
            </a:r>
            <a:r>
              <a:rPr lang="en-US" dirty="0" smtClean="0"/>
              <a:t>MPa </a:t>
            </a:r>
            <a:r>
              <a:rPr lang="en-US" dirty="0" smtClean="0"/>
              <a:t>(for high strength steel)</a:t>
            </a:r>
            <a:endParaRPr lang="en-US" dirty="0"/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4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Ductility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22724" y="829038"/>
            <a:ext cx="800687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/>
              <a:t>Ductility is a measure of the degree of plastic deformation that has been sustained at fracture.</a:t>
            </a:r>
            <a:endParaRPr lang="en-US" sz="2000" dirty="0"/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/>
              <a:t>A material that experiences little or no plastic deformation upon fracture is </a:t>
            </a:r>
            <a:r>
              <a:rPr lang="en-US" sz="2000" dirty="0" smtClean="0"/>
              <a:t>termed as </a:t>
            </a:r>
            <a:r>
              <a:rPr lang="en-US" sz="2000" b="1" i="1" dirty="0" smtClean="0"/>
              <a:t>brittle.</a:t>
            </a:r>
            <a:endParaRPr lang="en-US" sz="20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95290" y="3093182"/>
            <a:ext cx="468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Ductility as percent elongation (%EL)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523067" y="3805159"/>
                <a:ext cx="2939587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charset="0"/>
                        </a:rPr>
                        <m:t>%</m:t>
                      </m:r>
                      <m:r>
                        <a:rPr lang="en-US" i="1">
                          <a:latin typeface="Cambria Math" charset="0"/>
                        </a:rPr>
                        <m:t>𝐸𝐿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 charset="0"/>
                        </a:rPr>
                        <m:t>𝑥</m:t>
                      </m:r>
                      <m:r>
                        <a:rPr lang="en-US" i="0">
                          <a:latin typeface="Cambria Math" charset="0"/>
                        </a:rPr>
                        <m:t>100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067" y="3805159"/>
                <a:ext cx="2939587" cy="71468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604933" y="3766451"/>
            <a:ext cx="1891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l</a:t>
            </a:r>
            <a:r>
              <a:rPr lang="en-US" sz="1600" i="1" baseline="-25000" dirty="0" smtClean="0"/>
              <a:t>f </a:t>
            </a:r>
            <a:r>
              <a:rPr lang="en-US" sz="1600" i="1" dirty="0" smtClean="0"/>
              <a:t>; </a:t>
            </a:r>
            <a:r>
              <a:rPr lang="en-US" sz="1600" dirty="0" smtClean="0"/>
              <a:t>fracture length</a:t>
            </a:r>
          </a:p>
          <a:p>
            <a:r>
              <a:rPr lang="en-US" sz="1600" i="1" dirty="0"/>
              <a:t>l</a:t>
            </a:r>
            <a:r>
              <a:rPr lang="en-US" sz="1600" i="1" baseline="-25000" dirty="0" smtClean="0"/>
              <a:t>o</a:t>
            </a:r>
            <a:r>
              <a:rPr lang="en-US" sz="1600" i="1" dirty="0" smtClean="0"/>
              <a:t> ; </a:t>
            </a:r>
            <a:r>
              <a:rPr lang="en-US" sz="1600" dirty="0" smtClean="0"/>
              <a:t>original </a:t>
            </a:r>
            <a:r>
              <a:rPr lang="en-US" sz="1600" dirty="0" err="1" smtClean="0"/>
              <a:t>lenght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95290" y="4989716"/>
            <a:ext cx="4527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Ductility as reduction in area (%RA)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2665346" y="5521086"/>
                <a:ext cx="2939587" cy="6674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charset="0"/>
                        </a:rPr>
                        <m:t>%</m:t>
                      </m:r>
                      <m:r>
                        <a:rPr lang="en-US" b="0" i="1" smtClean="0">
                          <a:latin typeface="Cambria Math" charset="0"/>
                        </a:rPr>
                        <m:t>𝑅𝐴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𝑓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 charset="0"/>
                        </a:rPr>
                        <m:t>𝑥</m:t>
                      </m:r>
                      <m:r>
                        <a:rPr lang="en-US" i="0">
                          <a:latin typeface="Cambria Math" charset="0"/>
                        </a:rPr>
                        <m:t>100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346" y="5521086"/>
                <a:ext cx="2939587" cy="6674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757333" y="5310239"/>
            <a:ext cx="1771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A</a:t>
            </a:r>
            <a:r>
              <a:rPr lang="en-US" sz="1600" i="1" baseline="-25000" dirty="0" err="1" smtClean="0"/>
              <a:t>f</a:t>
            </a:r>
            <a:r>
              <a:rPr lang="en-US" sz="1600" i="1" baseline="-25000" dirty="0" smtClean="0"/>
              <a:t> </a:t>
            </a:r>
            <a:r>
              <a:rPr lang="en-US" sz="1600" i="1" dirty="0" smtClean="0"/>
              <a:t>; </a:t>
            </a:r>
            <a:r>
              <a:rPr lang="en-US" sz="1600" dirty="0" smtClean="0"/>
              <a:t>fracture area</a:t>
            </a:r>
          </a:p>
          <a:p>
            <a:r>
              <a:rPr lang="en-US" sz="1600" i="1" dirty="0" err="1" smtClean="0"/>
              <a:t>A</a:t>
            </a:r>
            <a:r>
              <a:rPr lang="en-US" sz="1600" i="1" baseline="-25000" dirty="0" err="1" smtClean="0"/>
              <a:t>o</a:t>
            </a:r>
            <a:r>
              <a:rPr lang="en-US" sz="1600" i="1" dirty="0" smtClean="0"/>
              <a:t> ; </a:t>
            </a:r>
            <a:r>
              <a:rPr lang="en-US" sz="1600" dirty="0" smtClean="0"/>
              <a:t>original area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92006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5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Resilience and Toughness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22724" y="1184639"/>
                <a:ext cx="8006876" cy="59924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 smtClean="0"/>
                  <a:t>The modulus of resilience (E</a:t>
                </a:r>
                <a:r>
                  <a:rPr lang="en-US" sz="2000" baseline="-25000" dirty="0" smtClean="0"/>
                  <a:t>R</a:t>
                </a:r>
                <a:r>
                  <a:rPr lang="en-US" sz="2000" dirty="0" smtClean="0"/>
                  <a:t>), the strain energy per unit volume required to stress a material from an unloaded state up to the point of yielding.</a:t>
                </a:r>
              </a:p>
              <a:p>
                <a:pPr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</a:pPr>
                <a:r>
                  <a:rPr lang="en-US" sz="2400" dirty="0" smtClean="0"/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𝑅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𝑦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000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2000" i="1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000" dirty="0" smtClean="0"/>
                  <a:t> is the strain rate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 smtClean="0"/>
                  <a:t>Toughness is a property that is indicative of a material’s resistance to fracture.</a:t>
                </a:r>
                <a:endParaRPr lang="en-US" sz="2000" dirty="0"/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 smtClean="0"/>
                  <a:t>The ability of a material to absorb energy and plastically deform before fracturing.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 smtClean="0"/>
                  <a:t>It is the area of engineering stress-strain curve up to the point of fracture.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sz="2000" b="1" i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24" y="1184639"/>
                <a:ext cx="8006876" cy="5992410"/>
              </a:xfrm>
              <a:prstGeom prst="rect">
                <a:avLst/>
              </a:prstGeom>
              <a:blipFill rotWithShape="0">
                <a:blip r:embed="rId3"/>
                <a:stretch>
                  <a:fillRect l="-685" r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82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780-41D9-B94A-B348-E9CC80232D38}" type="slidenum">
              <a:rPr lang="en-US"/>
              <a:pPr/>
              <a:t>6</a:t>
            </a:fld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30120" y="260672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Tensile Properties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70853" y="1169804"/>
            <a:ext cx="8348133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Yielding occurs at the onset of plastic deformation.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Yield </a:t>
            </a:r>
            <a:r>
              <a:rPr lang="en-US" dirty="0"/>
              <a:t>strength </a:t>
            </a:r>
            <a:r>
              <a:rPr lang="en-US" dirty="0" smtClean="0"/>
              <a:t>(</a:t>
            </a:r>
            <a:r>
              <a:rPr lang="en-US" dirty="0" err="1" smtClean="0"/>
              <a:t>σ</a:t>
            </a:r>
            <a:r>
              <a:rPr lang="en-US" baseline="-25000" dirty="0" err="1" smtClean="0"/>
              <a:t>y</a:t>
            </a:r>
            <a:r>
              <a:rPr lang="en-US" dirty="0" smtClean="0"/>
              <a:t>) is indicative of the stress at which plastic deformation occurs.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Tensile stress is the max. point in the engineering stress –strain curve.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Ductility is a measure of the degree to which a material will plastically deform by the time fracture occurs.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Ductility is measured in terms of percent elongation and reduction in area.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With increasing temperature values of elastic modulus, tensile and yield stress decrease, whereas ductility increases.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Ductile metals are normally more tougher than brittle materials.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4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780-41D9-B94A-B348-E9CC80232D38}" type="slidenum">
              <a:rPr lang="en-US"/>
              <a:pPr/>
              <a:t>7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True Stress and True Strain</a:t>
            </a:r>
          </a:p>
          <a:p>
            <a:pPr algn="l"/>
            <a:r>
              <a:rPr lang="en-US" sz="2800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966577"/>
                <a:ext cx="8247140" cy="4759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 smtClean="0"/>
                  <a:t>True stress </a:t>
                </a:r>
                <a:r>
                  <a:rPr lang="en-US" sz="2000" dirty="0" smtClean="0"/>
                  <a:t>is defined as the load divided by instantaneous cross-sectional area A</a:t>
                </a:r>
                <a:r>
                  <a:rPr lang="en-US" sz="2000" baseline="-25000" dirty="0" smtClean="0"/>
                  <a:t>i</a:t>
                </a:r>
                <a:r>
                  <a:rPr lang="en-US" sz="2000" dirty="0" smtClean="0"/>
                  <a:t> over which deformation is occurring.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𝜎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 smtClean="0"/>
                  <a:t>True strain </a:t>
                </a:r>
                <a:r>
                  <a:rPr lang="en-US" sz="2000" dirty="0" smtClean="0"/>
                  <a:t>is defined as the natural logarithm of the ratio of instantaneous and original lengths.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𝜖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>
                          <a:latin typeface="Cambria Math" charset="0"/>
                        </a:rPr>
                        <m:t>=</m:t>
                      </m:r>
                      <m:r>
                        <a:rPr lang="en-US" sz="2000" i="1">
                          <a:latin typeface="Cambria Math" charset="0"/>
                        </a:rPr>
                        <m:t>𝑙𝑛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True stress-true strain relationship in plastic region of deformation (to the point of necking)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66577"/>
                <a:ext cx="8247140" cy="4759060"/>
              </a:xfrm>
              <a:prstGeom prst="rect">
                <a:avLst/>
              </a:prstGeom>
              <a:blipFill rotWithShape="0">
                <a:blip r:embed="rId2"/>
                <a:stretch>
                  <a:fillRect l="-665" r="-739" b="-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147733" y="3996266"/>
            <a:ext cx="2464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l</a:t>
            </a:r>
            <a:r>
              <a:rPr lang="en-US" sz="1600" i="1" baseline="-25000" dirty="0" smtClean="0"/>
              <a:t>i </a:t>
            </a:r>
            <a:r>
              <a:rPr lang="en-US" sz="1600" dirty="0" smtClean="0"/>
              <a:t>: instantaneous length</a:t>
            </a:r>
          </a:p>
          <a:p>
            <a:r>
              <a:rPr lang="en-US" sz="1600" i="1" dirty="0"/>
              <a:t>l</a:t>
            </a:r>
            <a:r>
              <a:rPr lang="en-US" sz="1600" i="1" baseline="-25000" dirty="0" smtClean="0"/>
              <a:t>o</a:t>
            </a:r>
            <a:r>
              <a:rPr lang="en-US" sz="1600" dirty="0" smtClean="0"/>
              <a:t> ; original length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458967" y="5710536"/>
                <a:ext cx="157190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𝑇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r>
                      <a:rPr lang="en-US" sz="2400" b="0" i="1" smtClean="0">
                        <a:latin typeface="Cambria Math" charset="0"/>
                      </a:rPr>
                      <m:t>𝐾</m:t>
                    </m:r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400" baseline="30000" dirty="0" smtClean="0"/>
                  <a:t>n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967" y="5710536"/>
                <a:ext cx="1571905" cy="461665"/>
              </a:xfrm>
              <a:prstGeom prst="rect">
                <a:avLst/>
              </a:prstGeom>
              <a:blipFill rotWithShape="0">
                <a:blip r:embed="rId3"/>
                <a:stretch>
                  <a:fillRect t="-2632" r="-1163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215725" y="5725637"/>
            <a:ext cx="3087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K </a:t>
            </a:r>
            <a:r>
              <a:rPr lang="en-US" sz="1400" i="1" baseline="-25000" dirty="0" smtClean="0"/>
              <a:t> </a:t>
            </a:r>
            <a:r>
              <a:rPr lang="en-US" sz="1400" dirty="0" smtClean="0"/>
              <a:t>: constant (vary metal to </a:t>
            </a:r>
            <a:r>
              <a:rPr lang="en-US" sz="1400" smtClean="0"/>
              <a:t>metal)</a:t>
            </a:r>
            <a:endParaRPr lang="en-US" sz="1400" dirty="0" smtClean="0"/>
          </a:p>
          <a:p>
            <a:r>
              <a:rPr lang="en-US" sz="1400" i="1" dirty="0" smtClean="0"/>
              <a:t>n </a:t>
            </a:r>
            <a:r>
              <a:rPr lang="en-US" sz="1400" dirty="0" smtClean="0"/>
              <a:t>: strain hardening exponent (&lt;1)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496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6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8818</TotalTime>
  <Words>422</Words>
  <Application>Microsoft Macintosh PowerPoint</Application>
  <PresentationFormat>On-screen Show (4:3)</PresentationFormat>
  <Paragraphs>85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 2</vt:lpstr>
      <vt:lpstr>Arial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176</cp:revision>
  <dcterms:created xsi:type="dcterms:W3CDTF">2014-01-14T11:21:41Z</dcterms:created>
  <dcterms:modified xsi:type="dcterms:W3CDTF">2018-02-19T02:06:28Z</dcterms:modified>
</cp:coreProperties>
</file>