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4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F816-EFA5-4BDE-802A-09CCCB7135C6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1E22-E3B4-4654-876B-47DC7242F9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4246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F816-EFA5-4BDE-802A-09CCCB7135C6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1E22-E3B4-4654-876B-47DC7242F9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91126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F816-EFA5-4BDE-802A-09CCCB7135C6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1E22-E3B4-4654-876B-47DC7242F9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08991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F816-EFA5-4BDE-802A-09CCCB7135C6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1E22-E3B4-4654-876B-47DC7242F9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9980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F816-EFA5-4BDE-802A-09CCCB7135C6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1E22-E3B4-4654-876B-47DC7242F9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75094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F816-EFA5-4BDE-802A-09CCCB7135C6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1E22-E3B4-4654-876B-47DC7242F9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080929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F816-EFA5-4BDE-802A-09CCCB7135C6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1E22-E3B4-4654-876B-47DC7242F9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93725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F816-EFA5-4BDE-802A-09CCCB7135C6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1E22-E3B4-4654-876B-47DC7242F9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74160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F816-EFA5-4BDE-802A-09CCCB7135C6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1E22-E3B4-4654-876B-47DC7242F9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055840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F816-EFA5-4BDE-802A-09CCCB7135C6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1E22-E3B4-4654-876B-47DC7242F9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84633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F816-EFA5-4BDE-802A-09CCCB7135C6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1E22-E3B4-4654-876B-47DC7242F9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5721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6F816-EFA5-4BDE-802A-09CCCB7135C6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61E22-E3B4-4654-876B-47DC7242F9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14793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38539" y="304533"/>
            <a:ext cx="11713467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0" u="none" strike="noStrike" baseline="0" dirty="0" smtClean="0">
                <a:latin typeface="StoneSans-Bold"/>
              </a:rPr>
              <a:t>The Carnot Cycle and Efficiency</a:t>
            </a:r>
            <a:endParaRPr lang="tr-TR" sz="2400" b="1" i="0" u="none" strike="noStrike" baseline="0" dirty="0" smtClean="0">
              <a:latin typeface="StoneSans-Bold"/>
            </a:endParaRPr>
          </a:p>
          <a:p>
            <a:endParaRPr lang="en-US" sz="2800" b="1" i="0" u="none" strike="noStrike" baseline="0" dirty="0" smtClean="0">
              <a:solidFill>
                <a:srgbClr val="00A9EC"/>
              </a:solidFill>
              <a:latin typeface="StoneSans-Bold"/>
            </a:endParaRPr>
          </a:p>
          <a:p>
            <a:pPr algn="just"/>
            <a:r>
              <a:rPr lang="tr-TR" sz="2400" dirty="0" smtClean="0">
                <a:solidFill>
                  <a:srgbClr val="000000"/>
                </a:solidFill>
              </a:rPr>
              <a:t>T</a:t>
            </a:r>
            <a:r>
              <a:rPr lang="en-US" sz="2400" dirty="0" smtClean="0">
                <a:solidFill>
                  <a:srgbClr val="000000"/>
                </a:solidFill>
              </a:rPr>
              <a:t>he definition</a:t>
            </a:r>
            <a:r>
              <a:rPr lang="tr-TR" sz="2400" dirty="0" smtClean="0">
                <a:solidFill>
                  <a:srgbClr val="000000"/>
                </a:solidFill>
              </a:rPr>
              <a:t> of </a:t>
            </a:r>
            <a:r>
              <a:rPr lang="tr-TR" sz="2400" dirty="0" err="1">
                <a:solidFill>
                  <a:srgbClr val="000000"/>
                </a:solidFill>
              </a:rPr>
              <a:t>the</a:t>
            </a:r>
            <a:r>
              <a:rPr lang="tr-TR" sz="2400" dirty="0">
                <a:solidFill>
                  <a:srgbClr val="000000"/>
                </a:solidFill>
              </a:rPr>
              <a:t> </a:t>
            </a:r>
            <a:r>
              <a:rPr lang="tr-TR" sz="2400" dirty="0" err="1">
                <a:solidFill>
                  <a:srgbClr val="000000"/>
                </a:solidFill>
              </a:rPr>
              <a:t>Carnot</a:t>
            </a:r>
            <a:r>
              <a:rPr lang="tr-TR" sz="2400" dirty="0">
                <a:solidFill>
                  <a:srgbClr val="000000"/>
                </a:solidFill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</a:rPr>
              <a:t>cycle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was </a:t>
            </a:r>
            <a:r>
              <a:rPr lang="tr-TR" sz="2400" dirty="0" err="1" smtClean="0">
                <a:solidFill>
                  <a:srgbClr val="000000"/>
                </a:solidFill>
              </a:rPr>
              <a:t>made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in understanding the ability of steam </a:t>
            </a:r>
            <a:r>
              <a:rPr lang="en-US" sz="2400" dirty="0" smtClean="0">
                <a:solidFill>
                  <a:srgbClr val="000000"/>
                </a:solidFill>
              </a:rPr>
              <a:t>engines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</a:rPr>
              <a:t>It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was </a:t>
            </a:r>
            <a:r>
              <a:rPr lang="tr-TR" sz="2400" dirty="0" err="1" smtClean="0">
                <a:solidFill>
                  <a:srgbClr val="000000"/>
                </a:solidFill>
              </a:rPr>
              <a:t>thought</a:t>
            </a:r>
            <a:r>
              <a:rPr lang="tr-TR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the </a:t>
            </a:r>
            <a:r>
              <a:rPr lang="en-US" sz="2400" dirty="0">
                <a:solidFill>
                  <a:srgbClr val="000000"/>
                </a:solidFill>
              </a:rPr>
              <a:t>first to understand that there was a relationship between the </a:t>
            </a:r>
            <a:r>
              <a:rPr lang="en-US" sz="2400" i="1" dirty="0">
                <a:solidFill>
                  <a:srgbClr val="000000"/>
                </a:solidFill>
              </a:rPr>
              <a:t>efficiency </a:t>
            </a:r>
            <a:r>
              <a:rPr lang="en-US" sz="2400" dirty="0">
                <a:solidFill>
                  <a:srgbClr val="000000"/>
                </a:solidFill>
              </a:rPr>
              <a:t>of a</a:t>
            </a:r>
          </a:p>
          <a:p>
            <a:pPr algn="just"/>
            <a:r>
              <a:rPr lang="en-US" sz="2400" dirty="0">
                <a:solidFill>
                  <a:srgbClr val="000000"/>
                </a:solidFill>
              </a:rPr>
              <a:t>steam engine and the temperatures involved in the process. </a:t>
            </a:r>
            <a:endParaRPr lang="tr-TR" sz="2400" dirty="0" smtClean="0">
              <a:solidFill>
                <a:srgbClr val="000000"/>
              </a:solidFill>
            </a:endParaRPr>
          </a:p>
          <a:p>
            <a:endParaRPr lang="tr-TR" dirty="0" smtClean="0">
              <a:solidFill>
                <a:srgbClr val="000000"/>
              </a:solidFill>
              <a:latin typeface="Minion-Regular"/>
            </a:endParaRP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Figure </a:t>
            </a:r>
            <a:r>
              <a:rPr lang="en-US" sz="2400" dirty="0">
                <a:solidFill>
                  <a:srgbClr val="000000"/>
                </a:solidFill>
              </a:rPr>
              <a:t>shows </a:t>
            </a:r>
            <a:r>
              <a:rPr lang="en-US" sz="2400" dirty="0" smtClean="0">
                <a:solidFill>
                  <a:srgbClr val="000000"/>
                </a:solidFill>
              </a:rPr>
              <a:t>a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modern </a:t>
            </a:r>
            <a:r>
              <a:rPr lang="en-US" sz="2400" dirty="0">
                <a:solidFill>
                  <a:srgbClr val="000000"/>
                </a:solidFill>
              </a:rPr>
              <a:t>diagram of how Carnot defined an engine. Carnot realized that </a:t>
            </a:r>
            <a:r>
              <a:rPr lang="en-US" sz="2400" dirty="0" smtClean="0">
                <a:solidFill>
                  <a:srgbClr val="000000"/>
                </a:solidFill>
              </a:rPr>
              <a:t>every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engine </a:t>
            </a:r>
            <a:r>
              <a:rPr lang="en-US" sz="2400" dirty="0">
                <a:solidFill>
                  <a:srgbClr val="000000"/>
                </a:solidFill>
              </a:rPr>
              <a:t>could be defined as getting heat, </a:t>
            </a:r>
            <a:r>
              <a:rPr lang="en-US" sz="2400" i="1" dirty="0" err="1">
                <a:solidFill>
                  <a:srgbClr val="000000"/>
                </a:solidFill>
              </a:rPr>
              <a:t>q</a:t>
            </a:r>
            <a:r>
              <a:rPr lang="en-US" sz="2400" b="0" i="0" u="none" strike="noStrike" baseline="0" dirty="0" err="1" smtClean="0">
                <a:solidFill>
                  <a:srgbClr val="000000"/>
                </a:solidFill>
              </a:rPr>
              <a:t>in</a:t>
            </a:r>
            <a:r>
              <a:rPr lang="en-US" sz="2400" dirty="0">
                <a:solidFill>
                  <a:srgbClr val="000000"/>
                </a:solidFill>
              </a:rPr>
              <a:t>, from some </a:t>
            </a:r>
            <a:r>
              <a:rPr lang="en-US" sz="2400" dirty="0" smtClean="0">
                <a:solidFill>
                  <a:srgbClr val="000000"/>
                </a:solidFill>
              </a:rPr>
              <a:t>high-temperature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reservoir</a:t>
            </a:r>
            <a:r>
              <a:rPr lang="en-US" sz="2400" dirty="0">
                <a:solidFill>
                  <a:srgbClr val="000000"/>
                </a:solidFill>
              </a:rPr>
              <a:t>. </a:t>
            </a:r>
            <a:endParaRPr lang="tr-TR" sz="2400" dirty="0"/>
          </a:p>
        </p:txBody>
      </p:sp>
      <p:sp>
        <p:nvSpPr>
          <p:cNvPr id="3" name="Dikdörtgen 3"/>
          <p:cNvSpPr/>
          <p:nvPr/>
        </p:nvSpPr>
        <p:spPr>
          <a:xfrm>
            <a:off x="0" y="3575354"/>
            <a:ext cx="12191999" cy="2954655"/>
          </a:xfrm>
          <a:prstGeom prst="rect">
            <a:avLst/>
          </a:prstGeom>
          <a:gradFill>
            <a:gsLst>
              <a:gs pos="100000">
                <a:srgbClr val="DDEBCF">
                  <a:alpha val="86000"/>
                </a:srgbClr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The engine performed some work, </a:t>
            </a:r>
            <a:r>
              <a:rPr lang="en-US" sz="2400" i="1" dirty="0" smtClean="0">
                <a:solidFill>
                  <a:srgbClr val="000000"/>
                </a:solidFill>
              </a:rPr>
              <a:t>w</a:t>
            </a:r>
            <a:r>
              <a:rPr lang="en-US" sz="2400" dirty="0" smtClean="0">
                <a:solidFill>
                  <a:srgbClr val="000000"/>
                </a:solidFill>
              </a:rPr>
              <a:t>, on the surroundings. The engine is emitting some heat, </a:t>
            </a:r>
            <a:r>
              <a:rPr lang="en-US" sz="2400" i="1" dirty="0" err="1" smtClean="0">
                <a:solidFill>
                  <a:srgbClr val="000000"/>
                </a:solidFill>
              </a:rPr>
              <a:t>q</a:t>
            </a:r>
            <a:r>
              <a:rPr lang="en-US" sz="2400" b="0" i="0" u="none" strike="noStrike" baseline="0" dirty="0" err="1" smtClean="0">
                <a:solidFill>
                  <a:srgbClr val="000000"/>
                </a:solidFill>
              </a:rPr>
              <a:t>out</a:t>
            </a:r>
            <a:r>
              <a:rPr lang="en-US" sz="2400" dirty="0" smtClean="0">
                <a:solidFill>
                  <a:srgbClr val="000000"/>
                </a:solidFill>
              </a:rPr>
              <a:t>, into the low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temperature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reservoir. </a:t>
            </a:r>
            <a:endParaRPr lang="tr-TR" sz="2400" dirty="0" smtClean="0">
              <a:solidFill>
                <a:srgbClr val="000000"/>
              </a:solidFill>
            </a:endParaRPr>
          </a:p>
          <a:p>
            <a:pPr algn="just"/>
            <a:endParaRPr lang="tr-TR" dirty="0" smtClean="0">
              <a:solidFill>
                <a:srgbClr val="000000"/>
              </a:solidFill>
            </a:endParaRP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Carnot proceeded to define the steps for the operation of an engine in such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a way that the maximum efficiency could be achieved. These steps, collectively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called the </a:t>
            </a:r>
            <a:r>
              <a:rPr lang="en-US" sz="2400" i="1" dirty="0" smtClean="0">
                <a:solidFill>
                  <a:srgbClr val="000000"/>
                </a:solidFill>
              </a:rPr>
              <a:t>Carnot cycle, </a:t>
            </a:r>
            <a:r>
              <a:rPr lang="en-US" sz="2400" dirty="0" smtClean="0">
                <a:solidFill>
                  <a:srgbClr val="000000"/>
                </a:solidFill>
              </a:rPr>
              <a:t>represent the most efficient way known to get work out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of heat, as energy goes from a high-temperature reservoir to a low-temperature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reservoir. The engine itself is defined as the system, and a schematic of the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616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lum contrast="50000"/>
          </a:blip>
          <a:stretch>
            <a:fillRect/>
          </a:stretch>
        </p:blipFill>
        <p:spPr>
          <a:xfrm>
            <a:off x="331304" y="263045"/>
            <a:ext cx="5422203" cy="470652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6056244" y="1428639"/>
            <a:ext cx="5770351" cy="4524315"/>
          </a:xfrm>
          <a:prstGeom prst="rect">
            <a:avLst/>
          </a:prstGeom>
          <a:gradFill>
            <a:gsLst>
              <a:gs pos="61000">
                <a:srgbClr val="DDEBCF">
                  <a:alpha val="86000"/>
                </a:srgbClr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D</a:t>
            </a:r>
            <a:r>
              <a:rPr lang="en-US" sz="2400" dirty="0" err="1" smtClean="0"/>
              <a:t>iagram</a:t>
            </a:r>
            <a:r>
              <a:rPr lang="en-US" sz="2400" dirty="0" smtClean="0"/>
              <a:t> </a:t>
            </a:r>
            <a:r>
              <a:rPr lang="en-US" sz="2400" dirty="0"/>
              <a:t>of the type of engine that Carnot considered for his cycle.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high-temperature </a:t>
            </a:r>
            <a:r>
              <a:rPr lang="en-US" sz="2400" dirty="0"/>
              <a:t>reservoir supplies the energy to run the engine, which produces some work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emits </a:t>
            </a:r>
            <a:r>
              <a:rPr lang="en-US" sz="2400" dirty="0"/>
              <a:t>the remainder of the energy into a low-temperature reservoir. The values of </a:t>
            </a:r>
            <a:r>
              <a:rPr lang="en-US" sz="2400" i="1" dirty="0" err="1"/>
              <a:t>q</a:t>
            </a:r>
            <a:r>
              <a:rPr lang="en-US" sz="2400" b="0" i="0" u="none" strike="noStrike" baseline="0" dirty="0" err="1" smtClean="0"/>
              <a:t>in</a:t>
            </a:r>
            <a:r>
              <a:rPr lang="en-US" sz="2400" dirty="0"/>
              <a:t>, </a:t>
            </a:r>
            <a:r>
              <a:rPr lang="en-US" sz="2400" i="1" dirty="0"/>
              <a:t>w</a:t>
            </a:r>
            <a:r>
              <a:rPr lang="en-US" sz="2400" b="0" i="0" u="none" strike="noStrike" baseline="0" dirty="0" smtClean="0"/>
              <a:t>1</a:t>
            </a:r>
            <a:r>
              <a:rPr lang="en-US" sz="2400" dirty="0"/>
              <a:t>,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i="1" dirty="0" smtClean="0"/>
              <a:t>q</a:t>
            </a:r>
            <a:r>
              <a:rPr lang="tr-TR" sz="2400" i="1" dirty="0" smtClean="0"/>
              <a:t> </a:t>
            </a:r>
            <a:r>
              <a:rPr lang="en-US" sz="2400" b="0" i="0" u="none" strike="noStrike" baseline="0" dirty="0" smtClean="0"/>
              <a:t>out </a:t>
            </a:r>
            <a:r>
              <a:rPr lang="en-US" sz="2400" dirty="0"/>
              <a:t>are greater or less than zero with respect to the </a:t>
            </a:r>
            <a:r>
              <a:rPr lang="en-US" sz="2400" i="1" dirty="0"/>
              <a:t>system.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2203227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0">
              <a:srgbClr val="DDEBCF">
                <a:alpha val="86000"/>
              </a:srgb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lum contrast="46000"/>
          </a:blip>
          <a:stretch>
            <a:fillRect/>
          </a:stretch>
        </p:blipFill>
        <p:spPr>
          <a:xfrm>
            <a:off x="302749" y="251791"/>
            <a:ext cx="4319885" cy="3551583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368313" y="3984694"/>
            <a:ext cx="426994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Minion-Regular"/>
              </a:rPr>
              <a:t>A </a:t>
            </a:r>
            <a:r>
              <a:rPr lang="en-US" dirty="0"/>
              <a:t>representation of the </a:t>
            </a:r>
            <a:r>
              <a:rPr lang="en-US" dirty="0" smtClean="0"/>
              <a:t>Carnot</a:t>
            </a:r>
            <a:r>
              <a:rPr lang="tr-TR" dirty="0" smtClean="0"/>
              <a:t> </a:t>
            </a:r>
            <a:r>
              <a:rPr lang="en-US" dirty="0" smtClean="0"/>
              <a:t>cycle </a:t>
            </a:r>
            <a:r>
              <a:rPr lang="en-US" dirty="0"/>
              <a:t>performed on a gaseous system. The </a:t>
            </a:r>
            <a:r>
              <a:rPr lang="en-US" dirty="0" smtClean="0"/>
              <a:t>steps</a:t>
            </a:r>
            <a:r>
              <a:rPr lang="tr-TR" dirty="0" smtClean="0"/>
              <a:t> </a:t>
            </a:r>
            <a:r>
              <a:rPr lang="en-US" dirty="0" smtClean="0"/>
              <a:t>are</a:t>
            </a:r>
            <a:r>
              <a:rPr lang="en-US" dirty="0"/>
              <a:t>: (1) Reversible isothermal expansion. (</a:t>
            </a:r>
            <a:r>
              <a:rPr lang="en-US" dirty="0" smtClean="0"/>
              <a:t>2)</a:t>
            </a:r>
            <a:r>
              <a:rPr lang="tr-TR" dirty="0" smtClean="0"/>
              <a:t> </a:t>
            </a:r>
            <a:r>
              <a:rPr lang="tr-TR" dirty="0" err="1" smtClean="0"/>
              <a:t>Reversible</a:t>
            </a:r>
            <a:r>
              <a:rPr lang="tr-TR" dirty="0" smtClean="0"/>
              <a:t> </a:t>
            </a:r>
            <a:r>
              <a:rPr lang="tr-TR" dirty="0" err="1"/>
              <a:t>adiabatic</a:t>
            </a:r>
            <a:r>
              <a:rPr lang="tr-TR" dirty="0"/>
              <a:t> </a:t>
            </a:r>
            <a:r>
              <a:rPr lang="tr-TR" dirty="0" err="1"/>
              <a:t>expansion</a:t>
            </a:r>
            <a:r>
              <a:rPr lang="tr-TR" dirty="0"/>
              <a:t>. (3) </a:t>
            </a:r>
            <a:r>
              <a:rPr lang="tr-TR" dirty="0" err="1" smtClean="0"/>
              <a:t>Reversible</a:t>
            </a:r>
            <a:r>
              <a:rPr lang="tr-TR" dirty="0"/>
              <a:t> </a:t>
            </a:r>
            <a:r>
              <a:rPr lang="tr-TR" dirty="0" err="1" smtClean="0"/>
              <a:t>isothermal</a:t>
            </a:r>
            <a:r>
              <a:rPr lang="tr-TR" dirty="0" smtClean="0"/>
              <a:t> </a:t>
            </a:r>
            <a:r>
              <a:rPr lang="tr-TR" dirty="0" err="1"/>
              <a:t>compression</a:t>
            </a:r>
            <a:r>
              <a:rPr lang="tr-TR" dirty="0"/>
              <a:t>. (4) </a:t>
            </a:r>
            <a:r>
              <a:rPr lang="tr-TR" dirty="0" err="1"/>
              <a:t>Reversible</a:t>
            </a:r>
            <a:r>
              <a:rPr lang="tr-TR" dirty="0"/>
              <a:t> </a:t>
            </a:r>
            <a:r>
              <a:rPr lang="tr-TR" dirty="0" err="1" smtClean="0"/>
              <a:t>adiabatic</a:t>
            </a:r>
            <a:r>
              <a:rPr lang="tr-TR" dirty="0"/>
              <a:t> </a:t>
            </a:r>
            <a:r>
              <a:rPr lang="en-US" dirty="0" smtClean="0"/>
              <a:t>compression</a:t>
            </a:r>
            <a:r>
              <a:rPr lang="en-US" dirty="0"/>
              <a:t>. 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4982817" y="394692"/>
            <a:ext cx="697129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/>
              <a:t>The </a:t>
            </a:r>
            <a:r>
              <a:rPr lang="en-US" sz="2000" dirty="0"/>
              <a:t>steps of a Carnot cycle are, for an </a:t>
            </a:r>
            <a:r>
              <a:rPr lang="en-US" sz="2000" dirty="0" smtClean="0"/>
              <a:t>ideal</a:t>
            </a:r>
            <a:r>
              <a:rPr lang="tr-TR" sz="2000" dirty="0" smtClean="0"/>
              <a:t> </a:t>
            </a:r>
            <a:r>
              <a:rPr lang="tr-TR" sz="2000" dirty="0" err="1" smtClean="0"/>
              <a:t>gaseous</a:t>
            </a:r>
            <a:r>
              <a:rPr lang="tr-TR" sz="2000" dirty="0" smtClean="0"/>
              <a:t> </a:t>
            </a:r>
            <a:r>
              <a:rPr lang="tr-TR" sz="2000" dirty="0" err="1"/>
              <a:t>system</a:t>
            </a:r>
            <a:r>
              <a:rPr lang="tr-TR" sz="2000" dirty="0" smtClean="0"/>
              <a:t>:</a:t>
            </a:r>
          </a:p>
          <a:p>
            <a:pPr algn="just"/>
            <a:endParaRPr lang="tr-TR" sz="2000" dirty="0"/>
          </a:p>
          <a:p>
            <a:pPr algn="just"/>
            <a:r>
              <a:rPr lang="en-US" sz="2000" dirty="0"/>
              <a:t>1. Reversible isothermal expansion. In order for this to occur, heat must </a:t>
            </a:r>
            <a:r>
              <a:rPr lang="en-US" sz="2000" dirty="0" smtClean="0"/>
              <a:t>be</a:t>
            </a:r>
            <a:r>
              <a:rPr lang="tr-TR" sz="2000" dirty="0" smtClean="0"/>
              <a:t> </a:t>
            </a:r>
            <a:r>
              <a:rPr lang="en-US" sz="2000" dirty="0" smtClean="0"/>
              <a:t>absorbed </a:t>
            </a:r>
            <a:r>
              <a:rPr lang="en-US" sz="2000" dirty="0"/>
              <a:t>from the high-temperature reservoir. </a:t>
            </a:r>
            <a:r>
              <a:rPr lang="tr-TR" sz="2000" dirty="0" smtClean="0"/>
              <a:t>T</a:t>
            </a:r>
            <a:r>
              <a:rPr lang="en-US" sz="2000" dirty="0" smtClean="0"/>
              <a:t>his</a:t>
            </a:r>
            <a:endParaRPr lang="en-US" sz="2000" dirty="0"/>
          </a:p>
          <a:p>
            <a:pPr algn="just"/>
            <a:r>
              <a:rPr lang="en-US" sz="2000" dirty="0"/>
              <a:t>amount of heat as </a:t>
            </a:r>
            <a:r>
              <a:rPr lang="en-US" sz="2000" i="1" dirty="0"/>
              <a:t>q</a:t>
            </a:r>
            <a:r>
              <a:rPr lang="en-US" sz="2000" b="0" i="0" u="none" strike="noStrike" baseline="0" dirty="0" smtClean="0"/>
              <a:t>1 </a:t>
            </a:r>
            <a:r>
              <a:rPr lang="tr-TR" sz="2000" b="0" i="0" u="none" strike="noStrike" baseline="0" dirty="0" smtClean="0"/>
              <a:t> </a:t>
            </a:r>
            <a:r>
              <a:rPr lang="en-US" sz="2000" dirty="0" smtClean="0"/>
              <a:t>and </a:t>
            </a:r>
            <a:r>
              <a:rPr lang="en-US" sz="2000" dirty="0"/>
              <a:t>the amount </a:t>
            </a:r>
            <a:r>
              <a:rPr lang="en-US" sz="2000" dirty="0" smtClean="0"/>
              <a:t>of</a:t>
            </a:r>
            <a:r>
              <a:rPr lang="tr-TR" sz="2000" dirty="0" smtClean="0"/>
              <a:t> </a:t>
            </a:r>
            <a:r>
              <a:rPr lang="en-US" sz="2000" dirty="0" smtClean="0"/>
              <a:t>work </a:t>
            </a:r>
            <a:r>
              <a:rPr lang="en-US" sz="2000" dirty="0"/>
              <a:t>performed by the system as </a:t>
            </a:r>
            <a:r>
              <a:rPr lang="en-US" sz="2000" i="1" dirty="0"/>
              <a:t>w</a:t>
            </a:r>
            <a:r>
              <a:rPr lang="en-US" sz="2000" b="0" i="0" u="none" strike="noStrike" baseline="0" dirty="0" smtClean="0"/>
              <a:t>1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2. Reversible adiabatic expansion. In this step, </a:t>
            </a:r>
            <a:r>
              <a:rPr lang="en-US" sz="2000" i="1" dirty="0"/>
              <a:t>q </a:t>
            </a:r>
            <a:r>
              <a:rPr lang="en-US" sz="2000" dirty="0"/>
              <a:t> 0, but since it is </a:t>
            </a:r>
            <a:r>
              <a:rPr lang="en-US" sz="2000" dirty="0" smtClean="0"/>
              <a:t>expansion,</a:t>
            </a:r>
            <a:r>
              <a:rPr lang="tr-TR" sz="2000" dirty="0" smtClean="0"/>
              <a:t> </a:t>
            </a:r>
            <a:r>
              <a:rPr lang="en-US" sz="2000" dirty="0" smtClean="0"/>
              <a:t>work </a:t>
            </a:r>
            <a:r>
              <a:rPr lang="en-US" sz="2000" dirty="0"/>
              <a:t>is done by the engine. The work is defined as </a:t>
            </a:r>
            <a:r>
              <a:rPr lang="en-US" sz="2000" i="1" dirty="0"/>
              <a:t>w</a:t>
            </a:r>
            <a:r>
              <a:rPr lang="en-US" sz="2000" b="0" i="0" u="none" strike="noStrike" baseline="0" dirty="0" smtClean="0"/>
              <a:t>2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3. Reversible isothermal compression. In order for this step to be </a:t>
            </a:r>
            <a:r>
              <a:rPr lang="en-US" sz="2000" dirty="0" smtClean="0"/>
              <a:t>isothermal,</a:t>
            </a:r>
            <a:r>
              <a:rPr lang="tr-TR" sz="2000" dirty="0" smtClean="0"/>
              <a:t> </a:t>
            </a:r>
            <a:r>
              <a:rPr lang="en-US" sz="2000" dirty="0" smtClean="0"/>
              <a:t>heat </a:t>
            </a:r>
            <a:r>
              <a:rPr lang="en-US" sz="2000" dirty="0"/>
              <a:t>must leave the system. It goes into the low-temperature </a:t>
            </a:r>
            <a:r>
              <a:rPr lang="en-US" sz="2000" dirty="0" smtClean="0"/>
              <a:t>reservoir</a:t>
            </a:r>
            <a:r>
              <a:rPr lang="tr-TR" sz="2000" dirty="0" smtClean="0"/>
              <a:t> </a:t>
            </a:r>
            <a:r>
              <a:rPr lang="en-US" sz="2000" dirty="0" smtClean="0"/>
              <a:t>and </a:t>
            </a:r>
            <a:r>
              <a:rPr lang="en-US" sz="2000" dirty="0"/>
              <a:t>will be labeled </a:t>
            </a:r>
            <a:r>
              <a:rPr lang="en-US" sz="2000" i="1" dirty="0" smtClean="0"/>
              <a:t>q</a:t>
            </a:r>
            <a:r>
              <a:rPr lang="en-US" sz="2000" b="0" i="0" u="none" strike="noStrike" baseline="0" dirty="0" smtClean="0"/>
              <a:t>3</a:t>
            </a:r>
            <a:r>
              <a:rPr lang="en-US" sz="2000" dirty="0" smtClean="0"/>
              <a:t>. The</a:t>
            </a:r>
            <a:r>
              <a:rPr lang="tr-TR" sz="2000" dirty="0" smtClean="0"/>
              <a:t> </a:t>
            </a:r>
            <a:r>
              <a:rPr lang="en-US" sz="2000" dirty="0" smtClean="0"/>
              <a:t>amount </a:t>
            </a:r>
            <a:r>
              <a:rPr lang="en-US" sz="2000" dirty="0"/>
              <a:t>of work in this step will be called </a:t>
            </a:r>
            <a:r>
              <a:rPr lang="en-US" sz="2000" i="1" dirty="0"/>
              <a:t>w</a:t>
            </a:r>
            <a:r>
              <a:rPr lang="en-US" sz="2000" b="0" i="0" u="none" strike="noStrike" baseline="0" dirty="0" smtClean="0"/>
              <a:t>3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pPr algn="just"/>
            <a:endParaRPr lang="en-US" sz="2000" dirty="0"/>
          </a:p>
          <a:p>
            <a:r>
              <a:rPr lang="en-US" sz="2000" dirty="0"/>
              <a:t>4. Reversible adiabatic compression. The system </a:t>
            </a:r>
            <a:r>
              <a:rPr lang="en-US" sz="2000" dirty="0" smtClean="0"/>
              <a:t>is </a:t>
            </a:r>
            <a:r>
              <a:rPr lang="en-US" sz="2000" dirty="0"/>
              <a:t>returned</a:t>
            </a:r>
          </a:p>
          <a:p>
            <a:r>
              <a:rPr lang="en-US" sz="2000" dirty="0"/>
              <a:t>to its original conditions. In this step, </a:t>
            </a:r>
            <a:r>
              <a:rPr lang="en-US" sz="2000" i="1" dirty="0"/>
              <a:t>q </a:t>
            </a:r>
            <a:r>
              <a:rPr lang="en-US" sz="2000" dirty="0"/>
              <a:t>is 0 again, and work is</a:t>
            </a:r>
          </a:p>
          <a:p>
            <a:r>
              <a:rPr lang="en-US" sz="2000" dirty="0"/>
              <a:t>done on the system. This amount of work is termed </a:t>
            </a:r>
            <a:r>
              <a:rPr lang="en-US" sz="2000" i="1" dirty="0"/>
              <a:t>w</a:t>
            </a:r>
            <a:r>
              <a:rPr lang="en-US" sz="2000" b="0" i="0" u="none" strike="noStrike" baseline="0" dirty="0" smtClean="0"/>
              <a:t>4</a:t>
            </a:r>
            <a:r>
              <a:rPr lang="en-US" sz="2000" dirty="0"/>
              <a:t>.</a:t>
            </a:r>
            <a:endParaRPr lang="tr-TR" sz="2000" dirty="0"/>
          </a:p>
        </p:txBody>
      </p:sp>
    </p:spTree>
    <p:extLst>
      <p:ext uri="{BB962C8B-B14F-4D97-AF65-F5344CB8AC3E}">
        <p14:creationId xmlns="" xmlns:p14="http://schemas.microsoft.com/office/powerpoint/2010/main" val="1643911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contrast="35000"/>
          </a:blip>
          <a:stretch>
            <a:fillRect/>
          </a:stretch>
        </p:blipFill>
        <p:spPr>
          <a:xfrm>
            <a:off x="217437" y="243530"/>
            <a:ext cx="8595259" cy="4460991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247587" y="4902314"/>
            <a:ext cx="113878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We now define </a:t>
            </a:r>
            <a:r>
              <a:rPr lang="en-US" sz="2400" i="1" dirty="0"/>
              <a:t>efficiency e </a:t>
            </a:r>
            <a:r>
              <a:rPr lang="en-US" sz="2400" dirty="0"/>
              <a:t>as the negative ratio of the work of the cycle to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heat </a:t>
            </a:r>
            <a:r>
              <a:rPr lang="en-US" sz="2400" dirty="0"/>
              <a:t>that comes from the high-temperature reservoir:</a:t>
            </a:r>
            <a:endParaRPr lang="tr-TR" sz="24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240886" y="5352864"/>
            <a:ext cx="2704331" cy="140850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02458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85528" y="195218"/>
            <a:ext cx="11619570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Efficiency is thus a measure of how much heat going into the engine has </a:t>
            </a:r>
            <a:r>
              <a:rPr lang="en-US" sz="2400" dirty="0" smtClean="0"/>
              <a:t>been</a:t>
            </a:r>
            <a:r>
              <a:rPr lang="tr-TR" sz="2400" dirty="0" smtClean="0"/>
              <a:t> </a:t>
            </a:r>
            <a:r>
              <a:rPr lang="en-US" sz="2400" dirty="0" smtClean="0"/>
              <a:t>converted </a:t>
            </a:r>
            <a:r>
              <a:rPr lang="en-US" sz="2400" dirty="0"/>
              <a:t>into work. The negative sign makes efficiency positive, since </a:t>
            </a:r>
            <a:r>
              <a:rPr lang="en-US" sz="2400" dirty="0" smtClean="0"/>
              <a:t>work</a:t>
            </a:r>
            <a:r>
              <a:rPr lang="tr-TR" sz="2400" dirty="0" smtClean="0"/>
              <a:t> </a:t>
            </a:r>
            <a:r>
              <a:rPr lang="en-US" sz="2400" dirty="0" smtClean="0"/>
              <a:t>done </a:t>
            </a:r>
            <a:r>
              <a:rPr lang="en-US" sz="2400" i="1" dirty="0"/>
              <a:t>by </a:t>
            </a:r>
            <a:r>
              <a:rPr lang="en-US" sz="2400" dirty="0"/>
              <a:t>the system has a negative value but heat coming </a:t>
            </a:r>
            <a:r>
              <a:rPr lang="en-US" sz="2400" i="1" dirty="0"/>
              <a:t>into </a:t>
            </a:r>
            <a:r>
              <a:rPr lang="en-US" sz="2400" dirty="0"/>
              <a:t>the system has </a:t>
            </a:r>
            <a:r>
              <a:rPr lang="en-US" sz="2400" dirty="0" smtClean="0"/>
              <a:t>a</a:t>
            </a:r>
            <a:r>
              <a:rPr lang="tr-TR" sz="2400" dirty="0" smtClean="0"/>
              <a:t> </a:t>
            </a:r>
            <a:r>
              <a:rPr lang="en-US" sz="2400" dirty="0" smtClean="0"/>
              <a:t>positive </a:t>
            </a:r>
            <a:r>
              <a:rPr lang="en-US" sz="2400" dirty="0"/>
              <a:t>value. </a:t>
            </a:r>
            <a:endParaRPr lang="tr-TR" sz="24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01476" y="2213114"/>
            <a:ext cx="4804007" cy="1166190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245327" y="3644967"/>
            <a:ext cx="11742234" cy="2805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Since </a:t>
            </a:r>
            <a:r>
              <a:rPr lang="en-US" sz="2400" i="1" dirty="0"/>
              <a:t>q</a:t>
            </a:r>
            <a:r>
              <a:rPr lang="en-US" sz="2400" b="0" i="0" u="none" strike="noStrike" baseline="0" dirty="0" smtClean="0"/>
              <a:t>1 </a:t>
            </a:r>
            <a:r>
              <a:rPr lang="en-US" sz="2400" dirty="0"/>
              <a:t>is heat going into the system, it is positive. Since </a:t>
            </a:r>
            <a:r>
              <a:rPr lang="en-US" sz="2400" i="1" dirty="0" smtClean="0"/>
              <a:t>q</a:t>
            </a:r>
            <a:r>
              <a:rPr lang="en-US" sz="2400" b="0" i="0" u="none" strike="noStrike" baseline="0" dirty="0" smtClean="0"/>
              <a:t>3</a:t>
            </a:r>
            <a:r>
              <a:rPr lang="tr-TR" sz="2400" b="0" i="0" u="none" strike="noStrike" baseline="0" dirty="0" smtClean="0"/>
              <a:t> </a:t>
            </a:r>
            <a:r>
              <a:rPr lang="en-US" sz="2400" b="0" i="0" u="none" strike="noStrike" baseline="0" dirty="0" smtClean="0"/>
              <a:t> </a:t>
            </a:r>
            <a:r>
              <a:rPr lang="en-US" sz="2400" dirty="0"/>
              <a:t>is heat going </a:t>
            </a:r>
            <a:r>
              <a:rPr lang="en-US" sz="2400" dirty="0" smtClean="0"/>
              <a:t>out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the </a:t>
            </a:r>
            <a:r>
              <a:rPr lang="en-US" sz="2400" dirty="0" smtClean="0"/>
              <a:t>system</a:t>
            </a:r>
            <a:r>
              <a:rPr lang="tr-TR" sz="2400" dirty="0" smtClean="0"/>
              <a:t>, </a:t>
            </a:r>
            <a:r>
              <a:rPr lang="en-US" sz="2400" dirty="0" smtClean="0"/>
              <a:t>it </a:t>
            </a:r>
            <a:r>
              <a:rPr lang="en-US" sz="2400" dirty="0"/>
              <a:t>is </a:t>
            </a:r>
            <a:r>
              <a:rPr lang="en-US" sz="2400" dirty="0" smtClean="0"/>
              <a:t>negative.</a:t>
            </a:r>
            <a:r>
              <a:rPr lang="tr-TR" sz="2400" dirty="0" smtClean="0"/>
              <a:t> </a:t>
            </a:r>
            <a:r>
              <a:rPr lang="en-US" sz="2400" dirty="0" smtClean="0"/>
              <a:t>Therefore</a:t>
            </a:r>
            <a:r>
              <a:rPr lang="en-US" sz="2400" dirty="0"/>
              <a:t>, the fraction </a:t>
            </a:r>
            <a:r>
              <a:rPr lang="en-US" sz="2400" i="1" dirty="0"/>
              <a:t>q</a:t>
            </a:r>
            <a:r>
              <a:rPr lang="en-US" sz="2400" b="0" i="0" u="none" strike="noStrike" baseline="0" dirty="0" smtClean="0"/>
              <a:t>3</a:t>
            </a:r>
            <a:r>
              <a:rPr lang="en-US" sz="2400" dirty="0"/>
              <a:t>/</a:t>
            </a:r>
            <a:r>
              <a:rPr lang="en-US" sz="2400" i="1" dirty="0"/>
              <a:t>q</a:t>
            </a:r>
            <a:r>
              <a:rPr lang="en-US" sz="2400" b="0" i="0" u="none" strike="noStrike" baseline="0" dirty="0" smtClean="0"/>
              <a:t>1 </a:t>
            </a:r>
            <a:r>
              <a:rPr lang="en-US" sz="2400" dirty="0"/>
              <a:t>will be negative. Further, it can be argued that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heat </a:t>
            </a:r>
            <a:r>
              <a:rPr lang="en-US" sz="2400" dirty="0"/>
              <a:t>leaving the engine will never be greater than the heat entering the </a:t>
            </a:r>
            <a:r>
              <a:rPr lang="en-US" sz="2400" dirty="0" smtClean="0"/>
              <a:t>engine.</a:t>
            </a:r>
            <a:r>
              <a:rPr lang="tr-TR" sz="2400" dirty="0" smtClean="0"/>
              <a:t> </a:t>
            </a:r>
            <a:r>
              <a:rPr lang="en-US" sz="2400" dirty="0" smtClean="0"/>
              <a:t>Therefore </a:t>
            </a:r>
            <a:r>
              <a:rPr lang="en-US" sz="2400" dirty="0"/>
              <a:t>the magnitude </a:t>
            </a:r>
            <a:r>
              <a:rPr lang="en-US" sz="2400" i="1" dirty="0"/>
              <a:t>q</a:t>
            </a:r>
            <a:r>
              <a:rPr lang="en-US" sz="2400" b="0" i="0" u="none" strike="noStrike" baseline="0" dirty="0" smtClean="0"/>
              <a:t>3</a:t>
            </a:r>
            <a:r>
              <a:rPr lang="en-US" sz="2400" dirty="0"/>
              <a:t>/</a:t>
            </a:r>
            <a:r>
              <a:rPr lang="en-US" sz="2400" i="1" dirty="0"/>
              <a:t>q</a:t>
            </a:r>
            <a:r>
              <a:rPr lang="en-US" sz="2400" b="0" i="0" u="none" strike="noStrike" baseline="0" dirty="0" smtClean="0"/>
              <a:t>1</a:t>
            </a:r>
            <a:r>
              <a:rPr lang="en-US" sz="2400" dirty="0"/>
              <a:t> will never be greater than 1, but it </a:t>
            </a:r>
            <a:r>
              <a:rPr lang="en-US" sz="2400" dirty="0" smtClean="0"/>
              <a:t>will</a:t>
            </a:r>
            <a:r>
              <a:rPr lang="tr-TR" sz="2400" dirty="0" smtClean="0"/>
              <a:t> </a:t>
            </a:r>
            <a:r>
              <a:rPr lang="en-US" sz="2400" dirty="0" smtClean="0"/>
              <a:t>always </a:t>
            </a:r>
            <a:r>
              <a:rPr lang="en-US" sz="2400" dirty="0"/>
              <a:t>be less than </a:t>
            </a:r>
            <a:r>
              <a:rPr lang="en-US" sz="2400" dirty="0" smtClean="0"/>
              <a:t>or </a:t>
            </a:r>
            <a:r>
              <a:rPr lang="tr-TR" sz="2400" dirty="0" smtClean="0"/>
              <a:t>1</a:t>
            </a:r>
            <a:r>
              <a:rPr lang="en-US" sz="2400" dirty="0" smtClean="0"/>
              <a:t>. </a:t>
            </a:r>
            <a:r>
              <a:rPr lang="tr-TR" sz="2400" dirty="0" err="1" smtClean="0"/>
              <a:t>we</a:t>
            </a:r>
            <a:r>
              <a:rPr lang="tr-TR" sz="2400" dirty="0" smtClean="0"/>
              <a:t> </a:t>
            </a:r>
            <a:r>
              <a:rPr lang="tr-TR" sz="2400" dirty="0" err="1"/>
              <a:t>conclude</a:t>
            </a:r>
            <a:r>
              <a:rPr lang="tr-TR" sz="2400" dirty="0"/>
              <a:t> </a:t>
            </a:r>
            <a:r>
              <a:rPr lang="tr-TR" sz="2400" dirty="0" err="1" smtClean="0"/>
              <a:t>that</a:t>
            </a:r>
            <a:r>
              <a:rPr lang="tr-TR" sz="2400" dirty="0"/>
              <a:t> </a:t>
            </a:r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efficiency of an engine will always be between 0 and 1.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711758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contrast="36000"/>
          </a:blip>
          <a:stretch>
            <a:fillRect/>
          </a:stretch>
        </p:blipFill>
        <p:spPr>
          <a:xfrm>
            <a:off x="226698" y="170783"/>
            <a:ext cx="11431907" cy="1790539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29066" y="2046505"/>
            <a:ext cx="2596013" cy="1067073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5367129" y="3811917"/>
            <a:ext cx="63080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For a reversible, isothermal process, the </a:t>
            </a:r>
            <a:r>
              <a:rPr lang="en-US" sz="2400" dirty="0" smtClean="0"/>
              <a:t>heats</a:t>
            </a:r>
            <a:r>
              <a:rPr lang="tr-TR" sz="2400" dirty="0" smtClean="0"/>
              <a:t> </a:t>
            </a:r>
            <a:r>
              <a:rPr lang="en-US" sz="2400" dirty="0" smtClean="0"/>
              <a:t>for </a:t>
            </a:r>
            <a:r>
              <a:rPr lang="en-US" sz="2400" dirty="0"/>
              <a:t>steps 1 and 3 are</a:t>
            </a:r>
            <a:endParaRPr lang="tr-TR" sz="2400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06213" y="3392554"/>
            <a:ext cx="4333341" cy="1854862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279709" y="5429175"/>
            <a:ext cx="116520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The volume labels A, B, C, and D represent the initial and final points for </a:t>
            </a:r>
            <a:r>
              <a:rPr lang="en-US" sz="2400" dirty="0" smtClean="0"/>
              <a:t>each</a:t>
            </a:r>
            <a:r>
              <a:rPr lang="tr-TR" sz="2400" dirty="0" smtClean="0"/>
              <a:t> </a:t>
            </a:r>
            <a:r>
              <a:rPr lang="en-US" sz="2400" dirty="0" smtClean="0"/>
              <a:t>Step</a:t>
            </a:r>
            <a:r>
              <a:rPr lang="tr-TR" sz="2400" dirty="0" smtClean="0"/>
              <a:t>. </a:t>
            </a:r>
            <a:r>
              <a:rPr lang="en-US" sz="2400" i="1" dirty="0" smtClean="0"/>
              <a:t>T</a:t>
            </a:r>
            <a:r>
              <a:rPr lang="en-US" sz="2400" b="0" i="0" u="none" strike="noStrike" baseline="0" dirty="0" smtClean="0"/>
              <a:t>high </a:t>
            </a:r>
            <a:r>
              <a:rPr lang="en-US" sz="2400" dirty="0"/>
              <a:t>and </a:t>
            </a:r>
            <a:r>
              <a:rPr lang="en-US" sz="2400" i="1" dirty="0" smtClean="0"/>
              <a:t>T</a:t>
            </a:r>
            <a:r>
              <a:rPr lang="tr-TR" sz="2400" i="1" dirty="0" smtClean="0"/>
              <a:t> </a:t>
            </a:r>
            <a:r>
              <a:rPr lang="en-US" sz="2400" b="0" i="0" u="none" strike="noStrike" baseline="0" dirty="0" smtClean="0"/>
              <a:t>low </a:t>
            </a:r>
            <a:r>
              <a:rPr lang="en-US" sz="2400" dirty="0"/>
              <a:t>are the temperatures of the </a:t>
            </a:r>
            <a:r>
              <a:rPr lang="en-US" sz="2400" dirty="0" smtClean="0"/>
              <a:t>high</a:t>
            </a:r>
            <a:r>
              <a:rPr lang="tr-TR" sz="2400" dirty="0" smtClean="0"/>
              <a:t> </a:t>
            </a:r>
            <a:r>
              <a:rPr lang="en-US" sz="2400" dirty="0" smtClean="0"/>
              <a:t>temperature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/>
              <a:t>low-temperature reservoirs, respectively. For the </a:t>
            </a:r>
            <a:r>
              <a:rPr lang="en-US" sz="2400" dirty="0" smtClean="0"/>
              <a:t>adiabatic</a:t>
            </a:r>
            <a:r>
              <a:rPr lang="tr-TR" sz="2400" dirty="0" smtClean="0"/>
              <a:t> </a:t>
            </a:r>
            <a:r>
              <a:rPr lang="en-US" sz="2400" dirty="0" smtClean="0"/>
              <a:t>steps </a:t>
            </a:r>
            <a:r>
              <a:rPr lang="en-US" sz="2400" dirty="0"/>
              <a:t>2 and </a:t>
            </a:r>
            <a:r>
              <a:rPr lang="en-US" sz="2400" dirty="0" smtClean="0"/>
              <a:t>4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4011095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76284" y="445815"/>
            <a:ext cx="3018853" cy="2308535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344557" y="2915296"/>
            <a:ext cx="92632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Equating the two volume expressions, which both equal </a:t>
            </a:r>
            <a:r>
              <a:rPr lang="en-US" sz="2400" i="1" dirty="0" err="1"/>
              <a:t>T</a:t>
            </a:r>
            <a:r>
              <a:rPr lang="en-US" sz="2400" b="0" i="0" u="none" strike="noStrike" baseline="0" dirty="0" err="1" smtClean="0"/>
              <a:t>low</a:t>
            </a:r>
            <a:r>
              <a:rPr lang="en-US" sz="2400" dirty="0"/>
              <a:t>/</a:t>
            </a:r>
            <a:r>
              <a:rPr lang="en-US" sz="2400" i="1" dirty="0"/>
              <a:t>T</a:t>
            </a:r>
            <a:r>
              <a:rPr lang="en-US" sz="2400" b="0" i="0" u="none" strike="noStrike" baseline="0" dirty="0" smtClean="0"/>
              <a:t>high</a:t>
            </a:r>
            <a:r>
              <a:rPr lang="en-US" sz="2400" dirty="0"/>
              <a:t>:</a:t>
            </a:r>
            <a:endParaRPr lang="tr-TR" sz="24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76285" y="3525077"/>
            <a:ext cx="3070269" cy="1231577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05689" y="5506664"/>
            <a:ext cx="2456784" cy="1167408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251792" y="4885982"/>
            <a:ext cx="85398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Raising both sides to the power of 3/2 and </a:t>
            </a:r>
            <a:r>
              <a:rPr lang="en-US" sz="2400" dirty="0" smtClean="0"/>
              <a:t>rearranging</a:t>
            </a:r>
            <a:endParaRPr lang="tr-TR" sz="2400" dirty="0"/>
          </a:p>
        </p:txBody>
      </p:sp>
      <p:sp>
        <p:nvSpPr>
          <p:cNvPr id="9" name="Dikdörtgen 8"/>
          <p:cNvSpPr/>
          <p:nvPr/>
        </p:nvSpPr>
        <p:spPr>
          <a:xfrm>
            <a:off x="3909390" y="1056945"/>
            <a:ext cx="79910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Substituting for </a:t>
            </a:r>
            <a:r>
              <a:rPr lang="en-US" sz="2400" i="1" dirty="0"/>
              <a:t>V</a:t>
            </a:r>
            <a:r>
              <a:rPr lang="en-US" sz="2400" b="0" i="0" u="none" strike="noStrike" baseline="0" dirty="0" smtClean="0"/>
              <a:t>D</a:t>
            </a:r>
            <a:r>
              <a:rPr lang="en-US" sz="2400" dirty="0"/>
              <a:t>/</a:t>
            </a:r>
            <a:r>
              <a:rPr lang="en-US" sz="2400" i="1" dirty="0"/>
              <a:t>V</a:t>
            </a:r>
            <a:r>
              <a:rPr lang="en-US" sz="2400" b="0" i="0" u="none" strike="noStrike" baseline="0" dirty="0" smtClean="0"/>
              <a:t>C </a:t>
            </a:r>
            <a:r>
              <a:rPr lang="en-US" sz="2400" dirty="0" smtClean="0"/>
              <a:t>, </a:t>
            </a:r>
            <a:r>
              <a:rPr lang="en-US" sz="2400" dirty="0"/>
              <a:t>we get an expression for </a:t>
            </a:r>
            <a:r>
              <a:rPr lang="en-US" sz="2400" i="1" dirty="0"/>
              <a:t>q</a:t>
            </a:r>
            <a:r>
              <a:rPr lang="en-US" sz="2400" b="0" i="0" u="none" strike="noStrike" baseline="0" dirty="0" smtClean="0"/>
              <a:t>3 </a:t>
            </a:r>
            <a:r>
              <a:rPr lang="en-US" sz="2400" dirty="0"/>
              <a:t>in terms </a:t>
            </a:r>
            <a:r>
              <a:rPr lang="en-US" sz="2400" dirty="0" smtClean="0"/>
              <a:t>of</a:t>
            </a:r>
            <a:r>
              <a:rPr lang="tr-TR" sz="2400" dirty="0" smtClean="0"/>
              <a:t> </a:t>
            </a:r>
            <a:r>
              <a:rPr lang="tr-TR" sz="2400" dirty="0" err="1" smtClean="0"/>
              <a:t>volumes</a:t>
            </a:r>
            <a:r>
              <a:rPr lang="tr-TR" sz="2400" dirty="0" smtClean="0"/>
              <a:t> </a:t>
            </a:r>
            <a:r>
              <a:rPr lang="tr-TR" sz="2400" i="1" dirty="0"/>
              <a:t>V</a:t>
            </a:r>
            <a:r>
              <a:rPr lang="tr-TR" sz="2400" b="0" i="0" u="none" strike="noStrike" baseline="0" dirty="0" smtClean="0"/>
              <a:t>A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i="1" dirty="0"/>
              <a:t>V</a:t>
            </a:r>
            <a:r>
              <a:rPr lang="tr-TR" sz="2400" b="0" i="0" u="none" strike="noStrike" baseline="0" dirty="0" smtClean="0"/>
              <a:t>B</a:t>
            </a:r>
            <a:r>
              <a:rPr lang="tr-TR" sz="2400" dirty="0"/>
              <a:t>:</a:t>
            </a: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122475" y="3498573"/>
            <a:ext cx="5878285" cy="13119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11753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71992" y="210559"/>
            <a:ext cx="105118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 smtClean="0"/>
              <a:t>It</a:t>
            </a:r>
            <a:r>
              <a:rPr lang="tr-TR" sz="2400" dirty="0" smtClean="0"/>
              <a:t> </a:t>
            </a:r>
            <a:r>
              <a:rPr lang="en-US" sz="2400" dirty="0" smtClean="0"/>
              <a:t>can </a:t>
            </a:r>
            <a:r>
              <a:rPr lang="en-US" sz="2400" dirty="0"/>
              <a:t>be divided to get a new expression for the ratio </a:t>
            </a:r>
            <a:r>
              <a:rPr lang="en-US" sz="2400" i="1" dirty="0"/>
              <a:t>q</a:t>
            </a:r>
            <a:r>
              <a:rPr lang="en-US" sz="2400" b="0" i="0" u="none" strike="noStrike" baseline="0" dirty="0" smtClean="0"/>
              <a:t>3</a:t>
            </a:r>
            <a:r>
              <a:rPr lang="en-US" sz="2400" dirty="0"/>
              <a:t>/</a:t>
            </a:r>
            <a:r>
              <a:rPr lang="en-US" sz="2400" i="1" dirty="0"/>
              <a:t>q</a:t>
            </a:r>
            <a:r>
              <a:rPr lang="en-US" sz="2400" b="0" i="0" u="none" strike="noStrike" baseline="0" dirty="0" smtClean="0"/>
              <a:t>1</a:t>
            </a:r>
            <a:r>
              <a:rPr lang="en-US" sz="2400" dirty="0"/>
              <a:t>:</a:t>
            </a:r>
            <a:endParaRPr lang="tr-TR" sz="24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lum contrast="17000"/>
          </a:blip>
          <a:stretch>
            <a:fillRect/>
          </a:stretch>
        </p:blipFill>
        <p:spPr>
          <a:xfrm>
            <a:off x="304800" y="745682"/>
            <a:ext cx="4337748" cy="175015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31304" y="2780385"/>
            <a:ext cx="2847458" cy="1214650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4926446" y="1050579"/>
            <a:ext cx="66874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Substituting </a:t>
            </a:r>
            <a:r>
              <a:rPr lang="en-US" sz="2400" dirty="0" smtClean="0"/>
              <a:t>, </a:t>
            </a:r>
            <a:r>
              <a:rPr lang="en-US" sz="2400" dirty="0"/>
              <a:t>we get an equation for efficiency in terms of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temperatures</a:t>
            </a:r>
            <a:r>
              <a:rPr lang="tr-TR" sz="2400" dirty="0"/>
              <a:t>:</a:t>
            </a:r>
          </a:p>
        </p:txBody>
      </p:sp>
      <p:sp>
        <p:nvSpPr>
          <p:cNvPr id="8" name="Dikdörtgen 7"/>
          <p:cNvSpPr/>
          <p:nvPr/>
        </p:nvSpPr>
        <p:spPr>
          <a:xfrm>
            <a:off x="4055165" y="2626345"/>
            <a:ext cx="7924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First</a:t>
            </a:r>
            <a:r>
              <a:rPr lang="en-US" sz="2400" dirty="0"/>
              <a:t>, the efficiency of </a:t>
            </a:r>
            <a:r>
              <a:rPr lang="en-US" sz="2400" dirty="0" smtClean="0"/>
              <a:t>an</a:t>
            </a:r>
            <a:r>
              <a:rPr lang="tr-TR" sz="2400" dirty="0" smtClean="0"/>
              <a:t> </a:t>
            </a:r>
            <a:r>
              <a:rPr lang="en-US" sz="2400" dirty="0" smtClean="0"/>
              <a:t>engine </a:t>
            </a:r>
            <a:r>
              <a:rPr lang="en-US" sz="2400" dirty="0"/>
              <a:t>is very simply related to the </a:t>
            </a:r>
            <a:r>
              <a:rPr lang="en-US" sz="2400" i="1" dirty="0"/>
              <a:t>ratio </a:t>
            </a:r>
            <a:r>
              <a:rPr lang="en-US" sz="2400" dirty="0"/>
              <a:t>of the low- and </a:t>
            </a:r>
            <a:r>
              <a:rPr lang="en-US" sz="2400" dirty="0" smtClean="0"/>
              <a:t>high-temperature</a:t>
            </a:r>
            <a:r>
              <a:rPr lang="tr-TR" sz="2400" dirty="0" smtClean="0"/>
              <a:t> </a:t>
            </a:r>
            <a:r>
              <a:rPr lang="en-US" sz="2400" dirty="0" smtClean="0"/>
              <a:t>reservoirs</a:t>
            </a:r>
            <a:r>
              <a:rPr lang="en-US" sz="2400" dirty="0"/>
              <a:t>. The smaller this ratio is, the more efficient an engine is</a:t>
            </a:r>
            <a:r>
              <a:rPr lang="en-US" sz="2400" dirty="0" smtClean="0"/>
              <a:t>. Second</a:t>
            </a:r>
            <a:r>
              <a:rPr lang="en-US" sz="2400" dirty="0"/>
              <a:t>, </a:t>
            </a:r>
            <a:r>
              <a:rPr lang="en-US" sz="2400" dirty="0" smtClean="0"/>
              <a:t>allows </a:t>
            </a:r>
            <a:r>
              <a:rPr lang="en-US" sz="2400" dirty="0"/>
              <a:t>us to describe a </a:t>
            </a:r>
            <a:r>
              <a:rPr lang="en-US" sz="2400" i="1" dirty="0"/>
              <a:t>thermodynamic </a:t>
            </a:r>
            <a:r>
              <a:rPr lang="en-US" sz="2400" dirty="0"/>
              <a:t>scale for temperature. </a:t>
            </a:r>
            <a:r>
              <a:rPr lang="en-US" sz="2400" dirty="0" smtClean="0"/>
              <a:t>1 </a:t>
            </a:r>
            <a:r>
              <a:rPr lang="en-US" sz="2400" dirty="0"/>
              <a:t>for the Carnot cycle. </a:t>
            </a:r>
            <a:r>
              <a:rPr lang="en-US" sz="2400" dirty="0" smtClean="0"/>
              <a:t>This</a:t>
            </a:r>
            <a:r>
              <a:rPr lang="tr-TR" sz="2400" dirty="0" smtClean="0"/>
              <a:t> </a:t>
            </a:r>
            <a:r>
              <a:rPr lang="en-US" sz="2400" dirty="0" smtClean="0"/>
              <a:t>scale </a:t>
            </a:r>
            <a:r>
              <a:rPr lang="en-US" sz="2400" dirty="0"/>
              <a:t>is the same one used for ideal gas laws, but it is based on the efficiency </a:t>
            </a:r>
            <a:r>
              <a:rPr lang="en-US" sz="2400" dirty="0" smtClean="0"/>
              <a:t>of</a:t>
            </a:r>
            <a:r>
              <a:rPr lang="tr-TR" sz="2400" dirty="0" smtClean="0"/>
              <a:t> </a:t>
            </a:r>
            <a:r>
              <a:rPr lang="en-US" sz="2400" dirty="0" smtClean="0"/>
              <a:t>a </a:t>
            </a:r>
            <a:r>
              <a:rPr lang="en-US" sz="2400" dirty="0"/>
              <a:t>Carnot cycle, rather than the behavior of ideal gases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9" name="8 Dikdörtgen"/>
          <p:cNvSpPr/>
          <p:nvPr/>
        </p:nvSpPr>
        <p:spPr>
          <a:xfrm>
            <a:off x="251793" y="5414306"/>
            <a:ext cx="116486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Finally, unless the temperature of the low-temperature reservoir is absolute</a:t>
            </a:r>
            <a:r>
              <a:rPr lang="tr-TR" sz="2400" dirty="0" smtClean="0"/>
              <a:t> </a:t>
            </a:r>
            <a:r>
              <a:rPr lang="en-US" sz="2400" dirty="0" smtClean="0"/>
              <a:t>zero, the efficiency of an engine will never be 1; it will always be less than 1.</a:t>
            </a:r>
            <a:r>
              <a:rPr lang="tr-TR" sz="2400" dirty="0" smtClean="0"/>
              <a:t> </a:t>
            </a:r>
            <a:r>
              <a:rPr lang="en-US" sz="2400" dirty="0" smtClean="0"/>
              <a:t>Since it can be shown that absolute zero is physically unobtainable for a macroscopic</a:t>
            </a:r>
            <a:r>
              <a:rPr lang="tr-TR" sz="2400" dirty="0" smtClean="0"/>
              <a:t> </a:t>
            </a:r>
            <a:r>
              <a:rPr lang="en-US" sz="2400" dirty="0" smtClean="0"/>
              <a:t>object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4173865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90232" y="262263"/>
            <a:ext cx="4894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No engine can ever be 100% efficient.</a:t>
            </a:r>
            <a:endParaRPr lang="tr-TR" sz="24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90230" y="848140"/>
            <a:ext cx="4666082" cy="4502678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5406886" y="2385391"/>
            <a:ext cx="640080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Notice that </a:t>
            </a:r>
            <a:r>
              <a:rPr lang="en-US" sz="2400" i="1" dirty="0"/>
              <a:t>q</a:t>
            </a:r>
            <a:r>
              <a:rPr lang="en-US" sz="2400" b="0" i="0" u="none" strike="noStrike" baseline="0" dirty="0" smtClean="0"/>
              <a:t>3 </a:t>
            </a:r>
            <a:r>
              <a:rPr lang="en-US" sz="2400" dirty="0"/>
              <a:t>is the heat that goes to the low-temperature reservoir, </a:t>
            </a:r>
            <a:r>
              <a:rPr lang="en-US" sz="2400" dirty="0" smtClean="0"/>
              <a:t>whereas</a:t>
            </a:r>
            <a:r>
              <a:rPr lang="tr-TR" sz="2400" dirty="0" smtClean="0"/>
              <a:t> </a:t>
            </a:r>
            <a:r>
              <a:rPr lang="en-US" sz="2400" i="1" dirty="0" smtClean="0"/>
              <a:t>q</a:t>
            </a:r>
            <a:r>
              <a:rPr lang="en-US" sz="2400" b="0" i="0" u="none" strike="noStrike" baseline="0" dirty="0" smtClean="0"/>
              <a:t>1 </a:t>
            </a:r>
            <a:r>
              <a:rPr lang="en-US" sz="2400" dirty="0"/>
              <a:t>is the heat that comes from the high-temperature reservoir. Each </a:t>
            </a:r>
            <a:r>
              <a:rPr lang="en-US" sz="2400" dirty="0" smtClean="0"/>
              <a:t>fraction</a:t>
            </a:r>
            <a:r>
              <a:rPr lang="tr-TR" sz="2400" dirty="0" smtClean="0"/>
              <a:t> </a:t>
            </a:r>
            <a:r>
              <a:rPr lang="en-US" sz="2400" dirty="0" smtClean="0"/>
              <a:t>The fact that these heats, divided by the absolute temperatures of</a:t>
            </a:r>
            <a:r>
              <a:rPr lang="tr-TR" sz="2400" dirty="0" smtClean="0"/>
              <a:t> </a:t>
            </a:r>
            <a:r>
              <a:rPr lang="en-US" sz="2400" dirty="0" smtClean="0"/>
              <a:t>the two reservoirs involved, add up to exactly zero is interesting. 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1297637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947</Words>
  <Application>Microsoft Office PowerPoint</Application>
  <PresentationFormat>Özel</PresentationFormat>
  <Paragraphs>37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polimer_lab</dc:creator>
  <cp:lastModifiedBy>acer</cp:lastModifiedBy>
  <cp:revision>15</cp:revision>
  <dcterms:created xsi:type="dcterms:W3CDTF">2018-03-30T07:29:39Z</dcterms:created>
  <dcterms:modified xsi:type="dcterms:W3CDTF">2018-03-31T21:39:35Z</dcterms:modified>
</cp:coreProperties>
</file>