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71" r:id="rId3"/>
    <p:sldId id="272" r:id="rId4"/>
    <p:sldId id="273" r:id="rId5"/>
    <p:sldId id="274" r:id="rId6"/>
    <p:sldId id="275" r:id="rId7"/>
    <p:sldId id="276" r:id="rId8"/>
    <p:sldId id="284" r:id="rId9"/>
    <p:sldId id="285" r:id="rId10"/>
    <p:sldId id="286" r:id="rId11"/>
    <p:sldId id="281" r:id="rId12"/>
    <p:sldId id="282" r:id="rId13"/>
    <p:sldId id="277" r:id="rId14"/>
    <p:sldId id="278" r:id="rId15"/>
    <p:sldId id="279" r:id="rId16"/>
    <p:sldId id="283" r:id="rId17"/>
    <p:sldId id="287" r:id="rId18"/>
    <p:sldId id="288" r:id="rId19"/>
    <p:sldId id="289" r:id="rId20"/>
    <p:sldId id="290" r:id="rId21"/>
    <p:sldId id="291" r:id="rId22"/>
    <p:sldId id="292" r:id="rId23"/>
    <p:sldId id="293" r:id="rId24"/>
    <p:sldId id="294" r:id="rId25"/>
    <p:sldId id="295" r:id="rId26"/>
    <p:sldId id="296" r:id="rId27"/>
    <p:sldId id="297" r:id="rId28"/>
    <p:sldId id="270" r:id="rId2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D9CBC239-9D5F-40F0-AC88-94FD88D55582}" type="datetimeFigureOut">
              <a:rPr lang="tr-TR" smtClean="0"/>
              <a:t>12.03.2023</a:t>
            </a:fld>
            <a:endParaRPr lang="tr-T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56EC9063-5EB6-4314-8D67-AD212E77715F}" type="slidenum">
              <a:rPr lang="tr-TR" smtClean="0"/>
              <a:t>‹#›</a:t>
            </a:fld>
            <a:endParaRPr lang="tr-TR"/>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a:t>Asıl başlık stili için tıklatın</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nchor="ct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9CBC239-9D5F-40F0-AC88-94FD88D55582}" type="datetimeFigureOut">
              <a:rPr lang="tr-TR" smtClean="0"/>
              <a:t>12.03.2023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6EC9063-5EB6-4314-8D67-AD212E77715F}" type="slidenum">
              <a:rPr lang="tr-TR" smtClean="0"/>
              <a:t>‹#›</a:t>
            </a:fld>
            <a:endParaRPr lang="tr-TR"/>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9CBC239-9D5F-40F0-AC88-94FD88D55582}" type="datetimeFigureOut">
              <a:rPr lang="tr-TR" smtClean="0"/>
              <a:t>12.03.2023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6EC9063-5EB6-4314-8D67-AD212E77715F}" type="slidenum">
              <a:rPr lang="tr-TR" smtClean="0"/>
              <a:t>‹#›</a:t>
            </a:fld>
            <a:endParaRPr lang="tr-TR"/>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9CBC239-9D5F-40F0-AC88-94FD88D55582}" type="datetimeFigureOut">
              <a:rPr lang="tr-TR" smtClean="0"/>
              <a:t>12.03.2023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6EC9063-5EB6-4314-8D67-AD212E77715F}" type="slidenum">
              <a:rPr lang="tr-TR" smtClean="0"/>
              <a:t>‹#›</a:t>
            </a:fld>
            <a:endParaRPr lang="tr-TR"/>
          </a:p>
        </p:txBody>
      </p:sp>
      <p:sp>
        <p:nvSpPr>
          <p:cNvPr id="11" name="Title 10"/>
          <p:cNvSpPr>
            <a:spLocks noGrp="1"/>
          </p:cNvSpPr>
          <p:nvPr>
            <p:ph type="title"/>
          </p:nvPr>
        </p:nvSpPr>
        <p:spPr/>
        <p:txBody>
          <a:bodyPr/>
          <a:lstStyle/>
          <a:p>
            <a:r>
              <a:rPr lang="tr-TR"/>
              <a:t>Asıl başlık stili için tıklatın</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tr-TR"/>
              <a:t>Asıl başlık stili için tıklatın</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D9CBC239-9D5F-40F0-AC88-94FD88D55582}" type="datetimeFigureOut">
              <a:rPr lang="tr-TR" smtClean="0"/>
              <a:t>12.03.2023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6EC9063-5EB6-4314-8D67-AD212E77715F}"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D9CBC239-9D5F-40F0-AC88-94FD88D55582}" type="datetimeFigureOut">
              <a:rPr lang="tr-TR" smtClean="0"/>
              <a:t>12.03.2023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6EC9063-5EB6-4314-8D67-AD212E77715F}" type="slidenum">
              <a:rPr lang="tr-TR" smtClean="0"/>
              <a:t>‹#›</a:t>
            </a:fld>
            <a:endParaRPr lang="tr-TR"/>
          </a:p>
        </p:txBody>
      </p:sp>
      <p:sp>
        <p:nvSpPr>
          <p:cNvPr id="12" name="Title 11"/>
          <p:cNvSpPr>
            <a:spLocks noGrp="1"/>
          </p:cNvSpPr>
          <p:nvPr>
            <p:ph type="title"/>
          </p:nvPr>
        </p:nvSpPr>
        <p:spPr/>
        <p:txBody>
          <a:bodyPr/>
          <a:lstStyle>
            <a:lvl1pPr>
              <a:defRPr>
                <a:solidFill>
                  <a:schemeClr val="tx2"/>
                </a:solidFill>
              </a:defRPr>
            </a:lvl1pPr>
          </a:lstStyle>
          <a:p>
            <a:r>
              <a:rPr lang="tr-TR"/>
              <a:t>Asıl başlık stili için tıklatın</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D9CBC239-9D5F-40F0-AC88-94FD88D55582}" type="datetimeFigureOut">
              <a:rPr lang="tr-TR" smtClean="0"/>
              <a:t>12.03.2023</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6EC9063-5EB6-4314-8D67-AD212E77715F}" type="slidenum">
              <a:rPr lang="tr-TR" smtClean="0"/>
              <a:t>‹#›</a:t>
            </a:fld>
            <a:endParaRPr lang="tr-TR"/>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D9CBC239-9D5F-40F0-AC88-94FD88D55582}" type="datetimeFigureOut">
              <a:rPr lang="tr-TR" smtClean="0"/>
              <a:t>12.03.2023</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6EC9063-5EB6-4314-8D67-AD212E77715F}" type="slidenum">
              <a:rPr lang="tr-TR" smtClean="0"/>
              <a:t>‹#›</a:t>
            </a:fld>
            <a:endParaRPr lang="tr-TR"/>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CBC239-9D5F-40F0-AC88-94FD88D55582}" type="datetimeFigureOut">
              <a:rPr lang="tr-TR" smtClean="0"/>
              <a:t>12.03.2023</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56EC9063-5EB6-4314-8D67-AD212E77715F}"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tr-TR"/>
              <a:t>Asıl başlık stili için tıklatın</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D9CBC239-9D5F-40F0-AC88-94FD88D55582}" type="datetimeFigureOut">
              <a:rPr lang="tr-TR" smtClean="0"/>
              <a:t>12.03.2023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6EC9063-5EB6-4314-8D67-AD212E77715F}"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tr-TR"/>
              <a:t>Asıl başlık stili için tıklatın</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D9CBC239-9D5F-40F0-AC88-94FD88D55582}" type="datetimeFigureOut">
              <a:rPr lang="tr-TR" smtClean="0"/>
              <a:t>12.03.2023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6EC9063-5EB6-4314-8D67-AD212E77715F}"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tr-TR"/>
              <a:t>Asıl başlık stili için tıklatın</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D9CBC239-9D5F-40F0-AC88-94FD88D55582}" type="datetimeFigureOut">
              <a:rPr lang="tr-TR" smtClean="0"/>
              <a:t>12.03.2023</a:t>
            </a:fld>
            <a:endParaRPr lang="tr-TR"/>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tr-T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56EC9063-5EB6-4314-8D67-AD212E77715F}"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www.brandingturkiye.com/insan-kaynaklari-planlamasi-nedir-niye-onemlidir/"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395536" y="1387737"/>
            <a:ext cx="8280920" cy="1731982"/>
          </a:xfrm>
        </p:spPr>
        <p:txBody>
          <a:bodyPr>
            <a:normAutofit/>
          </a:bodyPr>
          <a:lstStyle/>
          <a:p>
            <a:r>
              <a:rPr lang="tr-TR" sz="6000" dirty="0">
                <a:solidFill>
                  <a:srgbClr val="FF0000"/>
                </a:solidFill>
                <a:latin typeface="Times New Roman" panose="02020603050405020304" pitchFamily="18" charset="0"/>
                <a:cs typeface="Times New Roman" panose="02020603050405020304" pitchFamily="18" charset="0"/>
              </a:rPr>
              <a:t>İnsan Kaynağı Eğitimi</a:t>
            </a:r>
          </a:p>
        </p:txBody>
      </p:sp>
      <p:sp>
        <p:nvSpPr>
          <p:cNvPr id="4" name="Metin kutusu 3"/>
          <p:cNvSpPr txBox="1"/>
          <p:nvPr/>
        </p:nvSpPr>
        <p:spPr>
          <a:xfrm>
            <a:off x="3491880" y="4156153"/>
            <a:ext cx="5184576" cy="461665"/>
          </a:xfrm>
          <a:prstGeom prst="rect">
            <a:avLst/>
          </a:prstGeom>
          <a:noFill/>
        </p:spPr>
        <p:txBody>
          <a:bodyPr wrap="square" rtlCol="0">
            <a:spAutoFit/>
          </a:bodyPr>
          <a:lstStyle/>
          <a:p>
            <a:r>
              <a:rPr lang="tr-TR" sz="2400" dirty="0"/>
              <a:t>Dr. Muhammed Mustafa Güldür</a:t>
            </a:r>
          </a:p>
        </p:txBody>
      </p:sp>
    </p:spTree>
    <p:extLst>
      <p:ext uri="{BB962C8B-B14F-4D97-AF65-F5344CB8AC3E}">
        <p14:creationId xmlns:p14="http://schemas.microsoft.com/office/powerpoint/2010/main" val="777497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DF14B321-2F47-446F-88F9-4A10CE0BE80E}"/>
              </a:ext>
            </a:extLst>
          </p:cNvPr>
          <p:cNvSpPr>
            <a:spLocks noGrp="1"/>
          </p:cNvSpPr>
          <p:nvPr>
            <p:ph idx="1"/>
          </p:nvPr>
        </p:nvSpPr>
        <p:spPr/>
        <p:txBody>
          <a:bodyPr/>
          <a:lstStyle/>
          <a:p>
            <a:pPr marL="0" indent="0" algn="just">
              <a:buNone/>
            </a:pPr>
            <a:r>
              <a:rPr lang="tr-TR" dirty="0"/>
              <a:t>3. Coaching ( Yönlendirme);</a:t>
            </a:r>
          </a:p>
          <a:p>
            <a:pPr marL="0" indent="0" algn="just">
              <a:buNone/>
            </a:pPr>
            <a:endParaRPr lang="tr-TR" dirty="0"/>
          </a:p>
          <a:p>
            <a:pPr marL="0" indent="0" algn="just">
              <a:buNone/>
            </a:pPr>
            <a:r>
              <a:rPr lang="tr-TR" dirty="0"/>
              <a:t>	Çalışanların başarı düzeylerinin yöneticiler tarafından sistemli bir şekilde gözlemlenerek değerlendirilmesi esasına dayalıdır. </a:t>
            </a:r>
          </a:p>
          <a:p>
            <a:pPr marL="0" indent="0" algn="just">
              <a:buNone/>
            </a:pPr>
            <a:endParaRPr lang="tr-TR" dirty="0"/>
          </a:p>
        </p:txBody>
      </p:sp>
    </p:spTree>
    <p:extLst>
      <p:ext uri="{BB962C8B-B14F-4D97-AF65-F5344CB8AC3E}">
        <p14:creationId xmlns:p14="http://schemas.microsoft.com/office/powerpoint/2010/main" val="972545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45825A39-70A6-4374-AF46-059E3AA43A03}"/>
              </a:ext>
            </a:extLst>
          </p:cNvPr>
          <p:cNvSpPr>
            <a:spLocks noGrp="1"/>
          </p:cNvSpPr>
          <p:nvPr>
            <p:ph idx="1"/>
          </p:nvPr>
        </p:nvSpPr>
        <p:spPr/>
        <p:txBody>
          <a:bodyPr/>
          <a:lstStyle/>
          <a:p>
            <a:pPr marL="0" indent="0" algn="just">
              <a:buNone/>
            </a:pPr>
            <a:r>
              <a:rPr lang="tr-TR" dirty="0"/>
              <a:t>4. </a:t>
            </a:r>
            <a:r>
              <a:rPr lang="tr-TR" dirty="0" err="1"/>
              <a:t>Monitor</a:t>
            </a:r>
            <a:r>
              <a:rPr lang="tr-TR" dirty="0"/>
              <a:t> ( Kılavuz) Aracılığı ile Eğitim;</a:t>
            </a:r>
          </a:p>
          <a:p>
            <a:pPr marL="0" indent="0" algn="just">
              <a:buNone/>
            </a:pPr>
            <a:endParaRPr lang="tr-TR" dirty="0"/>
          </a:p>
          <a:p>
            <a:pPr marL="0" indent="0" algn="just">
              <a:buNone/>
            </a:pPr>
            <a:r>
              <a:rPr lang="tr-TR" dirty="0"/>
              <a:t>	Kalifiye işçi, ustabaşı, teknisyenler arasından seçilen kişiler pedagojik ve teknik bilgilerle donatılır. Bu kişiler zamanla karmaşıklaşan ve teknik bilgi gerektiren işler konusunda çalışanları eğitirler.</a:t>
            </a:r>
          </a:p>
        </p:txBody>
      </p:sp>
    </p:spTree>
    <p:extLst>
      <p:ext uri="{BB962C8B-B14F-4D97-AF65-F5344CB8AC3E}">
        <p14:creationId xmlns:p14="http://schemas.microsoft.com/office/powerpoint/2010/main" val="16142023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DBDBF5FD-A447-43F3-9104-580E81E3A07F}"/>
              </a:ext>
            </a:extLst>
          </p:cNvPr>
          <p:cNvSpPr>
            <a:spLocks noGrp="1"/>
          </p:cNvSpPr>
          <p:nvPr>
            <p:ph idx="1"/>
          </p:nvPr>
        </p:nvSpPr>
        <p:spPr/>
        <p:txBody>
          <a:bodyPr/>
          <a:lstStyle/>
          <a:p>
            <a:pPr marL="0" indent="0" algn="just">
              <a:buNone/>
            </a:pPr>
            <a:r>
              <a:rPr lang="tr-TR" dirty="0"/>
              <a:t>5. Yetki Devri;</a:t>
            </a:r>
          </a:p>
          <a:p>
            <a:pPr marL="0" indent="0" algn="just">
              <a:buNone/>
            </a:pPr>
            <a:endParaRPr lang="tr-TR" dirty="0"/>
          </a:p>
          <a:p>
            <a:pPr marL="0" indent="0" algn="just">
              <a:buNone/>
            </a:pPr>
            <a:r>
              <a:rPr lang="tr-TR" dirty="0"/>
              <a:t>	Personele örgütün sıra düzeninde sahip olmadığı bir yetki verilir. Burada amaç personelin yetkisi olduğu zaman onu kullanabilme yeteneğinin gelişmesini sağlamaktır. </a:t>
            </a:r>
          </a:p>
        </p:txBody>
      </p:sp>
    </p:spTree>
    <p:extLst>
      <p:ext uri="{BB962C8B-B14F-4D97-AF65-F5344CB8AC3E}">
        <p14:creationId xmlns:p14="http://schemas.microsoft.com/office/powerpoint/2010/main" val="13852624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A969E505-4930-457A-A10C-F4491F91C2F6}"/>
              </a:ext>
            </a:extLst>
          </p:cNvPr>
          <p:cNvSpPr>
            <a:spLocks noGrp="1"/>
          </p:cNvSpPr>
          <p:nvPr>
            <p:ph idx="1"/>
          </p:nvPr>
        </p:nvSpPr>
        <p:spPr/>
        <p:txBody>
          <a:bodyPr/>
          <a:lstStyle/>
          <a:p>
            <a:pPr marL="457200" indent="-457200" algn="just">
              <a:buFont typeface="+mj-lt"/>
              <a:buAutoNum type="arabicPeriod"/>
            </a:pPr>
            <a:r>
              <a:rPr lang="tr-TR" dirty="0" err="1"/>
              <a:t>Görsle</a:t>
            </a:r>
            <a:r>
              <a:rPr lang="tr-TR" dirty="0"/>
              <a:t> İşitsel Yöntemler;</a:t>
            </a:r>
          </a:p>
          <a:p>
            <a:pPr marL="0" indent="0" algn="just">
              <a:buNone/>
            </a:pPr>
            <a:r>
              <a:rPr lang="tr-TR" dirty="0"/>
              <a:t>	</a:t>
            </a:r>
          </a:p>
          <a:p>
            <a:pPr marL="0" indent="0" algn="just">
              <a:buNone/>
            </a:pPr>
            <a:r>
              <a:rPr lang="tr-TR" dirty="0"/>
              <a:t>	Çalışma saatleri dışında düzenlenebilecek eğitimler, birkaç haftadan birkaç yıla kadar uzayabilen çeşitli düzeyler için uygulanan eğitim çalışmalarıdır.</a:t>
            </a:r>
          </a:p>
        </p:txBody>
      </p:sp>
      <p:sp>
        <p:nvSpPr>
          <p:cNvPr id="3" name="Başlık 2">
            <a:extLst>
              <a:ext uri="{FF2B5EF4-FFF2-40B4-BE49-F238E27FC236}">
                <a16:creationId xmlns:a16="http://schemas.microsoft.com/office/drawing/2014/main" id="{43FBEFBF-B64F-40CB-93E7-A62603EED66C}"/>
              </a:ext>
            </a:extLst>
          </p:cNvPr>
          <p:cNvSpPr>
            <a:spLocks noGrp="1"/>
          </p:cNvSpPr>
          <p:nvPr>
            <p:ph type="title"/>
          </p:nvPr>
        </p:nvSpPr>
        <p:spPr/>
        <p:txBody>
          <a:bodyPr/>
          <a:lstStyle/>
          <a:p>
            <a:r>
              <a:rPr lang="tr-TR" sz="4400" dirty="0"/>
              <a:t>İş Dışı Eğitim Yöntemleri</a:t>
            </a:r>
          </a:p>
        </p:txBody>
      </p:sp>
    </p:spTree>
    <p:extLst>
      <p:ext uri="{BB962C8B-B14F-4D97-AF65-F5344CB8AC3E}">
        <p14:creationId xmlns:p14="http://schemas.microsoft.com/office/powerpoint/2010/main" val="42064238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7F27A7EC-D512-4BF1-8421-60F0FC21CB2B}"/>
              </a:ext>
            </a:extLst>
          </p:cNvPr>
          <p:cNvSpPr>
            <a:spLocks noGrp="1"/>
          </p:cNvSpPr>
          <p:nvPr>
            <p:ph idx="1"/>
          </p:nvPr>
        </p:nvSpPr>
        <p:spPr/>
        <p:txBody>
          <a:bodyPr/>
          <a:lstStyle/>
          <a:p>
            <a:pPr marL="0" indent="0" algn="just">
              <a:buNone/>
            </a:pPr>
            <a:r>
              <a:rPr lang="tr-TR" dirty="0"/>
              <a:t> 2. Simülasyon (Benzer Koşullarda Öğrenme- Sınıf İçi Eğitimler);</a:t>
            </a:r>
          </a:p>
          <a:p>
            <a:pPr marL="0" indent="0" algn="just">
              <a:buNone/>
            </a:pPr>
            <a:endParaRPr lang="tr-TR" dirty="0"/>
          </a:p>
          <a:p>
            <a:pPr marL="0" indent="0" algn="just">
              <a:buNone/>
            </a:pPr>
            <a:r>
              <a:rPr lang="tr-TR" dirty="0"/>
              <a:t>	Mevcut olan teorik ya da fiziksel bir sistemin bilgisayar ortamında modelledikten sonra farklı koşullar altında vereceği sonuçları gerçek sistemle karşılaştırma, alternatif senaryolar geliştirerek üretimde mükemmelliği yakalayabilme imkanı tanımaktır.</a:t>
            </a:r>
          </a:p>
        </p:txBody>
      </p:sp>
    </p:spTree>
    <p:extLst>
      <p:ext uri="{BB962C8B-B14F-4D97-AF65-F5344CB8AC3E}">
        <p14:creationId xmlns:p14="http://schemas.microsoft.com/office/powerpoint/2010/main" val="5082540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F295A109-38C0-4CD4-8219-B31671FF9ABF}"/>
              </a:ext>
            </a:extLst>
          </p:cNvPr>
          <p:cNvSpPr>
            <a:spLocks noGrp="1"/>
          </p:cNvSpPr>
          <p:nvPr>
            <p:ph idx="1"/>
          </p:nvPr>
        </p:nvSpPr>
        <p:spPr/>
        <p:txBody>
          <a:bodyPr/>
          <a:lstStyle/>
          <a:p>
            <a:pPr marL="0" indent="0" algn="just">
              <a:buNone/>
            </a:pPr>
            <a:r>
              <a:rPr lang="tr-TR" dirty="0"/>
              <a:t>3. Doğada Öğrenme;</a:t>
            </a:r>
          </a:p>
          <a:p>
            <a:pPr marL="0" indent="0" algn="just">
              <a:buNone/>
            </a:pPr>
            <a:endParaRPr lang="tr-TR" dirty="0"/>
          </a:p>
          <a:p>
            <a:pPr marL="0" indent="0" algn="just">
              <a:buNone/>
            </a:pPr>
            <a:r>
              <a:rPr lang="tr-TR" dirty="0"/>
              <a:t>	Üst düzey yöneticileri doğa ile baş başa bırakarak çözüm üretme potansiyelini görme çabalarıdır.</a:t>
            </a:r>
          </a:p>
        </p:txBody>
      </p:sp>
    </p:spTree>
    <p:extLst>
      <p:ext uri="{BB962C8B-B14F-4D97-AF65-F5344CB8AC3E}">
        <p14:creationId xmlns:p14="http://schemas.microsoft.com/office/powerpoint/2010/main" val="40419100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1C599E7D-443D-4855-84E7-718885BFC78C}"/>
              </a:ext>
            </a:extLst>
          </p:cNvPr>
          <p:cNvSpPr>
            <a:spLocks noGrp="1"/>
          </p:cNvSpPr>
          <p:nvPr>
            <p:ph idx="1"/>
          </p:nvPr>
        </p:nvSpPr>
        <p:spPr/>
        <p:txBody>
          <a:bodyPr/>
          <a:lstStyle/>
          <a:p>
            <a:pPr marL="0" indent="0">
              <a:buNone/>
            </a:pPr>
            <a:r>
              <a:rPr lang="tr-TR" dirty="0"/>
              <a:t>4. Bilgisayar Destekli Eğitim;</a:t>
            </a:r>
          </a:p>
          <a:p>
            <a:pPr marL="0" indent="0">
              <a:buNone/>
            </a:pPr>
            <a:endParaRPr lang="tr-TR" dirty="0"/>
          </a:p>
          <a:p>
            <a:pPr marL="0" indent="0" algn="just">
              <a:buNone/>
            </a:pPr>
            <a:r>
              <a:rPr lang="tr-TR" dirty="0"/>
              <a:t>	Bilgisayara dayalı bilgi sistemleri karar destek aracı olarak iş süreçleriyle ilgili bilgi kaynağını sağlamak üzere geliştirilmiştir.</a:t>
            </a:r>
          </a:p>
        </p:txBody>
      </p:sp>
    </p:spTree>
    <p:extLst>
      <p:ext uri="{BB962C8B-B14F-4D97-AF65-F5344CB8AC3E}">
        <p14:creationId xmlns:p14="http://schemas.microsoft.com/office/powerpoint/2010/main" val="39589709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C81AD03B-F7F8-4AB8-AC5E-91995C64C05C}"/>
              </a:ext>
            </a:extLst>
          </p:cNvPr>
          <p:cNvSpPr>
            <a:spLocks noGrp="1"/>
          </p:cNvSpPr>
          <p:nvPr>
            <p:ph idx="1"/>
          </p:nvPr>
        </p:nvSpPr>
        <p:spPr/>
        <p:txBody>
          <a:bodyPr/>
          <a:lstStyle/>
          <a:p>
            <a:pPr marL="0" indent="0" algn="just">
              <a:buNone/>
            </a:pPr>
            <a:r>
              <a:rPr lang="tr-TR" dirty="0"/>
              <a:t>5. Sanal Eğitim;</a:t>
            </a:r>
          </a:p>
          <a:p>
            <a:pPr marL="0" indent="0" algn="just">
              <a:buNone/>
            </a:pPr>
            <a:endParaRPr lang="tr-TR" dirty="0"/>
          </a:p>
          <a:p>
            <a:pPr marL="0" indent="0" algn="just">
              <a:buNone/>
            </a:pPr>
            <a:r>
              <a:rPr lang="tr-TR" dirty="0"/>
              <a:t>	Sanal eğitim projelerinde amaç genellikle insan kaynakları sürecini daha etkin kılmaktır.</a:t>
            </a:r>
          </a:p>
        </p:txBody>
      </p:sp>
    </p:spTree>
    <p:extLst>
      <p:ext uri="{BB962C8B-B14F-4D97-AF65-F5344CB8AC3E}">
        <p14:creationId xmlns:p14="http://schemas.microsoft.com/office/powerpoint/2010/main" val="15041681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DBB2F7E4-D19D-4D13-9262-5847D5C3354C}"/>
              </a:ext>
            </a:extLst>
          </p:cNvPr>
          <p:cNvSpPr>
            <a:spLocks noGrp="1"/>
          </p:cNvSpPr>
          <p:nvPr>
            <p:ph idx="1"/>
          </p:nvPr>
        </p:nvSpPr>
        <p:spPr/>
        <p:txBody>
          <a:bodyPr/>
          <a:lstStyle/>
          <a:p>
            <a:pPr marL="0" indent="0" algn="just">
              <a:buNone/>
            </a:pPr>
            <a:r>
              <a:rPr lang="tr-TR" dirty="0"/>
              <a:t>6. Yöneticiler İçin Uygulanan Rol Oynama;</a:t>
            </a:r>
          </a:p>
          <a:p>
            <a:pPr marL="0" indent="0" algn="just">
              <a:buNone/>
            </a:pPr>
            <a:endParaRPr lang="tr-TR" dirty="0"/>
          </a:p>
          <a:p>
            <a:pPr marL="0" indent="0" algn="just">
              <a:buNone/>
            </a:pPr>
            <a:r>
              <a:rPr lang="tr-TR" dirty="0"/>
              <a:t>	Eğitim programlarına katılanların değişik kimliklere bürünmelerini gerektiren bir yöntemdir.</a:t>
            </a:r>
          </a:p>
        </p:txBody>
      </p:sp>
    </p:spTree>
    <p:extLst>
      <p:ext uri="{BB962C8B-B14F-4D97-AF65-F5344CB8AC3E}">
        <p14:creationId xmlns:p14="http://schemas.microsoft.com/office/powerpoint/2010/main" val="26584636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22450B72-C69B-46E6-B62F-B1B66E502E71}"/>
              </a:ext>
            </a:extLst>
          </p:cNvPr>
          <p:cNvSpPr>
            <a:spLocks noGrp="1"/>
          </p:cNvSpPr>
          <p:nvPr>
            <p:ph idx="1"/>
          </p:nvPr>
        </p:nvSpPr>
        <p:spPr/>
        <p:txBody>
          <a:bodyPr/>
          <a:lstStyle/>
          <a:p>
            <a:pPr marL="0" indent="0" algn="just">
              <a:buNone/>
            </a:pPr>
            <a:r>
              <a:rPr lang="tr-TR" dirty="0"/>
              <a:t>7. Örnek Olay;</a:t>
            </a:r>
          </a:p>
          <a:p>
            <a:pPr marL="0" indent="0" algn="just">
              <a:buNone/>
            </a:pPr>
            <a:endParaRPr lang="tr-TR" dirty="0"/>
          </a:p>
          <a:p>
            <a:pPr marL="0" indent="0" algn="just">
              <a:buNone/>
            </a:pPr>
            <a:r>
              <a:rPr lang="tr-TR" dirty="0"/>
              <a:t>	Eğitim programlarına katılanlar gerçek yada gerçeğe uygun olarak hazırlanmış olayları ele alarak inceler ve benzer koşullarda ne yapabileceklerini tartışırlar. </a:t>
            </a:r>
          </a:p>
        </p:txBody>
      </p:sp>
    </p:spTree>
    <p:extLst>
      <p:ext uri="{BB962C8B-B14F-4D97-AF65-F5344CB8AC3E}">
        <p14:creationId xmlns:p14="http://schemas.microsoft.com/office/powerpoint/2010/main" val="39117370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37C6C78-E487-4569-9435-DF95A00BBAB9}"/>
              </a:ext>
            </a:extLst>
          </p:cNvPr>
          <p:cNvSpPr>
            <a:spLocks noGrp="1"/>
          </p:cNvSpPr>
          <p:nvPr>
            <p:ph idx="1"/>
          </p:nvPr>
        </p:nvSpPr>
        <p:spPr/>
        <p:txBody>
          <a:bodyPr/>
          <a:lstStyle/>
          <a:p>
            <a:pPr algn="just"/>
            <a:r>
              <a:rPr lang="tr-TR" dirty="0"/>
              <a:t>İşletmelerde başarıyı arttıran etkenlerden en önemlisi insan gücüdür.</a:t>
            </a:r>
          </a:p>
          <a:p>
            <a:pPr algn="just"/>
            <a:r>
              <a:rPr lang="tr-TR" dirty="0"/>
              <a:t>Sistemin etkin ve verimli çalışması sürekli bir eğitim çalışmasını zorunlu kılar.</a:t>
            </a:r>
          </a:p>
          <a:p>
            <a:pPr algn="just"/>
            <a:r>
              <a:rPr lang="tr-TR" dirty="0"/>
              <a:t>Başarılı işletmeleri diğerlerinden ayıran en önemli özelliklerden biri kalite konusuna ağırlık vermektir. </a:t>
            </a:r>
          </a:p>
          <a:p>
            <a:pPr algn="just"/>
            <a:r>
              <a:rPr lang="tr-TR" dirty="0"/>
              <a:t>Kaliteyi sağlamanın yolu da eğitimden geçer.</a:t>
            </a:r>
          </a:p>
        </p:txBody>
      </p:sp>
    </p:spTree>
    <p:extLst>
      <p:ext uri="{BB962C8B-B14F-4D97-AF65-F5344CB8AC3E}">
        <p14:creationId xmlns:p14="http://schemas.microsoft.com/office/powerpoint/2010/main" val="36532238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D757231D-F817-4F8C-A1C0-69A9F0BFF314}"/>
              </a:ext>
            </a:extLst>
          </p:cNvPr>
          <p:cNvSpPr>
            <a:spLocks noGrp="1"/>
          </p:cNvSpPr>
          <p:nvPr>
            <p:ph idx="1"/>
          </p:nvPr>
        </p:nvSpPr>
        <p:spPr/>
        <p:txBody>
          <a:bodyPr/>
          <a:lstStyle/>
          <a:p>
            <a:pPr marL="0" indent="0" algn="just">
              <a:buNone/>
            </a:pPr>
            <a:r>
              <a:rPr lang="tr-TR" dirty="0"/>
              <a:t>8. İşletme Oyunları;</a:t>
            </a:r>
          </a:p>
          <a:p>
            <a:pPr marL="0" indent="0" algn="just">
              <a:buNone/>
            </a:pPr>
            <a:r>
              <a:rPr lang="tr-TR" dirty="0"/>
              <a:t>	</a:t>
            </a:r>
          </a:p>
          <a:p>
            <a:pPr marL="0" indent="0" algn="just">
              <a:buNone/>
            </a:pPr>
            <a:r>
              <a:rPr lang="tr-TR" dirty="0"/>
              <a:t>	İşletmeler yüksek ve orta kademe yöneticilerini, işletme içinde yada dışında çeşitli örgütlerce düzenlenmiş seminer çalışmalarına yollarlar. </a:t>
            </a:r>
          </a:p>
        </p:txBody>
      </p:sp>
    </p:spTree>
    <p:extLst>
      <p:ext uri="{BB962C8B-B14F-4D97-AF65-F5344CB8AC3E}">
        <p14:creationId xmlns:p14="http://schemas.microsoft.com/office/powerpoint/2010/main" val="3539377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0347301E-DB2B-4F5B-B4DE-848AF57D3E5D}"/>
              </a:ext>
            </a:extLst>
          </p:cNvPr>
          <p:cNvSpPr>
            <a:spLocks noGrp="1"/>
          </p:cNvSpPr>
          <p:nvPr>
            <p:ph idx="1"/>
          </p:nvPr>
        </p:nvSpPr>
        <p:spPr/>
        <p:txBody>
          <a:bodyPr/>
          <a:lstStyle/>
          <a:p>
            <a:pPr marL="0" indent="0">
              <a:buNone/>
            </a:pPr>
            <a:r>
              <a:rPr lang="tr-TR" dirty="0"/>
              <a:t>9. Grup Teknikleri;</a:t>
            </a:r>
          </a:p>
          <a:p>
            <a:pPr marL="0" indent="0">
              <a:buNone/>
            </a:pPr>
            <a:endParaRPr lang="tr-TR" dirty="0"/>
          </a:p>
          <a:p>
            <a:pPr marL="0" indent="0">
              <a:buNone/>
            </a:pPr>
            <a:r>
              <a:rPr lang="tr-TR" dirty="0"/>
              <a:t>	Belli görevleri yerine getirmek üzere az sayıda kişiden oluşturulan çalışma gruplarıdır.</a:t>
            </a:r>
          </a:p>
        </p:txBody>
      </p:sp>
    </p:spTree>
    <p:extLst>
      <p:ext uri="{BB962C8B-B14F-4D97-AF65-F5344CB8AC3E}">
        <p14:creationId xmlns:p14="http://schemas.microsoft.com/office/powerpoint/2010/main" val="29341570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D5A6799F-50B5-4433-A2F6-8B1592FFAEB9}"/>
              </a:ext>
            </a:extLst>
          </p:cNvPr>
          <p:cNvSpPr>
            <a:spLocks noGrp="1"/>
          </p:cNvSpPr>
          <p:nvPr>
            <p:ph idx="1"/>
          </p:nvPr>
        </p:nvSpPr>
        <p:spPr/>
        <p:txBody>
          <a:bodyPr/>
          <a:lstStyle/>
          <a:p>
            <a:pPr algn="just"/>
            <a:r>
              <a:rPr lang="tr-TR" dirty="0"/>
              <a:t>Konusunda uzman bir eğitimci tarafından yapıldığı için daha etkili olabilir.</a:t>
            </a:r>
          </a:p>
          <a:p>
            <a:pPr algn="just"/>
            <a:r>
              <a:rPr lang="tr-TR" dirty="0"/>
              <a:t>İş başına göre daha sistematik ve planlı bir eğitim söz konusudur.</a:t>
            </a:r>
          </a:p>
          <a:p>
            <a:pPr algn="just"/>
            <a:r>
              <a:rPr lang="tr-TR" dirty="0"/>
              <a:t>İş dışında uygulanan yöntemlerle, çok sayıda personel aynı anda yetiştirilebilir.</a:t>
            </a:r>
          </a:p>
          <a:p>
            <a:pPr marL="0" indent="0" algn="just">
              <a:buNone/>
            </a:pPr>
            <a:endParaRPr lang="tr-TR" dirty="0"/>
          </a:p>
        </p:txBody>
      </p:sp>
      <p:sp>
        <p:nvSpPr>
          <p:cNvPr id="3" name="Başlık 2">
            <a:extLst>
              <a:ext uri="{FF2B5EF4-FFF2-40B4-BE49-F238E27FC236}">
                <a16:creationId xmlns:a16="http://schemas.microsoft.com/office/drawing/2014/main" id="{45159DBF-FD41-466C-B6FC-22751C6FC974}"/>
              </a:ext>
            </a:extLst>
          </p:cNvPr>
          <p:cNvSpPr>
            <a:spLocks noGrp="1"/>
          </p:cNvSpPr>
          <p:nvPr>
            <p:ph type="title"/>
          </p:nvPr>
        </p:nvSpPr>
        <p:spPr/>
        <p:txBody>
          <a:bodyPr/>
          <a:lstStyle/>
          <a:p>
            <a:r>
              <a:rPr lang="tr-TR" sz="4800" dirty="0"/>
              <a:t>İş Dışı Eğitim Yöntemlerinin Yararları </a:t>
            </a:r>
          </a:p>
        </p:txBody>
      </p:sp>
    </p:spTree>
    <p:extLst>
      <p:ext uri="{BB962C8B-B14F-4D97-AF65-F5344CB8AC3E}">
        <p14:creationId xmlns:p14="http://schemas.microsoft.com/office/powerpoint/2010/main" val="5332190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61CE998A-84ED-4809-A000-BEB2B3EC408C}"/>
              </a:ext>
            </a:extLst>
          </p:cNvPr>
          <p:cNvSpPr>
            <a:spLocks noGrp="1"/>
          </p:cNvSpPr>
          <p:nvPr>
            <p:ph idx="1"/>
          </p:nvPr>
        </p:nvSpPr>
        <p:spPr/>
        <p:txBody>
          <a:bodyPr/>
          <a:lstStyle/>
          <a:p>
            <a:pPr algn="just"/>
            <a:r>
              <a:rPr lang="tr-TR" dirty="0"/>
              <a:t>Eğitim maliyeti, iş başına göre göre daha kolay hesaplanabilir.</a:t>
            </a:r>
          </a:p>
          <a:p>
            <a:pPr algn="just"/>
            <a:r>
              <a:rPr lang="tr-TR" dirty="0"/>
              <a:t>Aday, planlanmış bir eğitim sürecinde, işin zor yönlerini de ayrıntılı olarak öğrenebilir.</a:t>
            </a:r>
          </a:p>
          <a:p>
            <a:pPr algn="just"/>
            <a:r>
              <a:rPr lang="tr-TR" dirty="0"/>
              <a:t>İş dışında yapılan eğitimde, bilgiler belli bir düzen içinde verildiğinden, eğitim rastlantılardan kurtulmuş olur.</a:t>
            </a:r>
          </a:p>
        </p:txBody>
      </p:sp>
    </p:spTree>
    <p:extLst>
      <p:ext uri="{BB962C8B-B14F-4D97-AF65-F5344CB8AC3E}">
        <p14:creationId xmlns:p14="http://schemas.microsoft.com/office/powerpoint/2010/main" val="18888024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ADA7D906-7868-405E-8428-C8212859996A}"/>
              </a:ext>
            </a:extLst>
          </p:cNvPr>
          <p:cNvSpPr>
            <a:spLocks noGrp="1"/>
          </p:cNvSpPr>
          <p:nvPr>
            <p:ph idx="1"/>
          </p:nvPr>
        </p:nvSpPr>
        <p:spPr/>
        <p:txBody>
          <a:bodyPr/>
          <a:lstStyle/>
          <a:p>
            <a:pPr algn="just"/>
            <a:r>
              <a:rPr lang="tr-TR" dirty="0"/>
              <a:t>İşbaşında, personelin eğitilirken uyguladığı yöntemlerin, sadece karşılaştığı olayların çözümlerine yönelik olması sebebiyle, genel ilke ve yöntemler öğrenilmeyebilir. İş dışı eğitimde bu sakınca ortadan kalkar.</a:t>
            </a:r>
          </a:p>
          <a:p>
            <a:pPr algn="just"/>
            <a:r>
              <a:rPr lang="tr-TR" dirty="0"/>
              <a:t>Diğer işletmelerden kişilerin de katıldığı programlarda, kişi başkalarının deneyimlerinden de yararlanma imkanını elde eder.</a:t>
            </a:r>
          </a:p>
        </p:txBody>
      </p:sp>
    </p:spTree>
    <p:extLst>
      <p:ext uri="{BB962C8B-B14F-4D97-AF65-F5344CB8AC3E}">
        <p14:creationId xmlns:p14="http://schemas.microsoft.com/office/powerpoint/2010/main" val="18012963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CB64248F-4137-4C39-B3CD-F8A6ED42D4CA}"/>
              </a:ext>
            </a:extLst>
          </p:cNvPr>
          <p:cNvSpPr>
            <a:spLocks noGrp="1"/>
          </p:cNvSpPr>
          <p:nvPr>
            <p:ph idx="1"/>
          </p:nvPr>
        </p:nvSpPr>
        <p:spPr/>
        <p:txBody>
          <a:bodyPr/>
          <a:lstStyle/>
          <a:p>
            <a:r>
              <a:rPr lang="tr-TR" dirty="0"/>
              <a:t>Eğitimden sonra, gerçek çalışma koşullarına geçişte, bireyler uygulama ve uyum güçlükleriyle karşılaşabilir.</a:t>
            </a:r>
          </a:p>
          <a:p>
            <a:r>
              <a:rPr lang="tr-TR" dirty="0"/>
              <a:t>Eğitime katılanların, işlerinden uzaklaşmaları üretim kaybına neden olur.</a:t>
            </a:r>
          </a:p>
          <a:p>
            <a:r>
              <a:rPr lang="tr-TR" dirty="0"/>
              <a:t>İşbaşı eğitimine göre, genellikle daha maliyetli ve organizasyonu daha zordur.</a:t>
            </a:r>
          </a:p>
        </p:txBody>
      </p:sp>
      <p:sp>
        <p:nvSpPr>
          <p:cNvPr id="3" name="Başlık 2">
            <a:extLst>
              <a:ext uri="{FF2B5EF4-FFF2-40B4-BE49-F238E27FC236}">
                <a16:creationId xmlns:a16="http://schemas.microsoft.com/office/drawing/2014/main" id="{B85FBFD8-138B-4836-92D6-BE9998869EC5}"/>
              </a:ext>
            </a:extLst>
          </p:cNvPr>
          <p:cNvSpPr>
            <a:spLocks noGrp="1"/>
          </p:cNvSpPr>
          <p:nvPr>
            <p:ph type="title"/>
          </p:nvPr>
        </p:nvSpPr>
        <p:spPr/>
        <p:txBody>
          <a:bodyPr/>
          <a:lstStyle/>
          <a:p>
            <a:r>
              <a:rPr lang="tr-TR" sz="4400" dirty="0"/>
              <a:t>İş Dışı Eğitim Yöntemlerinin Sakıncaları</a:t>
            </a:r>
          </a:p>
        </p:txBody>
      </p:sp>
    </p:spTree>
    <p:extLst>
      <p:ext uri="{BB962C8B-B14F-4D97-AF65-F5344CB8AC3E}">
        <p14:creationId xmlns:p14="http://schemas.microsoft.com/office/powerpoint/2010/main" val="7694664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D254A788-58E3-4A1A-A6AF-86E9DF4A1082}"/>
              </a:ext>
            </a:extLst>
          </p:cNvPr>
          <p:cNvSpPr>
            <a:spLocks noGrp="1"/>
          </p:cNvSpPr>
          <p:nvPr>
            <p:ph idx="1"/>
          </p:nvPr>
        </p:nvSpPr>
        <p:spPr/>
        <p:txBody>
          <a:bodyPr>
            <a:noAutofit/>
          </a:bodyPr>
          <a:lstStyle/>
          <a:p>
            <a:pPr marL="457200" indent="-457200" algn="just">
              <a:buFont typeface="+mj-lt"/>
              <a:buAutoNum type="arabicPeriod"/>
            </a:pPr>
            <a:r>
              <a:rPr lang="tr-TR" dirty="0"/>
              <a:t>Eğitim İhtiyacının Belirlenmesi</a:t>
            </a:r>
          </a:p>
          <a:p>
            <a:pPr marL="457200" indent="-457200" algn="just">
              <a:buFont typeface="+mj-lt"/>
              <a:buAutoNum type="arabicPeriod"/>
            </a:pPr>
            <a:r>
              <a:rPr lang="tr-TR" dirty="0"/>
              <a:t>Eğitimde Önceliklerin Belirlenmesi</a:t>
            </a:r>
          </a:p>
          <a:p>
            <a:pPr marL="457200" indent="-457200" algn="just">
              <a:buFont typeface="+mj-lt"/>
              <a:buAutoNum type="arabicPeriod"/>
            </a:pPr>
            <a:r>
              <a:rPr lang="tr-TR" dirty="0"/>
              <a:t>Amaçların Saptanması</a:t>
            </a:r>
          </a:p>
          <a:p>
            <a:pPr marL="457200" indent="-457200" algn="just">
              <a:buFont typeface="+mj-lt"/>
              <a:buAutoNum type="arabicPeriod"/>
            </a:pPr>
            <a:r>
              <a:rPr lang="tr-TR" dirty="0"/>
              <a:t>Eğitim Konularının Belirlenmesi</a:t>
            </a:r>
          </a:p>
          <a:p>
            <a:pPr marL="457200" indent="-457200" algn="just">
              <a:buFont typeface="+mj-lt"/>
              <a:buAutoNum type="arabicPeriod"/>
            </a:pPr>
            <a:r>
              <a:rPr lang="tr-TR" dirty="0"/>
              <a:t>Eğitim Yönteminin Seçilmesi</a:t>
            </a:r>
          </a:p>
          <a:p>
            <a:pPr marL="457200" indent="-457200" algn="just">
              <a:buFont typeface="+mj-lt"/>
              <a:buAutoNum type="arabicPeriod"/>
            </a:pPr>
            <a:r>
              <a:rPr lang="tr-TR" dirty="0"/>
              <a:t>Eğitimcilerin Seçilmesi</a:t>
            </a:r>
          </a:p>
          <a:p>
            <a:pPr marL="457200" indent="-457200" algn="just">
              <a:buFont typeface="+mj-lt"/>
              <a:buAutoNum type="arabicPeriod"/>
            </a:pPr>
            <a:r>
              <a:rPr lang="tr-TR" dirty="0"/>
              <a:t>Eğitim Yapılacak Yerin Kullanılacak Araç Gerecin Planlanması</a:t>
            </a:r>
          </a:p>
          <a:p>
            <a:pPr marL="457200" indent="-457200" algn="just">
              <a:buFont typeface="+mj-lt"/>
              <a:buAutoNum type="arabicPeriod"/>
            </a:pPr>
            <a:r>
              <a:rPr lang="tr-TR" dirty="0"/>
              <a:t>Eğitim Etkinliğinin Değerlendirilmesi</a:t>
            </a:r>
          </a:p>
        </p:txBody>
      </p:sp>
      <p:sp>
        <p:nvSpPr>
          <p:cNvPr id="3" name="Başlık 2">
            <a:extLst>
              <a:ext uri="{FF2B5EF4-FFF2-40B4-BE49-F238E27FC236}">
                <a16:creationId xmlns:a16="http://schemas.microsoft.com/office/drawing/2014/main" id="{19D0682B-DFC9-4B51-98A6-CE45FD5072F7}"/>
              </a:ext>
            </a:extLst>
          </p:cNvPr>
          <p:cNvSpPr>
            <a:spLocks noGrp="1"/>
          </p:cNvSpPr>
          <p:nvPr>
            <p:ph type="title"/>
          </p:nvPr>
        </p:nvSpPr>
        <p:spPr/>
        <p:txBody>
          <a:bodyPr/>
          <a:lstStyle/>
          <a:p>
            <a:r>
              <a:rPr lang="tr-TR" sz="4000" dirty="0"/>
              <a:t>Eğitim Sürecinde İzlenmesi Gereken Aşamalar</a:t>
            </a:r>
          </a:p>
        </p:txBody>
      </p:sp>
    </p:spTree>
    <p:extLst>
      <p:ext uri="{BB962C8B-B14F-4D97-AF65-F5344CB8AC3E}">
        <p14:creationId xmlns:p14="http://schemas.microsoft.com/office/powerpoint/2010/main" val="6330078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1200E365-6FD0-47CD-B850-B357EB156386}"/>
              </a:ext>
            </a:extLst>
          </p:cNvPr>
          <p:cNvSpPr>
            <a:spLocks noGrp="1"/>
          </p:cNvSpPr>
          <p:nvPr>
            <p:ph idx="1"/>
          </p:nvPr>
        </p:nvSpPr>
        <p:spPr/>
        <p:txBody>
          <a:bodyPr/>
          <a:lstStyle/>
          <a:p>
            <a:endParaRPr lang="tr-TR" dirty="0"/>
          </a:p>
        </p:txBody>
      </p:sp>
    </p:spTree>
    <p:extLst>
      <p:ext uri="{BB962C8B-B14F-4D97-AF65-F5344CB8AC3E}">
        <p14:creationId xmlns:p14="http://schemas.microsoft.com/office/powerpoint/2010/main" val="6332360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9762A237-72CF-4F7C-A484-6325E40D3066}"/>
              </a:ext>
            </a:extLst>
          </p:cNvPr>
          <p:cNvSpPr>
            <a:spLocks noGrp="1"/>
          </p:cNvSpPr>
          <p:nvPr>
            <p:ph idx="1"/>
          </p:nvPr>
        </p:nvSpPr>
        <p:spPr/>
        <p:txBody>
          <a:bodyPr>
            <a:normAutofit fontScale="92500"/>
          </a:bodyPr>
          <a:lstStyle/>
          <a:p>
            <a:pPr algn="just"/>
            <a:r>
              <a:rPr lang="tr-TR" sz="4000" dirty="0"/>
              <a:t>Ayan, F. “İnsan Kaynakları Yönetimi” Atlantis Yayınevi, İzmir, 314 s, (2016).</a:t>
            </a:r>
          </a:p>
          <a:p>
            <a:pPr algn="just"/>
            <a:r>
              <a:rPr lang="tr-TR" sz="4000">
                <a:hlinkClick r:id="rId2"/>
              </a:rPr>
              <a:t>https://www.brandingturkiye.com/insan-kaynaklari-planlamasi-nedir-niye-onemlidir/</a:t>
            </a:r>
            <a:endParaRPr lang="tr-TR" sz="4000"/>
          </a:p>
          <a:p>
            <a:pPr algn="just"/>
            <a:endParaRPr lang="tr-TR" sz="4000" dirty="0"/>
          </a:p>
          <a:p>
            <a:pPr marL="0" indent="0" algn="just">
              <a:buNone/>
            </a:pPr>
            <a:endParaRPr lang="tr-TR" sz="4000" dirty="0"/>
          </a:p>
        </p:txBody>
      </p:sp>
      <p:sp>
        <p:nvSpPr>
          <p:cNvPr id="3" name="Başlık 2">
            <a:extLst>
              <a:ext uri="{FF2B5EF4-FFF2-40B4-BE49-F238E27FC236}">
                <a16:creationId xmlns:a16="http://schemas.microsoft.com/office/drawing/2014/main" id="{A504EF4C-A46E-418D-9F1C-5F5D0FA64BAE}"/>
              </a:ext>
            </a:extLst>
          </p:cNvPr>
          <p:cNvSpPr>
            <a:spLocks noGrp="1"/>
          </p:cNvSpPr>
          <p:nvPr>
            <p:ph type="title"/>
          </p:nvPr>
        </p:nvSpPr>
        <p:spPr/>
        <p:txBody>
          <a:bodyPr/>
          <a:lstStyle/>
          <a:p>
            <a:r>
              <a:rPr lang="tr-TR" dirty="0"/>
              <a:t>Kaynaklar</a:t>
            </a:r>
          </a:p>
        </p:txBody>
      </p:sp>
    </p:spTree>
    <p:extLst>
      <p:ext uri="{BB962C8B-B14F-4D97-AF65-F5344CB8AC3E}">
        <p14:creationId xmlns:p14="http://schemas.microsoft.com/office/powerpoint/2010/main" val="40458527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86EF8855-1145-4875-BD97-C1B722C6AED1}"/>
              </a:ext>
            </a:extLst>
          </p:cNvPr>
          <p:cNvSpPr>
            <a:spLocks noGrp="1"/>
          </p:cNvSpPr>
          <p:nvPr>
            <p:ph idx="1"/>
          </p:nvPr>
        </p:nvSpPr>
        <p:spPr/>
        <p:txBody>
          <a:bodyPr/>
          <a:lstStyle/>
          <a:p>
            <a:pPr algn="just"/>
            <a:endParaRPr lang="tr-TR" dirty="0"/>
          </a:p>
          <a:p>
            <a:pPr algn="just"/>
            <a:endParaRPr lang="tr-TR" dirty="0"/>
          </a:p>
          <a:p>
            <a:pPr algn="just"/>
            <a:endParaRPr lang="tr-TR" dirty="0"/>
          </a:p>
          <a:p>
            <a:pPr algn="just"/>
            <a:r>
              <a:rPr lang="tr-TR" dirty="0"/>
              <a:t>Eğitim; </a:t>
            </a:r>
          </a:p>
          <a:p>
            <a:pPr marL="0" indent="0" algn="just">
              <a:buNone/>
            </a:pPr>
            <a:r>
              <a:rPr lang="tr-TR" dirty="0"/>
              <a:t>	Bireyde istendik davranış değişikliği sağlamaya yarayan planlı etkinlikler dizesine denir</a:t>
            </a:r>
          </a:p>
        </p:txBody>
      </p:sp>
      <p:sp>
        <p:nvSpPr>
          <p:cNvPr id="3" name="Başlık 2">
            <a:extLst>
              <a:ext uri="{FF2B5EF4-FFF2-40B4-BE49-F238E27FC236}">
                <a16:creationId xmlns:a16="http://schemas.microsoft.com/office/drawing/2014/main" id="{8DA72441-21D2-444C-A2E3-FF8CC698650F}"/>
              </a:ext>
            </a:extLst>
          </p:cNvPr>
          <p:cNvSpPr>
            <a:spLocks noGrp="1"/>
          </p:cNvSpPr>
          <p:nvPr>
            <p:ph type="title"/>
          </p:nvPr>
        </p:nvSpPr>
        <p:spPr/>
        <p:txBody>
          <a:bodyPr/>
          <a:lstStyle/>
          <a:p>
            <a:r>
              <a:rPr lang="tr-TR" dirty="0"/>
              <a:t>Eğitim ve Geliştirme</a:t>
            </a:r>
          </a:p>
        </p:txBody>
      </p:sp>
    </p:spTree>
    <p:extLst>
      <p:ext uri="{BB962C8B-B14F-4D97-AF65-F5344CB8AC3E}">
        <p14:creationId xmlns:p14="http://schemas.microsoft.com/office/powerpoint/2010/main" val="22778618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39ACF68F-6269-48C6-B904-A8C71F484F21}"/>
              </a:ext>
            </a:extLst>
          </p:cNvPr>
          <p:cNvSpPr>
            <a:spLocks noGrp="1"/>
          </p:cNvSpPr>
          <p:nvPr>
            <p:ph idx="1"/>
          </p:nvPr>
        </p:nvSpPr>
        <p:spPr/>
        <p:txBody>
          <a:bodyPr/>
          <a:lstStyle/>
          <a:p>
            <a:pPr algn="just"/>
            <a:r>
              <a:rPr lang="tr-TR" dirty="0"/>
              <a:t>Geliştirme;</a:t>
            </a:r>
          </a:p>
          <a:p>
            <a:pPr marL="411480" lvl="1" indent="0" algn="just">
              <a:buNone/>
            </a:pPr>
            <a:r>
              <a:rPr lang="tr-TR" dirty="0"/>
              <a:t> 	Çalışanların eğitim ihtiyaçlarının analizi, eğitim programlarının hazırlanması, performanslarının değerlendirilmesi, örgüte olan bağlılıklarının arttırılması, insan kaynaklarının geliştirilmesine yönelik stratejilerinin belirlenmesi, plan ve programlarının hazırlanması gibi faaliyetlerin tümü işletmede çalışanları geliştirmeye yönelik çabalardır.</a:t>
            </a:r>
          </a:p>
        </p:txBody>
      </p:sp>
    </p:spTree>
    <p:extLst>
      <p:ext uri="{BB962C8B-B14F-4D97-AF65-F5344CB8AC3E}">
        <p14:creationId xmlns:p14="http://schemas.microsoft.com/office/powerpoint/2010/main" val="21290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E67F64A5-D922-4E6A-949B-EA5C478FFA4B}"/>
              </a:ext>
            </a:extLst>
          </p:cNvPr>
          <p:cNvSpPr>
            <a:spLocks noGrp="1"/>
          </p:cNvSpPr>
          <p:nvPr>
            <p:ph idx="1"/>
          </p:nvPr>
        </p:nvSpPr>
        <p:spPr/>
        <p:txBody>
          <a:bodyPr>
            <a:normAutofit fontScale="92500"/>
          </a:bodyPr>
          <a:lstStyle/>
          <a:p>
            <a:pPr algn="just"/>
            <a:r>
              <a:rPr lang="tr-TR" dirty="0"/>
              <a:t>İşletme tarafından belirlenen iş profili doğrultusunda eğitim öncesi yetkinliklerin belirlenmesi,</a:t>
            </a:r>
          </a:p>
          <a:p>
            <a:pPr algn="just"/>
            <a:r>
              <a:rPr lang="tr-TR" dirty="0"/>
              <a:t>Eleman seçme ve yerleştirme süreci sonrasında potansiyel yönetici adaylarının eğitim ve geliştirme programlarının tasarlanması ve uygulanması,</a:t>
            </a:r>
          </a:p>
          <a:p>
            <a:pPr algn="just"/>
            <a:r>
              <a:rPr lang="tr-TR" dirty="0"/>
              <a:t>Uygun kişilere gerekli eğitim programlarının verilmesi sonrasında iş başı eğitim programlarının organizasyonunun düzenlenmesi,</a:t>
            </a:r>
          </a:p>
          <a:p>
            <a:pPr algn="just"/>
            <a:r>
              <a:rPr lang="tr-TR" dirty="0"/>
              <a:t>İş başı eğitimleri sonrasında kişilerin tanımlanan iş profili doğrultusunda uygunluklarının ölçümlenmesi.</a:t>
            </a:r>
          </a:p>
        </p:txBody>
      </p:sp>
      <p:sp>
        <p:nvSpPr>
          <p:cNvPr id="3" name="Başlık 2">
            <a:extLst>
              <a:ext uri="{FF2B5EF4-FFF2-40B4-BE49-F238E27FC236}">
                <a16:creationId xmlns:a16="http://schemas.microsoft.com/office/drawing/2014/main" id="{2FDD8E6D-1EBC-40B1-A17A-CA67D68118C5}"/>
              </a:ext>
            </a:extLst>
          </p:cNvPr>
          <p:cNvSpPr>
            <a:spLocks noGrp="1"/>
          </p:cNvSpPr>
          <p:nvPr>
            <p:ph type="title"/>
          </p:nvPr>
        </p:nvSpPr>
        <p:spPr/>
        <p:txBody>
          <a:bodyPr/>
          <a:lstStyle/>
          <a:p>
            <a:r>
              <a:rPr lang="tr-TR" sz="2000" dirty="0"/>
              <a:t>Eğitim ve geliştirme sürecinde işletmeler sürecin bazı aşamalarını işletme dışı firmalara verebilirler. Bu aşamalar;</a:t>
            </a:r>
          </a:p>
        </p:txBody>
      </p:sp>
    </p:spTree>
    <p:extLst>
      <p:ext uri="{BB962C8B-B14F-4D97-AF65-F5344CB8AC3E}">
        <p14:creationId xmlns:p14="http://schemas.microsoft.com/office/powerpoint/2010/main" val="12229814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8F6C3978-152A-4EBB-BE95-84A43B6FB12D}"/>
              </a:ext>
            </a:extLst>
          </p:cNvPr>
          <p:cNvSpPr>
            <a:spLocks noGrp="1"/>
          </p:cNvSpPr>
          <p:nvPr>
            <p:ph idx="1"/>
          </p:nvPr>
        </p:nvSpPr>
        <p:spPr/>
        <p:txBody>
          <a:bodyPr>
            <a:normAutofit lnSpcReduction="10000"/>
          </a:bodyPr>
          <a:lstStyle/>
          <a:p>
            <a:r>
              <a:rPr lang="tr-TR" dirty="0"/>
              <a:t>İşletmeye Yararlar</a:t>
            </a:r>
          </a:p>
          <a:p>
            <a:pPr marL="457200" indent="-457200">
              <a:buFont typeface="+mj-lt"/>
              <a:buAutoNum type="arabicPeriod"/>
            </a:pPr>
            <a:r>
              <a:rPr lang="tr-TR" dirty="0"/>
              <a:t>Verimliliği artırır,</a:t>
            </a:r>
          </a:p>
          <a:p>
            <a:pPr marL="457200" indent="-457200">
              <a:buFont typeface="+mj-lt"/>
              <a:buAutoNum type="arabicPeriod"/>
            </a:pPr>
            <a:r>
              <a:rPr lang="tr-TR" dirty="0"/>
              <a:t>Kalite bilincini geliştirir,</a:t>
            </a:r>
          </a:p>
          <a:p>
            <a:pPr marL="457200" indent="-457200">
              <a:buFont typeface="+mj-lt"/>
              <a:buAutoNum type="arabicPeriod"/>
            </a:pPr>
            <a:r>
              <a:rPr lang="tr-TR" dirty="0"/>
              <a:t>Örgütsel gelişimi hızlandırır,</a:t>
            </a:r>
          </a:p>
          <a:p>
            <a:pPr marL="457200" indent="-457200">
              <a:buFont typeface="+mj-lt"/>
              <a:buAutoNum type="arabicPeriod"/>
            </a:pPr>
            <a:r>
              <a:rPr lang="tr-TR" dirty="0"/>
              <a:t>Örgütün karar verme ve sorun çözme yeteneğini arttırır,</a:t>
            </a:r>
          </a:p>
          <a:p>
            <a:pPr marL="457200" indent="-457200">
              <a:buFont typeface="+mj-lt"/>
              <a:buAutoNum type="arabicPeriod"/>
            </a:pPr>
            <a:r>
              <a:rPr lang="tr-TR" dirty="0"/>
              <a:t>Örgüt içi iletişimi güçlendirir,</a:t>
            </a:r>
          </a:p>
          <a:p>
            <a:pPr marL="457200" indent="-457200">
              <a:buFont typeface="+mj-lt"/>
              <a:buAutoNum type="arabicPeriod"/>
            </a:pPr>
            <a:r>
              <a:rPr lang="tr-TR" dirty="0"/>
              <a:t>İş ve işveren ilişkilerinin geliştirir,</a:t>
            </a:r>
          </a:p>
          <a:p>
            <a:pPr marL="457200" indent="-457200">
              <a:buFont typeface="+mj-lt"/>
              <a:buAutoNum type="arabicPeriod"/>
            </a:pPr>
            <a:r>
              <a:rPr lang="tr-TR" dirty="0"/>
              <a:t>Amaç birliği sağlar. </a:t>
            </a:r>
          </a:p>
        </p:txBody>
      </p:sp>
      <p:sp>
        <p:nvSpPr>
          <p:cNvPr id="3" name="Başlık 2">
            <a:extLst>
              <a:ext uri="{FF2B5EF4-FFF2-40B4-BE49-F238E27FC236}">
                <a16:creationId xmlns:a16="http://schemas.microsoft.com/office/drawing/2014/main" id="{0E2E4BEC-6C04-4A6B-99BB-EF2E05F46BD7}"/>
              </a:ext>
            </a:extLst>
          </p:cNvPr>
          <p:cNvSpPr>
            <a:spLocks noGrp="1"/>
          </p:cNvSpPr>
          <p:nvPr>
            <p:ph type="title"/>
          </p:nvPr>
        </p:nvSpPr>
        <p:spPr/>
        <p:txBody>
          <a:bodyPr/>
          <a:lstStyle/>
          <a:p>
            <a:r>
              <a:rPr lang="tr-TR" dirty="0"/>
              <a:t>Eğitimin Yararları </a:t>
            </a:r>
          </a:p>
        </p:txBody>
      </p:sp>
    </p:spTree>
    <p:extLst>
      <p:ext uri="{BB962C8B-B14F-4D97-AF65-F5344CB8AC3E}">
        <p14:creationId xmlns:p14="http://schemas.microsoft.com/office/powerpoint/2010/main" val="1717366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30AAB4CD-EC1B-481C-A7BE-553E0CD8C6C6}"/>
              </a:ext>
            </a:extLst>
          </p:cNvPr>
          <p:cNvSpPr>
            <a:spLocks noGrp="1"/>
          </p:cNvSpPr>
          <p:nvPr>
            <p:ph idx="1"/>
          </p:nvPr>
        </p:nvSpPr>
        <p:spPr/>
        <p:txBody>
          <a:bodyPr>
            <a:normAutofit fontScale="92500" lnSpcReduction="10000"/>
          </a:bodyPr>
          <a:lstStyle/>
          <a:p>
            <a:r>
              <a:rPr lang="tr-TR" dirty="0"/>
              <a:t>Personele Yararları;</a:t>
            </a:r>
          </a:p>
          <a:p>
            <a:pPr marL="457200" indent="-457200">
              <a:buFont typeface="+mj-lt"/>
              <a:buAutoNum type="arabicPeriod"/>
            </a:pPr>
            <a:r>
              <a:rPr lang="tr-TR" dirty="0"/>
              <a:t>Görev bilincini ve sorumluluk düzeyini arttırır,</a:t>
            </a:r>
          </a:p>
          <a:p>
            <a:pPr marL="457200" indent="-457200">
              <a:buFont typeface="+mj-lt"/>
              <a:buAutoNum type="arabicPeriod"/>
            </a:pPr>
            <a:r>
              <a:rPr lang="tr-TR" dirty="0" err="1"/>
              <a:t>İnsiyatif</a:t>
            </a:r>
            <a:r>
              <a:rPr lang="tr-TR" dirty="0"/>
              <a:t> kullanma düzeyini geliştirir,</a:t>
            </a:r>
          </a:p>
          <a:p>
            <a:pPr marL="457200" indent="-457200">
              <a:buFont typeface="+mj-lt"/>
              <a:buAutoNum type="arabicPeriod"/>
            </a:pPr>
            <a:r>
              <a:rPr lang="tr-TR" dirty="0"/>
              <a:t>Kariyer gelişimini sağlar,</a:t>
            </a:r>
          </a:p>
          <a:p>
            <a:pPr marL="457200" indent="-457200">
              <a:buFont typeface="+mj-lt"/>
              <a:buAutoNum type="arabicPeriod"/>
            </a:pPr>
            <a:r>
              <a:rPr lang="tr-TR" dirty="0"/>
              <a:t>Kendine olan güvenini arttırır,</a:t>
            </a:r>
          </a:p>
          <a:p>
            <a:pPr marL="457200" indent="-457200">
              <a:buFont typeface="+mj-lt"/>
              <a:buAutoNum type="arabicPeriod"/>
            </a:pPr>
            <a:r>
              <a:rPr lang="tr-TR" dirty="0"/>
              <a:t>İş doyumunu yükseltir,</a:t>
            </a:r>
          </a:p>
          <a:p>
            <a:pPr marL="457200" indent="-457200">
              <a:buFont typeface="+mj-lt"/>
              <a:buAutoNum type="arabicPeriod"/>
            </a:pPr>
            <a:r>
              <a:rPr lang="tr-TR" dirty="0"/>
              <a:t>Performansını yükseltir,</a:t>
            </a:r>
          </a:p>
          <a:p>
            <a:pPr marL="457200" indent="-457200">
              <a:buFont typeface="+mj-lt"/>
              <a:buAutoNum type="arabicPeriod"/>
            </a:pPr>
            <a:r>
              <a:rPr lang="tr-TR" dirty="0"/>
              <a:t>Örgütsel bağlılığını arttırır,</a:t>
            </a:r>
          </a:p>
          <a:p>
            <a:pPr marL="457200" indent="-457200">
              <a:buFont typeface="+mj-lt"/>
              <a:buAutoNum type="arabicPeriod"/>
            </a:pPr>
            <a:r>
              <a:rPr lang="tr-TR" dirty="0"/>
              <a:t>Ekip ruhunu geliştirir, </a:t>
            </a:r>
          </a:p>
          <a:p>
            <a:pPr marL="457200" indent="-457200">
              <a:buFont typeface="+mj-lt"/>
              <a:buAutoNum type="arabicPeriod"/>
            </a:pPr>
            <a:r>
              <a:rPr lang="tr-TR" dirty="0"/>
              <a:t>Ait olma duygusunu arttırır.</a:t>
            </a:r>
          </a:p>
        </p:txBody>
      </p:sp>
    </p:spTree>
    <p:extLst>
      <p:ext uri="{BB962C8B-B14F-4D97-AF65-F5344CB8AC3E}">
        <p14:creationId xmlns:p14="http://schemas.microsoft.com/office/powerpoint/2010/main" val="40477266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CB4C996F-DF44-49E2-A7FA-4AEAED48DB2E}"/>
              </a:ext>
            </a:extLst>
          </p:cNvPr>
          <p:cNvSpPr>
            <a:spLocks noGrp="1"/>
          </p:cNvSpPr>
          <p:nvPr>
            <p:ph idx="1"/>
          </p:nvPr>
        </p:nvSpPr>
        <p:spPr/>
        <p:txBody>
          <a:bodyPr/>
          <a:lstStyle/>
          <a:p>
            <a:pPr marL="457200" indent="-457200" algn="just">
              <a:buAutoNum type="arabicPeriod"/>
            </a:pPr>
            <a:r>
              <a:rPr lang="tr-TR" dirty="0"/>
              <a:t>İş Üzerinde Öğrenme;</a:t>
            </a:r>
          </a:p>
          <a:p>
            <a:pPr marL="457200" indent="-457200" algn="just">
              <a:buAutoNum type="arabicPeriod"/>
            </a:pPr>
            <a:endParaRPr lang="tr-TR" dirty="0"/>
          </a:p>
          <a:p>
            <a:pPr marL="0" indent="0" algn="just">
              <a:buNone/>
            </a:pPr>
            <a:r>
              <a:rPr lang="tr-TR" dirty="0"/>
              <a:t>	Bu eğitim daha çok işçi düzeyinde uygulanan iş başı eğitim yöntemlerinden biridir. İşçileri işbaşında yetiştirmenin en iyi yolu, kalifiye işçi, usta başı, usta veya teknisyenler arasında seçilen monitör denilen belli kişilerin teknik ve pedagojik bilgilerle donatılarak işçi eğitimine yöneltilmeleridir. </a:t>
            </a:r>
          </a:p>
        </p:txBody>
      </p:sp>
      <p:sp>
        <p:nvSpPr>
          <p:cNvPr id="3" name="Başlık 2">
            <a:extLst>
              <a:ext uri="{FF2B5EF4-FFF2-40B4-BE49-F238E27FC236}">
                <a16:creationId xmlns:a16="http://schemas.microsoft.com/office/drawing/2014/main" id="{61B7AA73-5521-4153-84B4-02A030769612}"/>
              </a:ext>
            </a:extLst>
          </p:cNvPr>
          <p:cNvSpPr>
            <a:spLocks noGrp="1"/>
          </p:cNvSpPr>
          <p:nvPr>
            <p:ph type="title"/>
          </p:nvPr>
        </p:nvSpPr>
        <p:spPr/>
        <p:txBody>
          <a:bodyPr/>
          <a:lstStyle/>
          <a:p>
            <a:r>
              <a:rPr lang="tr-TR" dirty="0"/>
              <a:t>İş Başı Eğitim Yönetimi</a:t>
            </a:r>
          </a:p>
        </p:txBody>
      </p:sp>
    </p:spTree>
    <p:extLst>
      <p:ext uri="{BB962C8B-B14F-4D97-AF65-F5344CB8AC3E}">
        <p14:creationId xmlns:p14="http://schemas.microsoft.com/office/powerpoint/2010/main" val="27436011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7858E8D-F7BC-4B9C-9F46-8C4B6CBC0871}"/>
              </a:ext>
            </a:extLst>
          </p:cNvPr>
          <p:cNvSpPr>
            <a:spLocks noGrp="1"/>
          </p:cNvSpPr>
          <p:nvPr>
            <p:ph idx="1"/>
          </p:nvPr>
        </p:nvSpPr>
        <p:spPr/>
        <p:txBody>
          <a:bodyPr/>
          <a:lstStyle/>
          <a:p>
            <a:pPr marL="0" indent="0" algn="just">
              <a:buNone/>
            </a:pPr>
            <a:r>
              <a:rPr lang="tr-TR" dirty="0"/>
              <a:t>2. İş Değiştirme-Rotasyon;</a:t>
            </a:r>
          </a:p>
          <a:p>
            <a:pPr marL="0" indent="0" algn="just">
              <a:buNone/>
            </a:pPr>
            <a:endParaRPr lang="tr-TR" dirty="0"/>
          </a:p>
          <a:p>
            <a:pPr marL="0" indent="0" algn="just">
              <a:buNone/>
            </a:pPr>
            <a:r>
              <a:rPr lang="tr-TR" dirty="0"/>
              <a:t>	Personelin işletme içinde kendi işinden başka bir görevde, işin öğretilmesi amacıyla geçici bir süre çalıştırılmasıdır. </a:t>
            </a:r>
          </a:p>
        </p:txBody>
      </p:sp>
    </p:spTree>
    <p:extLst>
      <p:ext uri="{BB962C8B-B14F-4D97-AF65-F5344CB8AC3E}">
        <p14:creationId xmlns:p14="http://schemas.microsoft.com/office/powerpoint/2010/main" val="178855831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lt">
  <a:themeElements>
    <a:clrScheme name="Cilt">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Cilt">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lt">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562</TotalTime>
  <Words>876</Words>
  <Application>Microsoft Office PowerPoint</Application>
  <PresentationFormat>Ekran Gösterisi (4:3)</PresentationFormat>
  <Paragraphs>107</Paragraphs>
  <Slides>28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28</vt:i4>
      </vt:variant>
    </vt:vector>
  </HeadingPairs>
  <TitlesOfParts>
    <vt:vector size="32" baseType="lpstr">
      <vt:lpstr>Book Antiqua</vt:lpstr>
      <vt:lpstr>Times New Roman</vt:lpstr>
      <vt:lpstr>Wingdings</vt:lpstr>
      <vt:lpstr>Cilt</vt:lpstr>
      <vt:lpstr>İnsan Kaynağı Eğitimi</vt:lpstr>
      <vt:lpstr>PowerPoint Sunusu</vt:lpstr>
      <vt:lpstr>Eğitim ve Geliştirme</vt:lpstr>
      <vt:lpstr>PowerPoint Sunusu</vt:lpstr>
      <vt:lpstr>Eğitim ve geliştirme sürecinde işletmeler sürecin bazı aşamalarını işletme dışı firmalara verebilirler. Bu aşamalar;</vt:lpstr>
      <vt:lpstr>Eğitimin Yararları </vt:lpstr>
      <vt:lpstr>PowerPoint Sunusu</vt:lpstr>
      <vt:lpstr>İş Başı Eğitim Yönetimi</vt:lpstr>
      <vt:lpstr>PowerPoint Sunusu</vt:lpstr>
      <vt:lpstr>PowerPoint Sunusu</vt:lpstr>
      <vt:lpstr>PowerPoint Sunusu</vt:lpstr>
      <vt:lpstr>PowerPoint Sunusu</vt:lpstr>
      <vt:lpstr>İş Dışı Eğitim Yöntemleri</vt:lpstr>
      <vt:lpstr>PowerPoint Sunusu</vt:lpstr>
      <vt:lpstr>PowerPoint Sunusu</vt:lpstr>
      <vt:lpstr>PowerPoint Sunusu</vt:lpstr>
      <vt:lpstr>PowerPoint Sunusu</vt:lpstr>
      <vt:lpstr>PowerPoint Sunusu</vt:lpstr>
      <vt:lpstr>PowerPoint Sunusu</vt:lpstr>
      <vt:lpstr>PowerPoint Sunusu</vt:lpstr>
      <vt:lpstr>PowerPoint Sunusu</vt:lpstr>
      <vt:lpstr>İş Dışı Eğitim Yöntemlerinin Yararları </vt:lpstr>
      <vt:lpstr>PowerPoint Sunusu</vt:lpstr>
      <vt:lpstr>PowerPoint Sunusu</vt:lpstr>
      <vt:lpstr>İş Dışı Eğitim Yöntemlerinin Sakıncaları</vt:lpstr>
      <vt:lpstr>Eğitim Sürecinde İzlenmesi Gereken Aşamalar</vt:lpstr>
      <vt:lpstr>PowerPoint Sunusu</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HALKLA İLİŞKİLER</dc:title>
  <dc:creator>hatice</dc:creator>
  <cp:lastModifiedBy>Muhammed.Mustafa.Guldur</cp:lastModifiedBy>
  <cp:revision>58</cp:revision>
  <dcterms:created xsi:type="dcterms:W3CDTF">2016-01-18T07:39:24Z</dcterms:created>
  <dcterms:modified xsi:type="dcterms:W3CDTF">2023-03-12T16:38:03Z</dcterms:modified>
</cp:coreProperties>
</file>