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Lst>
  <p:sldIdLst>
    <p:sldId id="257" r:id="rId8"/>
    <p:sldId id="258" r:id="rId9"/>
    <p:sldId id="259" r:id="rId10"/>
    <p:sldId id="260" r:id="rId11"/>
    <p:sldId id="261" r:id="rId12"/>
    <p:sldId id="262" r:id="rId13"/>
    <p:sldId id="263"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 Target="slides/slide3.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98348762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870665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2780450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22873621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0042301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427258756"/>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0574818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7397273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0986322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414222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18965696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8220373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1669378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9526186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2592246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08659897"/>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6763393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532397515"/>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6070130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2222596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5014994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658583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636057064"/>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732801827"/>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8628278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2798285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68718977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98931580"/>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92481000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16211209"/>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0658609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38538221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239503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24821831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0412469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557451936"/>
      </p:ext>
    </p:extLst>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9563029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24852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19483694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943813257"/>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6844005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621515911"/>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87907588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637163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46828501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30875813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10337019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208608038"/>
      </p:ext>
    </p:extLst>
  </p:cSld>
  <p:clrMapOvr>
    <a:overrideClrMapping bg1="lt1" tx1="dk1" bg2="lt2" tx2="dk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03745055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0124326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1879083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475570964"/>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92440344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288087769"/>
      </p:ext>
    </p:extLst>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3263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08661479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4525417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48481473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05704676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889462101"/>
      </p:ext>
    </p:extLst>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90033726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7303520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58094618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707022787"/>
      </p:ext>
    </p:extLst>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58997784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5156893"/>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42637828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412247087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61553985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42324384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5257754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093208084"/>
      </p:ext>
    </p:extLst>
  </p:cSld>
  <p:clrMapOvr>
    <a:overrideClrMapping bg1="lt1" tx1="dk1" bg2="lt2" tx2="dk2" accent1="accent1" accent2="accent2" accent3="accent3" accent4="accent4" accent5="accent5" accent6="accent6" hlink="hlink" folHlink="folHlink"/>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832705288"/>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12012257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903139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132051836"/>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575988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8754185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3665405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6509182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34686048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46284794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81841391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26096356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166910" y="928670"/>
            <a:ext cx="7715304"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b="1" dirty="0">
                <a:solidFill>
                  <a:srgbClr val="000000"/>
                </a:solidFill>
                <a:latin typeface="Times New Roman" pitchFamily="18" charset="0"/>
                <a:ea typeface="Calibri" pitchFamily="34" charset="0"/>
                <a:cs typeface="Times New Roman" pitchFamily="18" charset="0"/>
              </a:rPr>
              <a:t>3. HAFTA</a:t>
            </a:r>
          </a:p>
          <a:p>
            <a:pPr algn="just" fontAlgn="base">
              <a:spcBef>
                <a:spcPct val="0"/>
              </a:spcBef>
              <a:spcAft>
                <a:spcPct val="0"/>
              </a:spcAft>
            </a:pPr>
            <a:endParaRPr lang="tr-TR" b="1" dirty="0">
              <a:solidFill>
                <a:srgbClr val="000000"/>
              </a:solidFill>
              <a:latin typeface="Times New Roman" pitchFamily="18" charset="0"/>
              <a:ea typeface="Calibri" pitchFamily="34" charset="0"/>
              <a:cs typeface="Times New Roman" pitchFamily="18" charset="0"/>
            </a:endParaRPr>
          </a:p>
          <a:p>
            <a:pPr algn="just" fontAlgn="base">
              <a:spcBef>
                <a:spcPct val="0"/>
              </a:spcBef>
              <a:spcAft>
                <a:spcPct val="0"/>
              </a:spcAft>
            </a:pPr>
            <a:r>
              <a:rPr lang="tr-TR" b="1" dirty="0">
                <a:solidFill>
                  <a:srgbClr val="000000"/>
                </a:solidFill>
                <a:latin typeface="Times New Roman" pitchFamily="18" charset="0"/>
                <a:ea typeface="Calibri" pitchFamily="34" charset="0"/>
                <a:cs typeface="Times New Roman" pitchFamily="18" charset="0"/>
              </a:rPr>
              <a:t>D-Din Sosyolojisinin Kısa Tarihi</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Din sosyolojisi gen</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 bir bilim dalıdır. Bu ifade din sosyolojisinin bilim dalı olarak kuruluşunun yeni olduğuna vurgu yapmaktadır. Yoksa, din olaylarını araştırmada daha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nce bir şeyler yapılmadığını, toplum hayatında dinin rol</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ve yeri konusunda ya da din ve toplum etkileşimi konusunda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eşitli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nce ve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alışmaların hi</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 yapılmadığını s</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ylemek yanlış olur. Bağımsız bir bilim olarak ortaya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ıkmadan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nce din sosyolojiye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nc</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l</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k mahiyetinde felsefe, ilahiyat, tarih, filoloji, hukuk, etnoloji, antropoloji ve dinler tarihi gibi bilim dalları alanlarında pek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ok araştırmalar yapmış ve b</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t</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 bunlar onun doğuşuna ve bağımsız bir disiplin olmasına yardımcı olmuştur. </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Sosyal hayatın en eski ve en tipik tezah</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rlerinden bir olan din olaylarına insanlık tarihinin en eski devirlerinden g</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 kadar t</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 toplumlarda rastlanmaktadır. Bu durum her devirde insanları bu olaylar </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nmeye araştırmalar yapmaya sevk etmiştir. Bu anlamda, denilebilir ki din olayları </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zerinde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nmek ve araştırma yapmak, insanlık tarihi kadar eskidir.</a:t>
            </a: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343222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1809720" y="285728"/>
            <a:ext cx="8429684"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A-Antik Yunan D</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ş</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ncesi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Toplum ve din olayları ilgili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nme ve araştırma tarihi Antik Yunan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ncesine kadar uzanır. Sosyal, daha geniş anlamıyla manevi bilimlerin tarihini ilk Yunan Sofistlerine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ıkarmak genel bir adet haline gelmiştir. Ancak din sosyolojisi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ısından en orijinal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şlere Eflatun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da rastlanır. Bu bakımdan onu din sosyolojisinin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nc</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olarak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rmek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Eflatun (Platon)</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 ve toplum olaylarına dikkatini toplayan Eflatun,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zellikle din ve toplum ilişkileri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durmuştur. Onun hareket noktası olarak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her şeyin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insandır</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diyen Sofistlerin aksine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her şeyin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Tanrı</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yı almakta, bu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zerine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bir felsefe, siyaset ve ahlak sistemi kurmakta ve bu sistemin temeline de dini yerleştirmektedir. Eflatun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un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iki eseri vardır. Bunlar Devlet ve Kanunlar adlı eserlerdir. Devlet adlı eserinde gen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liğe verilecek terbiyede dinin yerini belirlemektedir. Aynı zamanda zamanındaki terbiye sisteminde işlenilen din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ğretimini eleştirerek, din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ğretiminin hangi prensiplere dayanması gerektiğini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stermektedir.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Kanunlar adlı eserinde ise toplumda rastlanan her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bozukluğun dinsizlikten, inan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sızlıktan ileri geldiğini, bu sebeple iyi bir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zenin kurulabilmesi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ilk olarak dinsizlikle savaşmak ve bunun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 bir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devletin yaptığı gibi, dinsizlik aleyhine kanunlar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ıkarmak gerektiğini belirtmektedir. O, bu şekilde, dinsizliğe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ren </a:t>
            </a:r>
            <a:r>
              <a:rPr lang="tr-TR" sz="1600" dirty="0" err="1">
                <a:solidFill>
                  <a:srgbClr val="000000"/>
                </a:solidFill>
                <a:latin typeface="Times New Roman" pitchFamily="18" charset="0"/>
                <a:ea typeface="Calibri" pitchFamily="34" charset="0"/>
                <a:cs typeface="Times New Roman" pitchFamily="18" charset="0"/>
              </a:rPr>
              <a:t>meteryalist</a:t>
            </a:r>
            <a:r>
              <a:rPr lang="tr-TR" sz="1600" dirty="0">
                <a:solidFill>
                  <a:srgbClr val="000000"/>
                </a:solidFill>
                <a:latin typeface="Times New Roman" pitchFamily="18" charset="0"/>
                <a:ea typeface="Calibri" pitchFamily="34" charset="0"/>
                <a:cs typeface="Times New Roman" pitchFamily="18" charset="0"/>
              </a:rPr>
              <a:t> felsefeye karşı </a:t>
            </a:r>
            <a:r>
              <a:rPr lang="tr-TR" sz="1600" dirty="0" err="1">
                <a:solidFill>
                  <a:srgbClr val="000000"/>
                </a:solidFill>
                <a:latin typeface="Times New Roman" pitchFamily="18" charset="0"/>
                <a:ea typeface="Calibri" pitchFamily="34" charset="0"/>
                <a:cs typeface="Times New Roman" pitchFamily="18" charset="0"/>
              </a:rPr>
              <a:t>spirit</a:t>
            </a:r>
            <a:r>
              <a:rPr lang="tr-TR" sz="1600" dirty="0" err="1">
                <a:solidFill>
                  <a:srgbClr val="000000"/>
                </a:solidFill>
                <a:latin typeface="Calibri"/>
                <a:ea typeface="Calibri" pitchFamily="34" charset="0"/>
                <a:cs typeface="Times New Roman" pitchFamily="18" charset="0"/>
              </a:rPr>
              <a:t>ü</a:t>
            </a:r>
            <a:r>
              <a:rPr lang="tr-TR" sz="1600" dirty="0" err="1">
                <a:solidFill>
                  <a:srgbClr val="000000"/>
                </a:solidFill>
                <a:latin typeface="Times New Roman" pitchFamily="18" charset="0"/>
                <a:ea typeface="Calibri" pitchFamily="34" charset="0"/>
                <a:cs typeface="Times New Roman" pitchFamily="18" charset="0"/>
              </a:rPr>
              <a:t>alist</a:t>
            </a:r>
            <a:r>
              <a:rPr lang="tr-TR" sz="1600" dirty="0">
                <a:solidFill>
                  <a:srgbClr val="000000"/>
                </a:solidFill>
                <a:latin typeface="Times New Roman" pitchFamily="18" charset="0"/>
                <a:ea typeface="Calibri" pitchFamily="34" charset="0"/>
                <a:cs typeface="Times New Roman" pitchFamily="18" charset="0"/>
              </a:rPr>
              <a:t> bir felsefe kurmak gerektiğini 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yleyerek,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nce tarihinde ilk olarak sağlam bir ilahiyat (teoloji) sistemi kurmaktadır.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Eflatun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bu ilahiyatın ilk işi, Tanrının varlığını ispat etmek, sonrasında da onun insanlarla ilgilendiği ve bu nedenle hi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 kimsenin yaptığının yanına kar kalmayacağını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stermektir. Son olarak da herkesin kendi hareketlerinden sorunlu olduğunu anlatmak gerekmektedir.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ylece Eflatun dinin, itikadın ve amellerin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nemini dile getirmekte ve bunların bir toplumun hayat şartlarının temelinde bulunduğunu belirtmektedir.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018860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2024034" y="642919"/>
            <a:ext cx="8143932" cy="41857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Aristo</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Aristo sosyolojinin en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nemli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nc</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lerinden biri olarak kabul etmektedir. Onun </a:t>
            </a:r>
            <a:r>
              <a:rPr lang="tr-TR" sz="1400" dirty="0">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zoonpolitikon</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s</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insanın sosyal bir varlık olduğunu ve tek başına yaşayamayacağını ifade etmektedir. Ayrıca o, ailenin temel sosyal bir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nite olduğunu vurgulamaktadır. Bu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yle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ideal devlet</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ncesinde aileye yer vermeyen Eflatun ile ters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şmektedir. Aristo, değişimi toplumların hayatının temel şartı olarak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rmekte ve toplumların doğma,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me ve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 kanunlarına tabi olan canlı bir organizma karşılaştırmaktadır. Bu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yle o, sosyolojide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Biyolojik Ekol</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olarak bilinen ekol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nc</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 Aristo</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nun genel sosyoloji ile ilgili bu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şlerine karşılık din sosyoloji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nden aynı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l</a:t>
            </a:r>
            <a:r>
              <a:rPr lang="tr-TR" sz="1400" dirty="0">
                <a:solidFill>
                  <a:srgbClr val="000000"/>
                </a:solidFill>
                <a:latin typeface="Calibri"/>
                <a:ea typeface="Calibri" pitchFamily="34" charset="0"/>
                <a:cs typeface="Times New Roman" pitchFamily="18" charset="0"/>
              </a:rPr>
              <a:t>çü</a:t>
            </a:r>
            <a:r>
              <a:rPr lang="tr-TR" sz="1400" dirty="0">
                <a:solidFill>
                  <a:srgbClr val="000000"/>
                </a:solidFill>
                <a:latin typeface="Times New Roman" pitchFamily="18" charset="0"/>
                <a:ea typeface="Calibri" pitchFamily="34" charset="0"/>
                <a:cs typeface="Times New Roman" pitchFamily="18" charset="0"/>
              </a:rPr>
              <a:t>de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nemli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şlerine rastlanmamaktadır. Onun din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zerindeki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nceleri daha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metafizik ve psikolojik temellere dayanmaktadır.</a:t>
            </a:r>
          </a:p>
          <a:p>
            <a:pPr algn="just" eaLnBrk="0" fontAlgn="base" hangingPunct="0">
              <a:spcBef>
                <a:spcPct val="0"/>
              </a:spcBef>
              <a:spcAft>
                <a:spcPct val="0"/>
              </a:spcAft>
            </a:pP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B-</a:t>
            </a:r>
            <a:r>
              <a:rPr lang="tr-TR" sz="1400" b="1" dirty="0" err="1">
                <a:solidFill>
                  <a:srgbClr val="000000"/>
                </a:solidFill>
                <a:latin typeface="Times New Roman" pitchFamily="18" charset="0"/>
                <a:ea typeface="Calibri" pitchFamily="34" charset="0"/>
                <a:cs typeface="Times New Roman" pitchFamily="18" charset="0"/>
              </a:rPr>
              <a:t>Hristiyan</a:t>
            </a:r>
            <a:r>
              <a:rPr lang="tr-TR" sz="1400" b="1" dirty="0">
                <a:solidFill>
                  <a:srgbClr val="000000"/>
                </a:solidFill>
                <a:latin typeface="Times New Roman" pitchFamily="18" charset="0"/>
                <a:ea typeface="Calibri" pitchFamily="34" charset="0"/>
                <a:cs typeface="Times New Roman" pitchFamily="18" charset="0"/>
              </a:rPr>
              <a:t> Orta </a:t>
            </a:r>
            <a:r>
              <a:rPr lang="tr-TR" sz="1400" b="1" dirty="0">
                <a:solidFill>
                  <a:srgbClr val="000000"/>
                </a:solidFill>
                <a:latin typeface="Calibri"/>
                <a:ea typeface="Calibri" pitchFamily="34" charset="0"/>
                <a:cs typeface="Times New Roman" pitchFamily="18" charset="0"/>
              </a:rPr>
              <a:t>Ç</a:t>
            </a:r>
            <a:r>
              <a:rPr lang="tr-TR" sz="1400" b="1" dirty="0">
                <a:solidFill>
                  <a:srgbClr val="000000"/>
                </a:solidFill>
                <a:latin typeface="Times New Roman" pitchFamily="18" charset="0"/>
                <a:ea typeface="Calibri" pitchFamily="34" charset="0"/>
                <a:cs typeface="Times New Roman" pitchFamily="18" charset="0"/>
              </a:rPr>
              <a:t>ağı</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err="1">
                <a:solidFill>
                  <a:srgbClr val="000000"/>
                </a:solidFill>
                <a:latin typeface="Times New Roman" pitchFamily="18" charset="0"/>
                <a:ea typeface="Calibri" pitchFamily="34" charset="0"/>
                <a:cs typeface="Times New Roman" pitchFamily="18" charset="0"/>
              </a:rPr>
              <a:t>Hristiyan</a:t>
            </a:r>
            <a:r>
              <a:rPr lang="tr-TR" sz="1400" dirty="0">
                <a:solidFill>
                  <a:srgbClr val="000000"/>
                </a:solidFill>
                <a:latin typeface="Times New Roman" pitchFamily="18" charset="0"/>
                <a:ea typeface="Calibri" pitchFamily="34" charset="0"/>
                <a:cs typeface="Times New Roman" pitchFamily="18" charset="0"/>
              </a:rPr>
              <a:t> dini, ortaya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ıkı ve geniş Roma topraklarında yayılması ile birlikte, kendini anlamak ve anlatmak istediğinde,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 Helenistik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nemin iki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nemli felsefe akımı olan Stoacılık ve Yeni </a:t>
            </a:r>
            <a:r>
              <a:rPr lang="tr-TR" sz="1400" dirty="0" err="1">
                <a:solidFill>
                  <a:srgbClr val="000000"/>
                </a:solidFill>
                <a:latin typeface="Times New Roman" pitchFamily="18" charset="0"/>
                <a:ea typeface="Calibri" pitchFamily="34" charset="0"/>
                <a:cs typeface="Times New Roman" pitchFamily="18" charset="0"/>
              </a:rPr>
              <a:t>Eflanculuğun</a:t>
            </a:r>
            <a:r>
              <a:rPr lang="tr-TR" sz="1400" dirty="0">
                <a:solidFill>
                  <a:srgbClr val="000000"/>
                </a:solidFill>
                <a:latin typeface="Times New Roman" pitchFamily="18" charset="0"/>
                <a:ea typeface="Calibri" pitchFamily="34" charset="0"/>
                <a:cs typeface="Times New Roman" pitchFamily="18" charset="0"/>
              </a:rPr>
              <a:t> yardımlarına başvurmuştur. Bu dinin inan</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 sistemini felsefi bir tarzda 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ıklamak ihtiyacından ise </a:t>
            </a:r>
            <a:r>
              <a:rPr lang="tr-TR" sz="1400" dirty="0" err="1">
                <a:solidFill>
                  <a:srgbClr val="000000"/>
                </a:solidFill>
                <a:latin typeface="Times New Roman" pitchFamily="18" charset="0"/>
                <a:ea typeface="Calibri" pitchFamily="34" charset="0"/>
                <a:cs typeface="Times New Roman" pitchFamily="18" charset="0"/>
              </a:rPr>
              <a:t>Hristiyan</a:t>
            </a:r>
            <a:r>
              <a:rPr lang="tr-TR" sz="1400" dirty="0">
                <a:solidFill>
                  <a:srgbClr val="000000"/>
                </a:solidFill>
                <a:latin typeface="Times New Roman" pitchFamily="18" charset="0"/>
                <a:ea typeface="Calibri" pitchFamily="34" charset="0"/>
                <a:cs typeface="Times New Roman" pitchFamily="18" charset="0"/>
              </a:rPr>
              <a:t> Teolojisi doğmuştur. B</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ylece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 Orta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ağ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resince </a:t>
            </a:r>
            <a:r>
              <a:rPr lang="tr-TR" sz="1400" dirty="0" err="1">
                <a:solidFill>
                  <a:srgbClr val="000000"/>
                </a:solidFill>
                <a:latin typeface="Times New Roman" pitchFamily="18" charset="0"/>
                <a:ea typeface="Calibri" pitchFamily="34" charset="0"/>
                <a:cs typeface="Times New Roman" pitchFamily="18" charset="0"/>
              </a:rPr>
              <a:t>Hristiyan</a:t>
            </a:r>
            <a:r>
              <a:rPr lang="tr-TR" sz="1400" dirty="0">
                <a:solidFill>
                  <a:srgbClr val="000000"/>
                </a:solidFill>
                <a:latin typeface="Times New Roman" pitchFamily="18" charset="0"/>
                <a:ea typeface="Calibri" pitchFamily="34" charset="0"/>
                <a:cs typeface="Times New Roman" pitchFamily="18" charset="0"/>
              </a:rPr>
              <a:t> aleminde din bilimi </a:t>
            </a:r>
            <a:r>
              <a:rPr lang="tr-TR" sz="1400" dirty="0" err="1">
                <a:solidFill>
                  <a:srgbClr val="000000"/>
                </a:solidFill>
                <a:latin typeface="Times New Roman" pitchFamily="18" charset="0"/>
                <a:ea typeface="Calibri" pitchFamily="34" charset="0"/>
                <a:cs typeface="Times New Roman" pitchFamily="18" charset="0"/>
              </a:rPr>
              <a:t>Hristiyan</a:t>
            </a:r>
            <a:r>
              <a:rPr lang="tr-TR" sz="1400" dirty="0">
                <a:solidFill>
                  <a:srgbClr val="000000"/>
                </a:solidFill>
                <a:latin typeface="Times New Roman" pitchFamily="18" charset="0"/>
                <a:ea typeface="Calibri" pitchFamily="34" charset="0"/>
                <a:cs typeface="Times New Roman" pitchFamily="18" charset="0"/>
              </a:rPr>
              <a:t> Teolojisinden ibaret kalmıştır. </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Bu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nemim toplum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şlerinin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evesini biri mistik, diğeri de skolâstik olmak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zere iki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oluşturmaktadır. Bu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nemin misti ve skolastik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ve toplum anlayışına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rnek olmak bakımından iki isim dikkat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ekmektedir.</a:t>
            </a:r>
            <a:endParaRPr lang="tr-TR"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210207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1809720" y="1357299"/>
            <a:ext cx="8358246"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b="1" dirty="0">
                <a:solidFill>
                  <a:srgbClr val="000000"/>
                </a:solidFill>
                <a:latin typeface="Times New Roman" pitchFamily="18" charset="0"/>
                <a:ea typeface="Calibri" pitchFamily="34" charset="0"/>
                <a:cs typeface="Times New Roman" pitchFamily="18" charset="0"/>
              </a:rPr>
              <a:t>Saint </a:t>
            </a:r>
            <a:r>
              <a:rPr lang="tr-TR" b="1" dirty="0" err="1">
                <a:solidFill>
                  <a:srgbClr val="000000"/>
                </a:solidFill>
                <a:latin typeface="Times New Roman" pitchFamily="18" charset="0"/>
                <a:ea typeface="Calibri" pitchFamily="34" charset="0"/>
                <a:cs typeface="Times New Roman" pitchFamily="18" charset="0"/>
              </a:rPr>
              <a:t>Augustin</a:t>
            </a:r>
            <a:r>
              <a:rPr lang="tr-TR" b="1" dirty="0">
                <a:solidFill>
                  <a:srgbClr val="000000"/>
                </a:solidFill>
                <a:latin typeface="Times New Roman" pitchFamily="18" charset="0"/>
                <a:ea typeface="Calibri" pitchFamily="34" charset="0"/>
                <a:cs typeface="Times New Roman" pitchFamily="18" charset="0"/>
              </a:rPr>
              <a:t> </a:t>
            </a:r>
            <a:r>
              <a:rPr lang="tr-TR" dirty="0">
                <a:solidFill>
                  <a:srgbClr val="000000"/>
                </a:solidFill>
                <a:latin typeface="Times New Roman" pitchFamily="18" charset="0"/>
                <a:ea typeface="Calibri" pitchFamily="34" charset="0"/>
                <a:cs typeface="Times New Roman" pitchFamily="18" charset="0"/>
              </a:rPr>
              <a:t>(354-430) Tanrı Sitesi adlı eserinde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lmeyen âlemin toplumunu tasvir etmektedir. Ona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re i</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inde yaşadığımız bu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nya toplumları gelip ge</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icidir. Buna karşın asıl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nmeyen ve değişmeyen, bitmeyecek olan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b</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 âlemdeki m</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kemmel toplum, ger</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ek toplumdur. Bu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nceleriyle </a:t>
            </a:r>
            <a:r>
              <a:rPr lang="tr-TR" b="1" dirty="0">
                <a:solidFill>
                  <a:srgbClr val="000000"/>
                </a:solidFill>
                <a:latin typeface="Times New Roman" pitchFamily="18" charset="0"/>
                <a:ea typeface="Calibri" pitchFamily="34" charset="0"/>
                <a:cs typeface="Times New Roman" pitchFamily="18" charset="0"/>
              </a:rPr>
              <a:t>Saint </a:t>
            </a:r>
            <a:r>
              <a:rPr lang="tr-TR" b="1" dirty="0" err="1">
                <a:solidFill>
                  <a:srgbClr val="000000"/>
                </a:solidFill>
                <a:latin typeface="Times New Roman" pitchFamily="18" charset="0"/>
                <a:ea typeface="Calibri" pitchFamily="34" charset="0"/>
                <a:cs typeface="Times New Roman" pitchFamily="18" charset="0"/>
              </a:rPr>
              <a:t>Augustin</a:t>
            </a:r>
            <a:r>
              <a:rPr lang="tr-TR" b="1" dirty="0">
                <a:solidFill>
                  <a:srgbClr val="000000"/>
                </a:solidFill>
                <a:latin typeface="Times New Roman" pitchFamily="18" charset="0"/>
                <a:ea typeface="Calibri" pitchFamily="34" charset="0"/>
                <a:cs typeface="Times New Roman" pitchFamily="18" charset="0"/>
              </a:rPr>
              <a:t>, </a:t>
            </a:r>
            <a:r>
              <a:rPr lang="tr-TR" dirty="0">
                <a:solidFill>
                  <a:srgbClr val="000000"/>
                </a:solidFill>
                <a:latin typeface="Times New Roman" pitchFamily="18" charset="0"/>
                <a:ea typeface="Calibri" pitchFamily="34" charset="0"/>
                <a:cs typeface="Times New Roman" pitchFamily="18" charset="0"/>
              </a:rPr>
              <a:t>Orta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ağ </a:t>
            </a:r>
            <a:r>
              <a:rPr lang="tr-TR" dirty="0" err="1">
                <a:solidFill>
                  <a:srgbClr val="000000"/>
                </a:solidFill>
                <a:latin typeface="Times New Roman" pitchFamily="18" charset="0"/>
                <a:ea typeface="Calibri" pitchFamily="34" charset="0"/>
                <a:cs typeface="Times New Roman" pitchFamily="18" charset="0"/>
              </a:rPr>
              <a:t>Hristiyan</a:t>
            </a:r>
            <a:r>
              <a:rPr lang="tr-TR" dirty="0">
                <a:solidFill>
                  <a:srgbClr val="000000"/>
                </a:solidFill>
                <a:latin typeface="Times New Roman" pitchFamily="18" charset="0"/>
                <a:ea typeface="Calibri" pitchFamily="34" charset="0"/>
                <a:cs typeface="Times New Roman" pitchFamily="18" charset="0"/>
              </a:rPr>
              <a:t> mistik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 esaslarını anlatmaktadır.</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b="1" dirty="0" err="1">
                <a:solidFill>
                  <a:srgbClr val="000000"/>
                </a:solidFill>
                <a:latin typeface="Times New Roman" pitchFamily="18" charset="0"/>
                <a:ea typeface="Calibri" pitchFamily="34" charset="0"/>
                <a:cs typeface="Times New Roman" pitchFamily="18" charset="0"/>
              </a:rPr>
              <a:t>Akinaslı</a:t>
            </a:r>
            <a:r>
              <a:rPr lang="tr-TR" b="1" dirty="0">
                <a:solidFill>
                  <a:srgbClr val="000000"/>
                </a:solidFill>
                <a:latin typeface="Times New Roman" pitchFamily="18" charset="0"/>
                <a:ea typeface="Calibri" pitchFamily="34" charset="0"/>
                <a:cs typeface="Times New Roman" pitchFamily="18" charset="0"/>
              </a:rPr>
              <a:t> Aziz Thomas </a:t>
            </a:r>
            <a:r>
              <a:rPr lang="tr-TR" dirty="0">
                <a:solidFill>
                  <a:srgbClr val="000000"/>
                </a:solidFill>
                <a:latin typeface="Times New Roman" pitchFamily="18" charset="0"/>
                <a:ea typeface="Calibri" pitchFamily="34" charset="0"/>
                <a:cs typeface="Times New Roman" pitchFamily="18" charset="0"/>
              </a:rPr>
              <a:t>(1225-1274) İlahiyat Mecmuası adlı eserinde skolastik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nya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ve toplum anlayışının esaslarını ortaya koymaktadır. O, bu eserinde, toplumun temeli ve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zeni olan aklın prensiplerinden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ıkarmakta ve skolastik d</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nce ile aklın ilkelerini İncil</a:t>
            </a:r>
            <a:r>
              <a:rPr lang="tr-TR" dirty="0">
                <a:solidFill>
                  <a:srgbClr val="000000"/>
                </a:solidFill>
                <a:latin typeface="Calibri"/>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in emirleriyle uzlaştırmaya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alışmaktadır.</a:t>
            </a: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760960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1881158" y="285728"/>
            <a:ext cx="821537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Calibri" pitchFamily="34" charset="0"/>
                <a:ea typeface="Times New Roman" pitchFamily="18" charset="0"/>
                <a:cs typeface="Times New Roman" pitchFamily="18" charset="0"/>
              </a:rPr>
              <a:t>Kurucular</a:t>
            </a:r>
          </a:p>
          <a:p>
            <a:pPr algn="just" fontAlgn="base">
              <a:spcBef>
                <a:spcPct val="0"/>
              </a:spcBef>
              <a:spcAft>
                <a:spcPct val="0"/>
              </a:spcAft>
            </a:pPr>
            <a:endParaRPr lang="tr-TR" sz="1600" dirty="0">
              <a:solidFill>
                <a:prstClr val="black"/>
              </a:solidFill>
              <a:latin typeface="Arial" pitchFamily="34" charset="0"/>
              <a:ea typeface="Times New Roman" pitchFamily="18"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Times New Roman" pitchFamily="18" charset="0"/>
                <a:cs typeface="Times New Roman" pitchFamily="18" charset="0"/>
              </a:rPr>
              <a:t>Sosyolojinin kurucularına ve din sosyolojisi ile ilgili temel yaklaşımlarına geçmeden önce kısaca ortaçağın sonlarından itibaren başlayan değişim hareketlerine bakmakta yarar vardır. Skolâstiğin egemen olduğu Hıristiyan ortaçağı boyunca felsefi ve teolojik karakterli dini sosyal düşünce anlayışı, İslam bilginlerinin ve Antik Yunan düşüncesinin eserlerinin Latinceye çevrilmesi, Batılıların haçlı seferleri nedeniyle İslam kültür ve uygarlığıyla tanışmaları ve 15. yüzyıldan itibaren gerçekleştirilen büyük coğrafi keşiflerin etkileriyle derin sarsıntı geçirdi. Bütün bu etmenler, Avrupa ortaçağının karanlığını, cehalet ve düşünsel durgunluğunu sona erdirirken, yeniçağın başlangıcından itibaren de Avrupa’da büyük değişim ve dönüşüm hareketlerine zemin hazırlamış oldu.</a:t>
            </a:r>
            <a:endParaRPr lang="tr-TR" sz="1600" dirty="0">
              <a:solidFill>
                <a:prstClr val="black"/>
              </a:solidFill>
              <a:latin typeface="Times New Roman" pitchFamily="18" charset="0"/>
              <a:ea typeface="Times New Roman" pitchFamily="18" charset="0"/>
              <a:cs typeface="Times New Roman" pitchFamily="18" charset="0"/>
            </a:endParaRPr>
          </a:p>
          <a:p>
            <a:pPr algn="just" eaLnBrk="0" fontAlgn="base" hangingPunct="0">
              <a:spcBef>
                <a:spcPct val="0"/>
              </a:spcBef>
              <a:spcAft>
                <a:spcPct val="0"/>
              </a:spcAft>
            </a:pPr>
            <a:r>
              <a:rPr lang="tr-TR" sz="1600" dirty="0">
                <a:solidFill>
                  <a:srgbClr val="000000"/>
                </a:solidFill>
                <a:latin typeface="Times New Roman" pitchFamily="18" charset="0"/>
                <a:ea typeface="Times New Roman" pitchFamily="18" charset="0"/>
                <a:cs typeface="Times New Roman" pitchFamily="18" charset="0"/>
              </a:rPr>
              <a:t>Rönesans ve Reform hareketleri, bilimsel ve teknik buluşlar, İngiltere, Fransa ve Almanya’daki Aydınlanma hareketi, Fransız ve Sanayi devrimleri gibi olay ve olgular, toplumların siyasi, </a:t>
            </a:r>
            <a:r>
              <a:rPr lang="tr-TR" sz="1600" dirty="0" err="1">
                <a:solidFill>
                  <a:srgbClr val="000000"/>
                </a:solidFill>
                <a:latin typeface="Times New Roman" pitchFamily="18" charset="0"/>
                <a:ea typeface="Times New Roman" pitchFamily="18" charset="0"/>
                <a:cs typeface="Times New Roman" pitchFamily="18" charset="0"/>
              </a:rPr>
              <a:t>sosyo</a:t>
            </a:r>
            <a:r>
              <a:rPr lang="tr-TR" sz="1600" dirty="0">
                <a:solidFill>
                  <a:srgbClr val="000000"/>
                </a:solidFill>
                <a:latin typeface="Times New Roman" pitchFamily="18" charset="0"/>
                <a:ea typeface="Times New Roman" pitchFamily="18" charset="0"/>
                <a:cs typeface="Times New Roman" pitchFamily="18" charset="0"/>
              </a:rPr>
              <a:t>-ekonomik ve kültürel hayatlarında büyük değişmeler meydana getirdiği gibi kilisenin ve halkın din ve dünya görüşü de sorgulanmaya başlanmıştır. Çünkü Kilise doğa bilim araştırmaları ve yeni buluşlar karşısında, bilim adamlarına karşı (örneğin, </a:t>
            </a:r>
            <a:r>
              <a:rPr lang="tr-TR" sz="1600" dirty="0" err="1">
                <a:solidFill>
                  <a:srgbClr val="000000"/>
                </a:solidFill>
                <a:latin typeface="Times New Roman" pitchFamily="18" charset="0"/>
                <a:ea typeface="Times New Roman" pitchFamily="18" charset="0"/>
                <a:cs typeface="Times New Roman" pitchFamily="18" charset="0"/>
              </a:rPr>
              <a:t>Galile</a:t>
            </a:r>
            <a:r>
              <a:rPr lang="tr-TR" sz="1600" dirty="0">
                <a:solidFill>
                  <a:srgbClr val="000000"/>
                </a:solidFill>
                <a:latin typeface="Times New Roman" pitchFamily="18" charset="0"/>
                <a:ea typeface="Times New Roman" pitchFamily="18" charset="0"/>
                <a:cs typeface="Times New Roman" pitchFamily="18" charset="0"/>
              </a:rPr>
              <a:t>, 1564–1642, hatırlanabilir) olumsuz tutum takınmıştır. Kilisenin bu yanlış tutumu din karşıtlığını arttırmıştır. Bu durum materyalist felsefelerin gelişmesine ve dini-sosyal hayatın alt üst olmasına neden olmuştur. Böylece aydınlanma hareketi, geleneksel din anlayışından uzaklaşarak hem kiliseyle hem de halkla inanç ve düşünce yönünden ayrılmıştır. </a:t>
            </a:r>
            <a:endParaRPr lang="tr-TR" sz="16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588506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1881158" y="785794"/>
            <a:ext cx="8215370" cy="44935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endParaRPr lang="tr-TR" sz="1600" dirty="0">
              <a:solidFill>
                <a:srgbClr val="000000"/>
              </a:solidFill>
              <a:latin typeface="Times New Roman" pitchFamily="18" charset="0"/>
              <a:ea typeface="Times New Roman" pitchFamily="18" charset="0"/>
              <a:cs typeface="Times New Roman" pitchFamily="18" charset="0"/>
            </a:endParaRPr>
          </a:p>
          <a:p>
            <a:pPr fontAlgn="base">
              <a:spcBef>
                <a:spcPct val="0"/>
              </a:spcBef>
              <a:spcAft>
                <a:spcPct val="0"/>
              </a:spcAft>
            </a:pPr>
            <a:r>
              <a:rPr lang="tr-TR" sz="1600" dirty="0">
                <a:solidFill>
                  <a:srgbClr val="000000"/>
                </a:solidFill>
                <a:latin typeface="Times New Roman" pitchFamily="18" charset="0"/>
                <a:ea typeface="Times New Roman" pitchFamily="18" charset="0"/>
                <a:cs typeface="Times New Roman" pitchFamily="18" charset="0"/>
              </a:rPr>
              <a:t>Aydınlanma dönemi (17. ve 18. yüzyıl) filozofları, Hint, Çin, Asya gibi farklı coğrafyalardaki toplumların dinlerini incelediler. Dinleri birbirleri ile ve özellikle de Hıristiyanlıkla karşılaştırdılar. Bütün dinlerde benzer ve ortak yönlerin varlığı düşüncesinden hareketle de “Tabii (Doğal) Din” adıyla yeni bir felsefi-dini hareket başlatmış oldular.</a:t>
            </a:r>
          </a:p>
          <a:p>
            <a:pPr fontAlgn="base">
              <a:spcBef>
                <a:spcPct val="0"/>
              </a:spcBef>
              <a:spcAft>
                <a:spcPct val="0"/>
              </a:spcAft>
            </a:pPr>
            <a:r>
              <a:rPr lang="tr-TR" sz="1600" dirty="0">
                <a:solidFill>
                  <a:srgbClr val="000000"/>
                </a:solidFill>
                <a:latin typeface="Times New Roman" pitchFamily="18" charset="0"/>
                <a:ea typeface="Times New Roman" pitchFamily="18" charset="0"/>
                <a:cs typeface="Times New Roman" pitchFamily="18" charset="0"/>
              </a:rPr>
              <a:t>“Tabii (Doğal) Din” yaklaşımı ile insanda din ve Tanrı duygusunun doğal olarak var olduğunu ön kabulü ile bir din kurmak istemişlerdir. Buna göre; tarihi dinlerde yalnız bu tabii duyguya uygun olanlar alınıyor ve dinin tabii akla uygun olmayan yerleri sadece bir gelenek olarak kabul ediliyordu.</a:t>
            </a:r>
            <a:endParaRPr lang="tr-TR" sz="1600" dirty="0">
              <a:solidFill>
                <a:prstClr val="black"/>
              </a:solidFill>
              <a:latin typeface="Times New Roman" pitchFamily="18" charset="0"/>
              <a:ea typeface="Times New Roman" pitchFamily="18" charset="0"/>
              <a:cs typeface="Times New Roman" pitchFamily="18" charset="0"/>
            </a:endParaRPr>
          </a:p>
          <a:p>
            <a:pPr eaLnBrk="0" fontAlgn="base" hangingPunct="0">
              <a:spcBef>
                <a:spcPct val="0"/>
              </a:spcBef>
              <a:spcAft>
                <a:spcPct val="0"/>
              </a:spcAft>
            </a:pPr>
            <a:r>
              <a:rPr lang="tr-TR" sz="1600" dirty="0">
                <a:solidFill>
                  <a:srgbClr val="000000"/>
                </a:solidFill>
                <a:latin typeface="Times New Roman" pitchFamily="18" charset="0"/>
                <a:ea typeface="Times New Roman" pitchFamily="18" charset="0"/>
                <a:cs typeface="Times New Roman" pitchFamily="18" charset="0"/>
              </a:rPr>
              <a:t>Böylece, aklın ürünü bir din anlayışı oluşturdular. Kendilerine “Deist” (Tanrıcı) adını veren bu Aydınlanma dönemi filozofları, ilk çağda olduğu gibi bir tür felsefi bir dine bağlanmış oldular. 18. yüzyılın bu rasyonalist filozofları, ilkin kiliseye karşı yaptıkları eleştirilerini daha sonra da dine çevirmişler ve dinin tarihi rolünü oynadığı ve sonunun geldiği savını ileri sürmüşlerdir.</a:t>
            </a:r>
            <a:endParaRPr lang="tr-TR" sz="1600" dirty="0">
              <a:solidFill>
                <a:prstClr val="black"/>
              </a:solidFill>
              <a:latin typeface="Times New Roman" pitchFamily="18" charset="0"/>
              <a:ea typeface="Times New Roman" pitchFamily="18" charset="0"/>
              <a:cs typeface="Times New Roman" pitchFamily="18" charset="0"/>
            </a:endParaRPr>
          </a:p>
          <a:p>
            <a:pPr eaLnBrk="0" fontAlgn="base" hangingPunct="0">
              <a:spcBef>
                <a:spcPct val="0"/>
              </a:spcBef>
              <a:spcAft>
                <a:spcPct val="0"/>
              </a:spcAft>
            </a:pPr>
            <a:r>
              <a:rPr lang="tr-TR" sz="1600" dirty="0">
                <a:solidFill>
                  <a:srgbClr val="000000"/>
                </a:solidFill>
                <a:latin typeface="Times New Roman" pitchFamily="18" charset="0"/>
                <a:ea typeface="Times New Roman" pitchFamily="18" charset="0"/>
                <a:cs typeface="Times New Roman" pitchFamily="18" charset="0"/>
              </a:rPr>
              <a:t>Din sosyolojisi tarihi ana hatlarıyla dört dönemde incelemek mümkündür. </a:t>
            </a:r>
            <a:endParaRPr lang="tr-TR" sz="1600" b="1" dirty="0">
              <a:solidFill>
                <a:srgbClr val="000000"/>
              </a:solidFill>
              <a:latin typeface="Times New Roman" pitchFamily="18" charset="0"/>
              <a:ea typeface="Calibri" pitchFamily="34" charset="0"/>
              <a:cs typeface="Times New Roman" pitchFamily="18" charset="0"/>
            </a:endParaRPr>
          </a:p>
          <a:p>
            <a:pPr eaLnBrk="0" fontAlgn="base" hangingPunct="0">
              <a:spcBef>
                <a:spcPct val="0"/>
              </a:spcBef>
              <a:spcAft>
                <a:spcPct val="0"/>
              </a:spcAft>
            </a:pPr>
            <a:endParaRPr lang="tr-TR" sz="1600" b="1" dirty="0">
              <a:solidFill>
                <a:srgbClr val="000000"/>
              </a:solidFill>
              <a:latin typeface="Times New Roman" pitchFamily="18" charset="0"/>
              <a:ea typeface="Calibri" pitchFamily="34" charset="0"/>
              <a:cs typeface="Times New Roman" pitchFamily="18" charset="0"/>
            </a:endParaRPr>
          </a:p>
          <a:p>
            <a:pPr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Geleneksel Sosyal Düşünce:</a:t>
            </a:r>
            <a:r>
              <a:rPr lang="tr-TR" sz="1600" dirty="0">
                <a:solidFill>
                  <a:srgbClr val="000000"/>
                </a:solidFill>
                <a:latin typeface="Times New Roman" pitchFamily="18" charset="0"/>
                <a:ea typeface="Calibri" pitchFamily="34" charset="0"/>
                <a:cs typeface="Times New Roman" pitchFamily="18" charset="0"/>
              </a:rPr>
              <a:t> Bu düşünce din sosyolojisine bazı temel kavramlarını miras bıraktığı belirtilirken; toplum, din, zorunluluk ve varlığın temel düzeyini ya da yasasını oluşturduğunu belirtmektedir. </a:t>
            </a:r>
            <a:endParaRPr lang="tr-TR" sz="16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2949132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1952596" y="642919"/>
            <a:ext cx="821537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Bunun yanında, </a:t>
            </a:r>
            <a:r>
              <a:rPr lang="tr-TR" sz="1400" dirty="0" err="1">
                <a:solidFill>
                  <a:srgbClr val="000000"/>
                </a:solidFill>
                <a:latin typeface="Times New Roman" pitchFamily="18" charset="0"/>
                <a:ea typeface="Calibri" pitchFamily="34" charset="0"/>
                <a:cs typeface="Times New Roman" pitchFamily="18" charset="0"/>
              </a:rPr>
              <a:t>sek</a:t>
            </a:r>
            <a:r>
              <a:rPr lang="tr-TR" sz="1400" dirty="0" err="1">
                <a:solidFill>
                  <a:srgbClr val="000000"/>
                </a:solidFill>
                <a:latin typeface="Calibri"/>
                <a:ea typeface="Calibri" pitchFamily="34" charset="0"/>
                <a:cs typeface="Times New Roman" pitchFamily="18" charset="0"/>
              </a:rPr>
              <a:t>ü</a:t>
            </a:r>
            <a:r>
              <a:rPr lang="tr-TR" sz="1400" dirty="0" err="1">
                <a:solidFill>
                  <a:srgbClr val="000000"/>
                </a:solidFill>
                <a:latin typeface="Times New Roman" pitchFamily="18" charset="0"/>
                <a:ea typeface="Calibri" pitchFamily="34" charset="0"/>
                <a:cs typeface="Times New Roman" pitchFamily="18" charset="0"/>
              </a:rPr>
              <a:t>ler</a:t>
            </a:r>
            <a:r>
              <a:rPr lang="tr-TR" sz="1400" dirty="0">
                <a:solidFill>
                  <a:srgbClr val="000000"/>
                </a:solidFill>
                <a:latin typeface="Times New Roman" pitchFamily="18" charset="0"/>
                <a:ea typeface="Calibri" pitchFamily="34" charset="0"/>
                <a:cs typeface="Times New Roman" pitchFamily="18" charset="0"/>
              </a:rPr>
              <a:t> bir kavram olarak değiştirilen sosyal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ncenin doğal hukuk kavramı, erken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 doğa bilimlerinin ve sosyal bilimlerin temelini oluşturduğu ifade edilmektedir. </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Ş</a:t>
            </a:r>
            <a:r>
              <a:rPr lang="tr-TR" sz="1400" b="1" dirty="0">
                <a:solidFill>
                  <a:srgbClr val="000000"/>
                </a:solidFill>
                <a:latin typeface="Calibri"/>
                <a:ea typeface="Calibri" pitchFamily="34" charset="0"/>
                <a:cs typeface="Times New Roman" pitchFamily="18" charset="0"/>
              </a:rPr>
              <a:t>ü</a:t>
            </a:r>
            <a:r>
              <a:rPr lang="tr-TR" sz="1400" b="1" dirty="0">
                <a:solidFill>
                  <a:srgbClr val="000000"/>
                </a:solidFill>
                <a:latin typeface="Times New Roman" pitchFamily="18" charset="0"/>
                <a:ea typeface="Calibri" pitchFamily="34" charset="0"/>
                <a:cs typeface="Times New Roman" pitchFamily="18" charset="0"/>
              </a:rPr>
              <a:t>phecilik ve Spek</a:t>
            </a:r>
            <a:r>
              <a:rPr lang="tr-TR" sz="1400" b="1" dirty="0">
                <a:solidFill>
                  <a:srgbClr val="000000"/>
                </a:solidFill>
                <a:latin typeface="Calibri"/>
                <a:ea typeface="Calibri" pitchFamily="34" charset="0"/>
                <a:cs typeface="Times New Roman" pitchFamily="18" charset="0"/>
              </a:rPr>
              <a:t>ü</a:t>
            </a:r>
            <a:r>
              <a:rPr lang="tr-TR" sz="1400" b="1" dirty="0">
                <a:solidFill>
                  <a:srgbClr val="000000"/>
                </a:solidFill>
                <a:latin typeface="Times New Roman" pitchFamily="18" charset="0"/>
                <a:ea typeface="Calibri" pitchFamily="34" charset="0"/>
                <a:cs typeface="Times New Roman" pitchFamily="18" charset="0"/>
              </a:rPr>
              <a:t>lasyon:</a:t>
            </a:r>
            <a:r>
              <a:rPr lang="tr-TR" sz="1400" dirty="0">
                <a:solidFill>
                  <a:srgbClr val="000000"/>
                </a:solidFill>
                <a:latin typeface="Times New Roman" pitchFamily="18" charset="0"/>
                <a:ea typeface="Calibri" pitchFamily="34" charset="0"/>
                <a:cs typeface="Times New Roman" pitchFamily="18" charset="0"/>
              </a:rPr>
              <a:t> Dillerin,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rf ve adaletlerin ve dinlerin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eşitliliğini 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ıklayabildiği,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 bunlar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erisinde aklın oynadığı rol,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 </a:t>
            </a:r>
            <a:r>
              <a:rPr lang="tr-TR" sz="1400" dirty="0" err="1">
                <a:solidFill>
                  <a:srgbClr val="000000"/>
                </a:solidFill>
                <a:latin typeface="Times New Roman" pitchFamily="18" charset="0"/>
                <a:ea typeface="Calibri" pitchFamily="34" charset="0"/>
                <a:cs typeface="Times New Roman" pitchFamily="18" charset="0"/>
              </a:rPr>
              <a:t>empiristler</a:t>
            </a:r>
            <a:r>
              <a:rPr lang="tr-TR" sz="1400" dirty="0">
                <a:solidFill>
                  <a:srgbClr val="000000"/>
                </a:solidFill>
                <a:latin typeface="Times New Roman" pitchFamily="18" charset="0"/>
                <a:ea typeface="Calibri" pitchFamily="34" charset="0"/>
                <a:cs typeface="Times New Roman" pitchFamily="18" charset="0"/>
              </a:rPr>
              <a:t> gibi bazı gruplar tarafından k</a:t>
            </a:r>
            <a:r>
              <a:rPr lang="tr-TR" sz="1400" dirty="0">
                <a:solidFill>
                  <a:srgbClr val="000000"/>
                </a:solidFill>
                <a:latin typeface="Calibri"/>
                <a:ea typeface="Calibri" pitchFamily="34" charset="0"/>
                <a:cs typeface="Times New Roman" pitchFamily="18" charset="0"/>
              </a:rPr>
              <a:t>üçü</a:t>
            </a:r>
            <a:r>
              <a:rPr lang="tr-TR" sz="1400" dirty="0">
                <a:solidFill>
                  <a:srgbClr val="000000"/>
                </a:solidFill>
                <a:latin typeface="Times New Roman" pitchFamily="18" charset="0"/>
                <a:ea typeface="Calibri" pitchFamily="34" charset="0"/>
                <a:cs typeface="Times New Roman" pitchFamily="18" charset="0"/>
              </a:rPr>
              <a:t>msenirken, rasyonalistlerin de aralarında bulunduğu bazıları tarafından abartıldığı belirtiliyor. Bunun yanında, ulus devletin 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kselişi ile sosyal ve ekonomik teori hakkında s</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 s</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yleme yetkisini din adamlarından devralan, toplumun yeni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yesi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ccar ya da burjuvazi sınıfının doğuşunun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nemsendiği belirtilmektedir. </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Din Sosyolojisinin Doğusu</a:t>
            </a:r>
            <a:r>
              <a:rPr lang="tr-TR" sz="1400" dirty="0">
                <a:solidFill>
                  <a:srgbClr val="000000"/>
                </a:solidFill>
                <a:latin typeface="Times New Roman" pitchFamily="18" charset="0"/>
                <a:ea typeface="Calibri" pitchFamily="34" charset="0"/>
                <a:cs typeface="Times New Roman" pitchFamily="18" charset="0"/>
              </a:rPr>
              <a:t>; din sosyolojisinin doğusu muhtemelen bu bunalımlı zamanda, yani 20.y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zyıl ekonomisti A.</a:t>
            </a:r>
            <a:r>
              <a:rPr lang="tr-TR" sz="1400" dirty="0" err="1">
                <a:solidFill>
                  <a:srgbClr val="000000"/>
                </a:solidFill>
                <a:latin typeface="Times New Roman" pitchFamily="18" charset="0"/>
                <a:ea typeface="Calibri" pitchFamily="34" charset="0"/>
                <a:cs typeface="Times New Roman" pitchFamily="18" charset="0"/>
              </a:rPr>
              <a:t>Schumpeter</a:t>
            </a:r>
            <a:r>
              <a:rPr lang="tr-TR" sz="1400" dirty="0" err="1">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in</a:t>
            </a:r>
            <a:r>
              <a:rPr lang="tr-TR" sz="1400" dirty="0">
                <a:solidFill>
                  <a:srgbClr val="000000"/>
                </a:solidFill>
                <a:latin typeface="Times New Roman" pitchFamily="18" charset="0"/>
                <a:ea typeface="Calibri" pitchFamily="34" charset="0"/>
                <a:cs typeface="Times New Roman" pitchFamily="18" charset="0"/>
              </a:rPr>
              <a:t> ifadesiyle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laik sosyal bilimin</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doğal hukuk kavramını sosyal ve ekonomik fenomenlere uygulamaya başladığı bir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nemde ger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ekleştiği ifade edilmektedir. </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Muhafazakar ve Romantik Tepki:</a:t>
            </a:r>
            <a:r>
              <a:rPr lang="tr-TR" sz="1400" dirty="0">
                <a:solidFill>
                  <a:srgbClr val="000000"/>
                </a:solidFill>
                <a:latin typeface="Times New Roman" pitchFamily="18" charset="0"/>
                <a:ea typeface="Calibri" pitchFamily="34" charset="0"/>
                <a:cs typeface="Times New Roman" pitchFamily="18" charset="0"/>
              </a:rPr>
              <a:t> Bu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nemde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 dinin kaynağı ya da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doğanın durumu</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konusunda insanın temel yetenekleri ile ilgili boş tartışmalarla sonu</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landığında, bu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ağın </a:t>
            </a:r>
            <a:r>
              <a:rPr lang="tr-TR" sz="1400" dirty="0" err="1">
                <a:solidFill>
                  <a:srgbClr val="000000"/>
                </a:solidFill>
                <a:latin typeface="Times New Roman" pitchFamily="18" charset="0"/>
                <a:ea typeface="Calibri" pitchFamily="34" charset="0"/>
                <a:cs typeface="Times New Roman" pitchFamily="18" charset="0"/>
              </a:rPr>
              <a:t>empririsizminin</a:t>
            </a:r>
            <a:r>
              <a:rPr lang="tr-TR" sz="1400" dirty="0">
                <a:solidFill>
                  <a:srgbClr val="000000"/>
                </a:solidFill>
                <a:latin typeface="Times New Roman" pitchFamily="18" charset="0"/>
                <a:ea typeface="Calibri" pitchFamily="34" charset="0"/>
                <a:cs typeface="Times New Roman" pitchFamily="18" charset="0"/>
              </a:rPr>
              <a:t>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a:t>
            </a:r>
            <a:r>
              <a:rPr lang="tr-TR" sz="1400" dirty="0">
                <a:solidFill>
                  <a:srgbClr val="000000"/>
                </a:solidFill>
                <a:latin typeface="Calibri"/>
                <a:ea typeface="Calibri" pitchFamily="34" charset="0"/>
                <a:cs typeface="Times New Roman" pitchFamily="18" charset="0"/>
              </a:rPr>
              <a:t>çö</a:t>
            </a:r>
            <a:r>
              <a:rPr lang="tr-TR" sz="1400" dirty="0">
                <a:solidFill>
                  <a:srgbClr val="000000"/>
                </a:solidFill>
                <a:latin typeface="Times New Roman" pitchFamily="18" charset="0"/>
                <a:ea typeface="Calibri" pitchFamily="34" charset="0"/>
                <a:cs typeface="Times New Roman" pitchFamily="18" charset="0"/>
              </a:rPr>
              <a:t>zm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 olduğu anlaşılmaktadır. Romantikler, sanayi devrimi ve Fransız devriminin bireyler ve toplumlar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zerinde ortaya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ıkarttığı aşırı </a:t>
            </a:r>
            <a:r>
              <a:rPr lang="tr-TR" sz="1400" dirty="0" err="1">
                <a:solidFill>
                  <a:srgbClr val="000000"/>
                </a:solidFill>
                <a:latin typeface="Times New Roman" pitchFamily="18" charset="0"/>
                <a:ea typeface="Calibri" pitchFamily="34" charset="0"/>
                <a:cs typeface="Times New Roman" pitchFamily="18" charset="0"/>
              </a:rPr>
              <a:t>h</a:t>
            </a:r>
            <a:r>
              <a:rPr lang="tr-TR" sz="1400" dirty="0" err="1">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a:t>
            </a:r>
            <a:r>
              <a:rPr lang="tr-TR" sz="1400" dirty="0" err="1">
                <a:solidFill>
                  <a:srgbClr val="000000"/>
                </a:solidFill>
                <a:latin typeface="Times New Roman" pitchFamily="18" charset="0"/>
                <a:ea typeface="Calibri" pitchFamily="34" charset="0"/>
                <a:cs typeface="Times New Roman" pitchFamily="18" charset="0"/>
              </a:rPr>
              <a:t>manist</a:t>
            </a:r>
            <a:r>
              <a:rPr lang="tr-TR" sz="1400" dirty="0">
                <a:solidFill>
                  <a:srgbClr val="000000"/>
                </a:solidFill>
                <a:latin typeface="Times New Roman" pitchFamily="18" charset="0"/>
                <a:ea typeface="Calibri" pitchFamily="34" charset="0"/>
                <a:cs typeface="Times New Roman" pitchFamily="18" charset="0"/>
              </a:rPr>
              <a:t> sonu</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lardan yakındıkları anlaşılmaktadır. Ayrıca onlar, dinin, artık ge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mişin sıradan bir hurafesi olarak kolayca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 ardı edilemeyeceğini savundukları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lmektedir. </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Modern Sosyal Teori:</a:t>
            </a:r>
            <a:r>
              <a:rPr lang="tr-TR" sz="1400" dirty="0">
                <a:solidFill>
                  <a:srgbClr val="000000"/>
                </a:solidFill>
                <a:latin typeface="Times New Roman" pitchFamily="18" charset="0"/>
                <a:ea typeface="Calibri" pitchFamily="34" charset="0"/>
                <a:cs typeface="Times New Roman" pitchFamily="18" charset="0"/>
              </a:rPr>
              <a:t> Bu teorinin gelişimi, sosyolojinin </a:t>
            </a:r>
            <a:r>
              <a:rPr lang="tr-TR" sz="1400" dirty="0" err="1">
                <a:solidFill>
                  <a:srgbClr val="000000"/>
                </a:solidFill>
                <a:latin typeface="Times New Roman" pitchFamily="18" charset="0"/>
                <a:ea typeface="Calibri" pitchFamily="34" charset="0"/>
                <a:cs typeface="Times New Roman" pitchFamily="18" charset="0"/>
              </a:rPr>
              <a:t>sek</a:t>
            </a:r>
            <a:r>
              <a:rPr lang="tr-TR" sz="1400" dirty="0" err="1">
                <a:solidFill>
                  <a:srgbClr val="000000"/>
                </a:solidFill>
                <a:latin typeface="Calibri"/>
                <a:ea typeface="Calibri" pitchFamily="34" charset="0"/>
                <a:cs typeface="Times New Roman" pitchFamily="18" charset="0"/>
              </a:rPr>
              <a:t>ü</a:t>
            </a:r>
            <a:r>
              <a:rPr lang="tr-TR" sz="1400" dirty="0" err="1">
                <a:solidFill>
                  <a:srgbClr val="000000"/>
                </a:solidFill>
                <a:latin typeface="Times New Roman" pitchFamily="18" charset="0"/>
                <a:ea typeface="Calibri" pitchFamily="34" charset="0"/>
                <a:cs typeface="Times New Roman" pitchFamily="18" charset="0"/>
              </a:rPr>
              <a:t>ler</a:t>
            </a:r>
            <a:r>
              <a:rPr lang="tr-TR" sz="1400" dirty="0">
                <a:solidFill>
                  <a:srgbClr val="000000"/>
                </a:solidFill>
                <a:latin typeface="Times New Roman" pitchFamily="18" charset="0"/>
                <a:ea typeface="Calibri" pitchFamily="34" charset="0"/>
                <a:cs typeface="Times New Roman" pitchFamily="18" charset="0"/>
              </a:rPr>
              <a:t> temellerinin daha iyi anlaşılması, salt spek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lasyonun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tesine ge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me konusundaki kararlılık, alan araştırmalarında duygudaşlık ve tarafsızlık arasındaki gerilimin profesyonelce işlenmesi, din araştırmalarının genel sosyal bilim teorileri ve modelleriyle ilişkilendirmeyi ama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layan sofistike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abalar ve maddecilik, indirgemecilik, davranış</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ılık, pozitivizm, evrimcilik ve dini sembollerin yorumlanması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zerine 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regelen tartışmalar tarafından karakterize edildiği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lmektedir. </a:t>
            </a:r>
            <a:endParaRPr lang="tr-TR"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0865337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2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3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4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6.xml><?xml version="1.0" encoding="utf-8"?>
<a:theme xmlns:a="http://schemas.openxmlformats.org/drawingml/2006/main" name="5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7.xml><?xml version="1.0" encoding="utf-8"?>
<a:theme xmlns:a="http://schemas.openxmlformats.org/drawingml/2006/main" name="6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1476</Words>
  <Application>Microsoft Office PowerPoint</Application>
  <PresentationFormat>Geniş ekran</PresentationFormat>
  <Paragraphs>35</Paragraphs>
  <Slides>7</Slides>
  <Notes>0</Notes>
  <HiddenSlides>0</HiddenSlides>
  <MMClips>0</MMClips>
  <ScaleCrop>false</ScaleCrop>
  <HeadingPairs>
    <vt:vector size="6" baseType="variant">
      <vt:variant>
        <vt:lpstr>Kullanılan Yazı Tipleri</vt:lpstr>
      </vt:variant>
      <vt:variant>
        <vt:i4>6</vt:i4>
      </vt:variant>
      <vt:variant>
        <vt:lpstr>Tema</vt:lpstr>
      </vt:variant>
      <vt:variant>
        <vt:i4>7</vt:i4>
      </vt:variant>
      <vt:variant>
        <vt:lpstr>Slayt Başlıkları</vt:lpstr>
      </vt:variant>
      <vt:variant>
        <vt:i4>7</vt:i4>
      </vt:variant>
    </vt:vector>
  </HeadingPairs>
  <TitlesOfParts>
    <vt:vector size="20" baseType="lpstr">
      <vt:lpstr>Arial</vt:lpstr>
      <vt:lpstr>Calibri</vt:lpstr>
      <vt:lpstr>Century Schoolbook</vt:lpstr>
      <vt:lpstr>Times New Roman</vt:lpstr>
      <vt:lpstr>Wingdings</vt:lpstr>
      <vt:lpstr>Wingdings 2</vt:lpstr>
      <vt:lpstr>Cumba</vt:lpstr>
      <vt:lpstr>1_Cumba</vt:lpstr>
      <vt:lpstr>2_Cumba</vt:lpstr>
      <vt:lpstr>3_Cumba</vt:lpstr>
      <vt:lpstr>4_Cumba</vt:lpstr>
      <vt:lpstr>5_Cumba</vt:lpstr>
      <vt:lpstr>6_Cumba</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Esra</dc:creator>
  <cp:lastModifiedBy>Esra</cp:lastModifiedBy>
  <cp:revision>1</cp:revision>
  <dcterms:created xsi:type="dcterms:W3CDTF">2018-03-07T12:02:28Z</dcterms:created>
  <dcterms:modified xsi:type="dcterms:W3CDTF">2018-03-07T12:02:47Z</dcterms:modified>
</cp:coreProperties>
</file>