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sldIdLst>
    <p:sldId id="259" r:id="rId2"/>
    <p:sldId id="258" r:id="rId3"/>
    <p:sldId id="260" r:id="rId4"/>
    <p:sldId id="261" r:id="rId5"/>
    <p:sldId id="262" r:id="rId6"/>
    <p:sldId id="263" r:id="rId7"/>
    <p:sldId id="269" r:id="rId8"/>
    <p:sldId id="264" r:id="rId9"/>
    <p:sldId id="265" r:id="rId10"/>
    <p:sldId id="266" r:id="rId11"/>
    <p:sldId id="267"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0" d="100"/>
          <a:sy n="70" d="100"/>
        </p:scale>
        <p:origin x="714" y="72"/>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tıklatın</a:t>
            </a:r>
            <a:endParaRPr lang="en-US" dirty="0"/>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4124314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28041359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0D25F4-4CE2-4611-8CCD-70104B141A05}" type="slidenum">
              <a:rPr lang="tr-TR" smtClean="0"/>
              <a:t>‹#›</a:t>
            </a:fld>
            <a:endParaRPr lang="tr-TR"/>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207938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26421274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0D25F4-4CE2-4611-8CCD-70104B141A05}" type="slidenum">
              <a:rPr lang="tr-TR" smtClean="0"/>
              <a:t>‹#›</a:t>
            </a:fld>
            <a:endParaRPr lang="tr-TR"/>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31530973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düzenlemek için tıklatın</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düzenlemek için tıklatın</a:t>
            </a:r>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3609058922"/>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196340079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3611805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4208088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düzenlemek için tıklatın</a:t>
            </a:r>
          </a:p>
        </p:txBody>
      </p:sp>
      <p:sp>
        <p:nvSpPr>
          <p:cNvPr id="4" name="Date Placeholder 3"/>
          <p:cNvSpPr>
            <a:spLocks noGrp="1"/>
          </p:cNvSpPr>
          <p:nvPr>
            <p:ph type="dt" sz="half" idx="10"/>
          </p:nvPr>
        </p:nvSpPr>
        <p:spPr/>
        <p:txBody>
          <a:bodyPr/>
          <a:lstStyle/>
          <a:p>
            <a:fld id="{13BC8350-AC3B-48A3-AD98-A9453E3D22E3}" type="datetimeFigureOut">
              <a:rPr lang="tr-TR" smtClean="0"/>
              <a:t>04.05.2020</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3957960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11065910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3BC8350-AC3B-48A3-AD98-A9453E3D22E3}" type="datetimeFigureOut">
              <a:rPr lang="tr-TR" smtClean="0"/>
              <a:t>04.05.2020</a:t>
            </a:fld>
            <a:endParaRPr lang="tr-TR"/>
          </a:p>
        </p:txBody>
      </p:sp>
      <p:sp>
        <p:nvSpPr>
          <p:cNvPr id="8" name="Footer Placeholder 7"/>
          <p:cNvSpPr>
            <a:spLocks noGrp="1"/>
          </p:cNvSpPr>
          <p:nvPr>
            <p:ph type="ftr" sz="quarter" idx="11"/>
          </p:nvPr>
        </p:nvSpPr>
        <p:spPr/>
        <p:txBody>
          <a:bodyPr/>
          <a:lstStyle/>
          <a:p>
            <a:endParaRPr lang="tr-TR"/>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2511891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3BC8350-AC3B-48A3-AD98-A9453E3D22E3}" type="datetimeFigureOut">
              <a:rPr lang="tr-TR" smtClean="0"/>
              <a:t>04.05.2020</a:t>
            </a:fld>
            <a:endParaRPr lang="tr-TR"/>
          </a:p>
        </p:txBody>
      </p:sp>
      <p:sp>
        <p:nvSpPr>
          <p:cNvPr id="4" name="Footer Placeholder 3"/>
          <p:cNvSpPr>
            <a:spLocks noGrp="1"/>
          </p:cNvSpPr>
          <p:nvPr>
            <p:ph type="ftr" sz="quarter" idx="11"/>
          </p:nvPr>
        </p:nvSpPr>
        <p:spPr/>
        <p:txBody>
          <a:bodyPr/>
          <a:lstStyle/>
          <a:p>
            <a:endParaRPr lang="tr-TR"/>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36991014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3BC8350-AC3B-48A3-AD98-A9453E3D22E3}" type="datetimeFigureOut">
              <a:rPr lang="tr-TR" smtClean="0"/>
              <a:t>04.05.2020</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286721758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346070769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düzenlemek için tıklatın</a:t>
            </a:r>
          </a:p>
        </p:txBody>
      </p:sp>
      <p:sp>
        <p:nvSpPr>
          <p:cNvPr id="5" name="Date Placeholder 4"/>
          <p:cNvSpPr>
            <a:spLocks noGrp="1"/>
          </p:cNvSpPr>
          <p:nvPr>
            <p:ph type="dt" sz="half" idx="10"/>
          </p:nvPr>
        </p:nvSpPr>
        <p:spPr/>
        <p:txBody>
          <a:bodyPr/>
          <a:lstStyle/>
          <a:p>
            <a:fld id="{13BC8350-AC3B-48A3-AD98-A9453E3D22E3}" type="datetimeFigureOut">
              <a:rPr lang="tr-TR" smtClean="0"/>
              <a:t>04.05.2020</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8F0D25F4-4CE2-4611-8CCD-70104B141A05}" type="slidenum">
              <a:rPr lang="tr-TR" smtClean="0"/>
              <a:t>‹#›</a:t>
            </a:fld>
            <a:endParaRPr lang="tr-TR"/>
          </a:p>
        </p:txBody>
      </p:sp>
    </p:spTree>
    <p:extLst>
      <p:ext uri="{BB962C8B-B14F-4D97-AF65-F5344CB8AC3E}">
        <p14:creationId xmlns:p14="http://schemas.microsoft.com/office/powerpoint/2010/main" val="292159873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13BC8350-AC3B-48A3-AD98-A9453E3D22E3}" type="datetimeFigureOut">
              <a:rPr lang="tr-TR" smtClean="0"/>
              <a:t>04.05.2020</a:t>
            </a:fld>
            <a:endParaRPr lang="tr-TR"/>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8F0D25F4-4CE2-4611-8CCD-70104B141A05}" type="slidenum">
              <a:rPr lang="tr-TR" smtClean="0"/>
              <a:t>‹#›</a:t>
            </a:fld>
            <a:endParaRPr lang="tr-TR"/>
          </a:p>
        </p:txBody>
      </p:sp>
    </p:spTree>
    <p:extLst>
      <p:ext uri="{BB962C8B-B14F-4D97-AF65-F5344CB8AC3E}">
        <p14:creationId xmlns:p14="http://schemas.microsoft.com/office/powerpoint/2010/main" val="3373861612"/>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 id="2147483689" r:id="rId12"/>
    <p:sldLayoutId id="2147483690" r:id="rId13"/>
    <p:sldLayoutId id="2147483691" r:id="rId14"/>
    <p:sldLayoutId id="2147483692" r:id="rId15"/>
    <p:sldLayoutId id="2147483693"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pPr algn="ctr"/>
            <a:r>
              <a:rPr lang="tr-TR" dirty="0" smtClean="0"/>
              <a:t>Borç İlişkisinin Kaynakları</a:t>
            </a:r>
            <a:endParaRPr lang="tr-TR" dirty="0"/>
          </a:p>
        </p:txBody>
      </p:sp>
      <p:sp>
        <p:nvSpPr>
          <p:cNvPr id="3" name="İçerik Yer Tutucusu 2"/>
          <p:cNvSpPr>
            <a:spLocks noGrp="1"/>
          </p:cNvSpPr>
          <p:nvPr>
            <p:ph idx="1"/>
          </p:nvPr>
        </p:nvSpPr>
        <p:spPr/>
        <p:txBody>
          <a:bodyPr/>
          <a:lstStyle/>
          <a:p>
            <a:endParaRPr lang="tr-TR" dirty="0" smtClean="0"/>
          </a:p>
          <a:p>
            <a:endParaRPr lang="tr-TR" dirty="0"/>
          </a:p>
          <a:p>
            <a:r>
              <a:rPr lang="tr-TR" dirty="0" smtClean="0"/>
              <a:t>Hukuki İşlemden Doğan Borçlar	      Kanundan Doğan Borçlar</a:t>
            </a:r>
          </a:p>
          <a:p>
            <a:endParaRPr lang="tr-TR" dirty="0" smtClean="0"/>
          </a:p>
          <a:p>
            <a:pPr lvl="2"/>
            <a:r>
              <a:rPr lang="tr-TR" dirty="0" smtClean="0"/>
              <a:t>   Sözleşmeler			Haksız Fiil        Kusursuz Sorumluluk       Sebepsiz Zen.         </a:t>
            </a:r>
            <a:r>
              <a:rPr lang="tr-TR" dirty="0" err="1" smtClean="0"/>
              <a:t>Vek</a:t>
            </a:r>
            <a:r>
              <a:rPr lang="tr-TR" dirty="0" smtClean="0"/>
              <a:t>. İş.</a:t>
            </a:r>
          </a:p>
          <a:p>
            <a:pPr lvl="2"/>
            <a:endParaRPr lang="tr-TR" dirty="0"/>
          </a:p>
          <a:p>
            <a:pPr marL="3657600" lvl="8" indent="0">
              <a:buNone/>
            </a:pPr>
            <a:r>
              <a:rPr lang="tr-TR" dirty="0" smtClean="0"/>
              <a:t>	      </a:t>
            </a:r>
            <a:endParaRPr lang="tr-TR" dirty="0"/>
          </a:p>
          <a:p>
            <a:pPr marL="3657600" lvl="8" indent="0">
              <a:buNone/>
            </a:pPr>
            <a:r>
              <a:rPr lang="tr-TR" dirty="0" smtClean="0"/>
              <a:t>Hakkaniyet Sor.	    Özen Sor.</a:t>
            </a:r>
            <a:r>
              <a:rPr lang="tr-TR" dirty="0"/>
              <a:t> </a:t>
            </a:r>
            <a:r>
              <a:rPr lang="tr-TR" dirty="0" smtClean="0"/>
              <a:t>        Tehlike Sor.</a:t>
            </a:r>
          </a:p>
          <a:p>
            <a:pPr marL="0" indent="0">
              <a:buNone/>
            </a:pPr>
            <a:r>
              <a:rPr lang="tr-TR" dirty="0" smtClean="0"/>
              <a:t>	</a:t>
            </a:r>
            <a:endParaRPr lang="tr-TR" dirty="0"/>
          </a:p>
        </p:txBody>
      </p:sp>
      <p:sp>
        <p:nvSpPr>
          <p:cNvPr id="8" name="Aşağı Ok 7"/>
          <p:cNvSpPr/>
          <p:nvPr/>
        </p:nvSpPr>
        <p:spPr>
          <a:xfrm>
            <a:off x="4101152" y="1905000"/>
            <a:ext cx="559559" cy="9713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9" name="Aşağı Ok 8"/>
          <p:cNvSpPr/>
          <p:nvPr/>
        </p:nvSpPr>
        <p:spPr>
          <a:xfrm>
            <a:off x="8468436" y="1825625"/>
            <a:ext cx="559557" cy="916757"/>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cxnSp>
        <p:nvCxnSpPr>
          <p:cNvPr id="11" name="Düz Ok Bağlayıcısı 10"/>
          <p:cNvCxnSpPr/>
          <p:nvPr/>
        </p:nvCxnSpPr>
        <p:spPr>
          <a:xfrm>
            <a:off x="4380932" y="3316406"/>
            <a:ext cx="0" cy="4264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a:off x="6224519" y="3210589"/>
            <a:ext cx="832514" cy="53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8" name="Düz Ok Bağlayıcısı 17"/>
          <p:cNvCxnSpPr/>
          <p:nvPr/>
        </p:nvCxnSpPr>
        <p:spPr>
          <a:xfrm>
            <a:off x="7988497" y="3280510"/>
            <a:ext cx="27295" cy="53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4" name="Düz Ok Bağlayıcısı 23"/>
          <p:cNvCxnSpPr/>
          <p:nvPr/>
        </p:nvCxnSpPr>
        <p:spPr>
          <a:xfrm flipH="1">
            <a:off x="6728346" y="4162567"/>
            <a:ext cx="328687"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6" name="Düz Ok Bağlayıcısı 25"/>
          <p:cNvCxnSpPr/>
          <p:nvPr/>
        </p:nvCxnSpPr>
        <p:spPr>
          <a:xfrm>
            <a:off x="7983940" y="4162567"/>
            <a:ext cx="0"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0" name="Düz Ok Bağlayıcısı 29"/>
          <p:cNvCxnSpPr/>
          <p:nvPr/>
        </p:nvCxnSpPr>
        <p:spPr>
          <a:xfrm>
            <a:off x="8748215" y="4162566"/>
            <a:ext cx="436728"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2" name="Düz Ok Bağlayıcısı 31"/>
          <p:cNvCxnSpPr/>
          <p:nvPr/>
        </p:nvCxnSpPr>
        <p:spPr>
          <a:xfrm>
            <a:off x="10078191" y="3316406"/>
            <a:ext cx="614149" cy="426446"/>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36" name="Düz Ok Bağlayıcısı 35"/>
          <p:cNvCxnSpPr/>
          <p:nvPr/>
        </p:nvCxnSpPr>
        <p:spPr>
          <a:xfrm>
            <a:off x="9222471" y="3280510"/>
            <a:ext cx="153541" cy="48963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23382384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838200" y="1690688"/>
            <a:ext cx="10515600" cy="4351338"/>
          </a:xfrm>
        </p:spPr>
        <p:txBody>
          <a:bodyPr/>
          <a:lstStyle/>
          <a:p>
            <a:r>
              <a:rPr lang="tr-TR" dirty="0" smtClean="0"/>
              <a:t>      </a:t>
            </a:r>
            <a:r>
              <a:rPr lang="tr-TR" sz="2400" dirty="0" smtClean="0"/>
              <a:t>Malvarlığına Yaptıkları Etkilere Göre Hukuki İşlem Çeşitleri</a:t>
            </a:r>
          </a:p>
          <a:p>
            <a:endParaRPr lang="tr-TR" dirty="0"/>
          </a:p>
          <a:p>
            <a:endParaRPr lang="tr-TR" sz="2400" dirty="0" smtClean="0"/>
          </a:p>
          <a:p>
            <a:r>
              <a:rPr lang="tr-TR" sz="2000" dirty="0" smtClean="0"/>
              <a:t>Kazandırma İşlemleri   Borçtan Kurtarma İ.       Borçlandırıcı İ.              Tasarruf İ.</a:t>
            </a:r>
          </a:p>
        </p:txBody>
      </p:sp>
      <p:cxnSp>
        <p:nvCxnSpPr>
          <p:cNvPr id="5" name="Düz Ok Bağlayıcısı 4"/>
          <p:cNvCxnSpPr/>
          <p:nvPr/>
        </p:nvCxnSpPr>
        <p:spPr>
          <a:xfrm flipH="1">
            <a:off x="2074460" y="2306472"/>
            <a:ext cx="1091821" cy="5459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4954137" y="2306472"/>
            <a:ext cx="13648" cy="586854"/>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a:off x="7328848" y="2306472"/>
            <a:ext cx="54591" cy="5459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8911989" y="2306472"/>
            <a:ext cx="832513" cy="54591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20905807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marL="0" indent="0">
              <a:buNone/>
            </a:pPr>
            <a:r>
              <a:rPr lang="tr-TR" dirty="0" smtClean="0"/>
              <a:t>	Kazandırma </a:t>
            </a:r>
            <a:r>
              <a:rPr lang="tr-TR" dirty="0" smtClean="0"/>
              <a:t>Sebepleri</a:t>
            </a:r>
          </a:p>
          <a:p>
            <a:r>
              <a:rPr lang="tr-TR" dirty="0" smtClean="0"/>
              <a:t>1. İfa Sebebi (</a:t>
            </a:r>
            <a:r>
              <a:rPr lang="tr-TR" dirty="0" err="1" smtClean="0"/>
              <a:t>causa</a:t>
            </a:r>
            <a:r>
              <a:rPr lang="tr-TR" dirty="0" smtClean="0"/>
              <a:t> </a:t>
            </a:r>
            <a:r>
              <a:rPr lang="tr-TR" dirty="0" err="1" smtClean="0"/>
              <a:t>solvendi</a:t>
            </a:r>
            <a:r>
              <a:rPr lang="tr-TR" dirty="0" smtClean="0"/>
              <a:t>)</a:t>
            </a:r>
          </a:p>
          <a:p>
            <a:r>
              <a:rPr lang="tr-TR" dirty="0" smtClean="0"/>
              <a:t>2. Alacak Sebebi (</a:t>
            </a:r>
            <a:r>
              <a:rPr lang="tr-TR" dirty="0" err="1" smtClean="0"/>
              <a:t>causa</a:t>
            </a:r>
            <a:r>
              <a:rPr lang="tr-TR" dirty="0" smtClean="0"/>
              <a:t> </a:t>
            </a:r>
            <a:r>
              <a:rPr lang="tr-TR" dirty="0" err="1" smtClean="0"/>
              <a:t>credendi</a:t>
            </a:r>
            <a:r>
              <a:rPr lang="tr-TR" dirty="0" smtClean="0"/>
              <a:t>)</a:t>
            </a:r>
          </a:p>
          <a:p>
            <a:r>
              <a:rPr lang="tr-TR" dirty="0" smtClean="0"/>
              <a:t>3. Bağışlama Sebebi (</a:t>
            </a:r>
            <a:r>
              <a:rPr lang="tr-TR" dirty="0" err="1"/>
              <a:t>c</a:t>
            </a:r>
            <a:r>
              <a:rPr lang="tr-TR" dirty="0" err="1" smtClean="0"/>
              <a:t>ausa</a:t>
            </a:r>
            <a:r>
              <a:rPr lang="tr-TR" dirty="0" smtClean="0"/>
              <a:t> </a:t>
            </a:r>
            <a:r>
              <a:rPr lang="tr-TR" dirty="0" err="1"/>
              <a:t>d</a:t>
            </a:r>
            <a:r>
              <a:rPr lang="tr-TR" dirty="0" err="1" smtClean="0"/>
              <a:t>onandi</a:t>
            </a:r>
            <a:r>
              <a:rPr lang="tr-TR" dirty="0" smtClean="0"/>
              <a:t>)</a:t>
            </a:r>
          </a:p>
          <a:p>
            <a:r>
              <a:rPr lang="tr-TR" dirty="0" smtClean="0"/>
              <a:t>4. Teminat Sebebi </a:t>
            </a:r>
          </a:p>
          <a:p>
            <a:r>
              <a:rPr lang="tr-TR" dirty="0" smtClean="0"/>
              <a:t>5. Karma </a:t>
            </a:r>
            <a:r>
              <a:rPr lang="tr-TR" dirty="0" smtClean="0"/>
              <a:t>Sebepler</a:t>
            </a:r>
          </a:p>
          <a:p>
            <a:endParaRPr lang="tr-TR" dirty="0"/>
          </a:p>
          <a:p>
            <a:r>
              <a:rPr lang="tr-TR" dirty="0" smtClean="0"/>
              <a:t>Soyut </a:t>
            </a:r>
            <a:r>
              <a:rPr lang="tr-TR" smtClean="0"/>
              <a:t>Borç Tanıması</a:t>
            </a:r>
          </a:p>
        </p:txBody>
      </p:sp>
    </p:spTree>
    <p:extLst>
      <p:ext uri="{BB962C8B-B14F-4D97-AF65-F5344CB8AC3E}">
        <p14:creationId xmlns:p14="http://schemas.microsoft.com/office/powerpoint/2010/main" val="1390137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Hukuki İşlemden Doğan Borç İlişkileri</a:t>
            </a:r>
            <a:endParaRPr lang="tr-TR" dirty="0"/>
          </a:p>
        </p:txBody>
      </p:sp>
      <p:sp>
        <p:nvSpPr>
          <p:cNvPr id="3" name="İçerik Yer Tutucusu 2"/>
          <p:cNvSpPr>
            <a:spLocks noGrp="1"/>
          </p:cNvSpPr>
          <p:nvPr>
            <p:ph idx="1"/>
          </p:nvPr>
        </p:nvSpPr>
        <p:spPr/>
        <p:txBody>
          <a:bodyPr/>
          <a:lstStyle/>
          <a:p>
            <a:pPr algn="just"/>
            <a:r>
              <a:rPr lang="tr-TR" dirty="0" smtClean="0"/>
              <a:t>Hukuki </a:t>
            </a:r>
            <a:r>
              <a:rPr lang="tr-TR" dirty="0" smtClean="0"/>
              <a:t>İşlem</a:t>
            </a:r>
          </a:p>
          <a:p>
            <a:pPr algn="just"/>
            <a:r>
              <a:rPr lang="tr-TR" dirty="0" smtClean="0"/>
              <a:t>Hukuki </a:t>
            </a:r>
            <a:r>
              <a:rPr lang="tr-TR" dirty="0" smtClean="0"/>
              <a:t>işlemin kurucu unsurları</a:t>
            </a:r>
          </a:p>
          <a:p>
            <a:pPr algn="just"/>
            <a:r>
              <a:rPr lang="tr-TR" dirty="0" smtClean="0"/>
              <a:t>Hukuki işlemin geçerlilik ve etkinlik unsurları</a:t>
            </a:r>
            <a:endParaRPr lang="tr-TR" dirty="0"/>
          </a:p>
        </p:txBody>
      </p:sp>
    </p:spTree>
    <p:extLst>
      <p:ext uri="{BB962C8B-B14F-4D97-AF65-F5344CB8AC3E}">
        <p14:creationId xmlns:p14="http://schemas.microsoft.com/office/powerpoint/2010/main" val="21937631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İrade Açıklaması</a:t>
            </a:r>
            <a:endParaRPr lang="tr-TR" dirty="0"/>
          </a:p>
        </p:txBody>
      </p:sp>
      <p:sp>
        <p:nvSpPr>
          <p:cNvPr id="3" name="İçerik Yer Tutucusu 2"/>
          <p:cNvSpPr>
            <a:spLocks noGrp="1"/>
          </p:cNvSpPr>
          <p:nvPr>
            <p:ph idx="1"/>
          </p:nvPr>
        </p:nvSpPr>
        <p:spPr/>
        <p:txBody>
          <a:bodyPr/>
          <a:lstStyle/>
          <a:p>
            <a:r>
              <a:rPr lang="tr-TR" dirty="0" smtClean="0"/>
              <a:t>İrade </a:t>
            </a:r>
            <a:r>
              <a:rPr lang="tr-TR" dirty="0" smtClean="0"/>
              <a:t>açıklaması</a:t>
            </a:r>
            <a:r>
              <a:rPr lang="tr-TR" dirty="0"/>
              <a:t> </a:t>
            </a:r>
            <a:r>
              <a:rPr lang="tr-TR" dirty="0" smtClean="0"/>
              <a:t>kavramı</a:t>
            </a:r>
          </a:p>
          <a:p>
            <a:r>
              <a:rPr lang="tr-TR" dirty="0" smtClean="0"/>
              <a:t>İrade beyanı kavramı</a:t>
            </a:r>
          </a:p>
          <a:p>
            <a:r>
              <a:rPr lang="tr-TR" dirty="0" smtClean="0"/>
              <a:t>İrade beyanının çeşitleri</a:t>
            </a:r>
            <a:endParaRPr lang="tr-TR" dirty="0" smtClean="0"/>
          </a:p>
        </p:txBody>
      </p:sp>
    </p:spTree>
    <p:extLst>
      <p:ext uri="{BB962C8B-B14F-4D97-AF65-F5344CB8AC3E}">
        <p14:creationId xmlns:p14="http://schemas.microsoft.com/office/powerpoint/2010/main" val="29962144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2589212" y="1392072"/>
            <a:ext cx="8915400" cy="4532798"/>
          </a:xfrm>
        </p:spPr>
        <p:txBody>
          <a:bodyPr>
            <a:normAutofit/>
          </a:bodyPr>
          <a:lstStyle/>
          <a:p>
            <a:pPr marL="0" indent="0">
              <a:buNone/>
            </a:pPr>
            <a:r>
              <a:rPr lang="tr-TR" sz="2400" dirty="0" smtClean="0"/>
              <a:t>                              İrade Beyanının Unsurları</a:t>
            </a:r>
          </a:p>
          <a:p>
            <a:pPr marL="0" indent="0">
              <a:buNone/>
            </a:pPr>
            <a:endParaRPr lang="tr-TR" sz="2400" dirty="0"/>
          </a:p>
          <a:p>
            <a:pPr marL="0" indent="0">
              <a:buNone/>
            </a:pPr>
            <a:r>
              <a:rPr lang="tr-TR" sz="2400" dirty="0"/>
              <a:t> </a:t>
            </a:r>
            <a:r>
              <a:rPr lang="tr-TR" sz="2400" dirty="0" smtClean="0"/>
              <a:t>                      İrade                                      Beyan</a:t>
            </a:r>
          </a:p>
          <a:p>
            <a:pPr marL="3200400" lvl="7" indent="0">
              <a:buNone/>
            </a:pPr>
            <a:r>
              <a:rPr lang="tr-TR" sz="2400" dirty="0" smtClean="0"/>
              <a:t> 		                 	</a:t>
            </a:r>
          </a:p>
          <a:p>
            <a:pPr marL="3657600" lvl="8" indent="0">
              <a:buNone/>
            </a:pPr>
            <a:r>
              <a:rPr lang="tr-TR" sz="2400" dirty="0"/>
              <a:t>	</a:t>
            </a:r>
          </a:p>
        </p:txBody>
      </p:sp>
      <p:cxnSp>
        <p:nvCxnSpPr>
          <p:cNvPr id="9" name="Düz Ok Bağlayıcısı 8"/>
          <p:cNvCxnSpPr/>
          <p:nvPr/>
        </p:nvCxnSpPr>
        <p:spPr>
          <a:xfrm>
            <a:off x="8297613" y="1909915"/>
            <a:ext cx="586854" cy="504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flipH="1">
            <a:off x="5022375" y="1957683"/>
            <a:ext cx="750627" cy="504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flipH="1">
            <a:off x="3426553" y="3026495"/>
            <a:ext cx="709683" cy="259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a:off x="4887828" y="3006023"/>
            <a:ext cx="13647" cy="32754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5694977" y="3019671"/>
            <a:ext cx="450376" cy="25930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graphicFrame>
        <p:nvGraphicFramePr>
          <p:cNvPr id="18" name="Tablo 17"/>
          <p:cNvGraphicFramePr>
            <a:graphicFrameLocks noGrp="1"/>
          </p:cNvGraphicFramePr>
          <p:nvPr>
            <p:extLst>
              <p:ext uri="{D42A27DB-BD31-4B8C-83A1-F6EECF244321}">
                <p14:modId xmlns:p14="http://schemas.microsoft.com/office/powerpoint/2010/main" val="973165824"/>
              </p:ext>
            </p:extLst>
          </p:nvPr>
        </p:nvGraphicFramePr>
        <p:xfrm>
          <a:off x="2729551" y="3570247"/>
          <a:ext cx="1255594" cy="640080"/>
        </p:xfrm>
        <a:graphic>
          <a:graphicData uri="http://schemas.openxmlformats.org/drawingml/2006/table">
            <a:tbl>
              <a:tblPr firstRow="1" bandRow="1">
                <a:tableStyleId>{5C22544A-7EE6-4342-B048-85BDC9FD1C3A}</a:tableStyleId>
              </a:tblPr>
              <a:tblGrid>
                <a:gridCol w="1255594"/>
              </a:tblGrid>
              <a:tr h="599136">
                <a:tc>
                  <a:txBody>
                    <a:bodyPr/>
                    <a:lstStyle/>
                    <a:p>
                      <a:r>
                        <a:rPr lang="tr-TR" dirty="0" smtClean="0"/>
                        <a:t>Fiil </a:t>
                      </a:r>
                    </a:p>
                    <a:p>
                      <a:r>
                        <a:rPr lang="tr-TR" dirty="0" smtClean="0"/>
                        <a:t>İradesi</a:t>
                      </a:r>
                      <a:endParaRPr lang="tr-TR" dirty="0"/>
                    </a:p>
                  </a:txBody>
                  <a:tcPr/>
                </a:tc>
              </a:tr>
            </a:tbl>
          </a:graphicData>
        </a:graphic>
      </p:graphicFrame>
      <p:graphicFrame>
        <p:nvGraphicFramePr>
          <p:cNvPr id="19" name="Tablo 18"/>
          <p:cNvGraphicFramePr>
            <a:graphicFrameLocks noGrp="1"/>
          </p:cNvGraphicFramePr>
          <p:nvPr>
            <p:extLst>
              <p:ext uri="{D42A27DB-BD31-4B8C-83A1-F6EECF244321}">
                <p14:modId xmlns:p14="http://schemas.microsoft.com/office/powerpoint/2010/main" val="2396544216"/>
              </p:ext>
            </p:extLst>
          </p:nvPr>
        </p:nvGraphicFramePr>
        <p:xfrm>
          <a:off x="4321445" y="3570247"/>
          <a:ext cx="859811" cy="914400"/>
        </p:xfrm>
        <a:graphic>
          <a:graphicData uri="http://schemas.openxmlformats.org/drawingml/2006/table">
            <a:tbl>
              <a:tblPr firstRow="1" bandRow="1">
                <a:tableStyleId>{5C22544A-7EE6-4342-B048-85BDC9FD1C3A}</a:tableStyleId>
              </a:tblPr>
              <a:tblGrid>
                <a:gridCol w="859811"/>
              </a:tblGrid>
              <a:tr h="0">
                <a:tc>
                  <a:txBody>
                    <a:bodyPr/>
                    <a:lstStyle/>
                    <a:p>
                      <a:r>
                        <a:rPr lang="tr-TR" dirty="0" smtClean="0"/>
                        <a:t>İşlem İradesi</a:t>
                      </a:r>
                      <a:endParaRPr lang="tr-TR" dirty="0"/>
                    </a:p>
                  </a:txBody>
                  <a:tcPr/>
                </a:tc>
              </a:tr>
            </a:tbl>
          </a:graphicData>
        </a:graphic>
      </p:graphicFrame>
      <p:graphicFrame>
        <p:nvGraphicFramePr>
          <p:cNvPr id="20" name="Tablo 19"/>
          <p:cNvGraphicFramePr>
            <a:graphicFrameLocks noGrp="1"/>
          </p:cNvGraphicFramePr>
          <p:nvPr>
            <p:extLst>
              <p:ext uri="{D42A27DB-BD31-4B8C-83A1-F6EECF244321}">
                <p14:modId xmlns:p14="http://schemas.microsoft.com/office/powerpoint/2010/main" val="1728649647"/>
              </p:ext>
            </p:extLst>
          </p:nvPr>
        </p:nvGraphicFramePr>
        <p:xfrm>
          <a:off x="5517556" y="3546878"/>
          <a:ext cx="1255594" cy="663449"/>
        </p:xfrm>
        <a:graphic>
          <a:graphicData uri="http://schemas.openxmlformats.org/drawingml/2006/table">
            <a:tbl>
              <a:tblPr firstRow="1" bandRow="1">
                <a:tableStyleId>{5C22544A-7EE6-4342-B048-85BDC9FD1C3A}</a:tableStyleId>
              </a:tblPr>
              <a:tblGrid>
                <a:gridCol w="1255594"/>
              </a:tblGrid>
              <a:tr h="663449">
                <a:tc>
                  <a:txBody>
                    <a:bodyPr/>
                    <a:lstStyle/>
                    <a:p>
                      <a:r>
                        <a:rPr lang="tr-TR" dirty="0" smtClean="0"/>
                        <a:t>Beyan İradesi</a:t>
                      </a:r>
                      <a:endParaRPr lang="tr-TR" dirty="0"/>
                    </a:p>
                  </a:txBody>
                  <a:tcPr/>
                </a:tc>
              </a:tr>
            </a:tbl>
          </a:graphicData>
        </a:graphic>
      </p:graphicFrame>
    </p:spTree>
    <p:extLst>
      <p:ext uri="{BB962C8B-B14F-4D97-AF65-F5344CB8AC3E}">
        <p14:creationId xmlns:p14="http://schemas.microsoft.com/office/powerpoint/2010/main" val="96275994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İrade Beyanlarının Yorumu</a:t>
            </a:r>
            <a:endParaRPr lang="tr-TR" dirty="0"/>
          </a:p>
        </p:txBody>
      </p:sp>
      <p:sp>
        <p:nvSpPr>
          <p:cNvPr id="3" name="İçerik Yer Tutucusu 2"/>
          <p:cNvSpPr>
            <a:spLocks noGrp="1"/>
          </p:cNvSpPr>
          <p:nvPr>
            <p:ph idx="1"/>
          </p:nvPr>
        </p:nvSpPr>
        <p:spPr>
          <a:xfrm>
            <a:off x="2589212" y="1746913"/>
            <a:ext cx="8915400" cy="4164309"/>
          </a:xfrm>
        </p:spPr>
        <p:txBody>
          <a:bodyPr>
            <a:normAutofit/>
          </a:bodyPr>
          <a:lstStyle/>
          <a:p>
            <a:pPr algn="just"/>
            <a:r>
              <a:rPr lang="tr-TR" sz="2000" dirty="0" smtClean="0"/>
              <a:t>Yorum, bir irade beyanının anlamının hakim tarafından araştırılıp tespit edilmesidir.</a:t>
            </a:r>
          </a:p>
          <a:p>
            <a:pPr marL="0" indent="0">
              <a:buNone/>
            </a:pPr>
            <a:r>
              <a:rPr lang="tr-TR" sz="2000" dirty="0"/>
              <a:t> </a:t>
            </a:r>
            <a:r>
              <a:rPr lang="tr-TR" sz="2000" dirty="0" smtClean="0"/>
              <a:t>                                   Yorum Teorileri</a:t>
            </a:r>
          </a:p>
          <a:p>
            <a:pPr marL="0" indent="0" algn="ctr">
              <a:buNone/>
            </a:pPr>
            <a:endParaRPr lang="tr-TR" sz="2000" dirty="0"/>
          </a:p>
          <a:p>
            <a:pPr marL="0" fontAlgn="t">
              <a:spcBef>
                <a:spcPts val="0"/>
              </a:spcBef>
            </a:pPr>
            <a:endParaRPr lang="tr-TR" sz="2000" dirty="0" smtClean="0">
              <a:solidFill>
                <a:srgbClr val="FFFFFF"/>
              </a:solidFill>
              <a:latin typeface="Calibri" panose="020F0502020204030204" pitchFamily="34" charset="0"/>
            </a:endParaRPr>
          </a:p>
          <a:p>
            <a:pPr marL="0" fontAlgn="t">
              <a:spcBef>
                <a:spcPts val="0"/>
              </a:spcBef>
            </a:pPr>
            <a:r>
              <a:rPr lang="tr-TR" sz="2000" dirty="0" err="1" smtClean="0">
                <a:solidFill>
                  <a:srgbClr val="FFFFFF"/>
                </a:solidFill>
                <a:latin typeface="Calibri" panose="020F0502020204030204" pitchFamily="34" charset="0"/>
              </a:rPr>
              <a:t>i</a:t>
            </a:r>
            <a:r>
              <a:rPr lang="tr-TR" sz="2000" dirty="0" err="1" smtClean="0"/>
              <a:t>İrade</a:t>
            </a:r>
            <a:r>
              <a:rPr lang="tr-TR" sz="2000" dirty="0" smtClean="0"/>
              <a:t> Teorisi         Beyan Teorisi         Güven Teorisi</a:t>
            </a:r>
            <a:endParaRPr lang="tr-TR" sz="2000" dirty="0"/>
          </a:p>
          <a:p>
            <a:pPr marL="0" fontAlgn="t">
              <a:spcBef>
                <a:spcPts val="0"/>
              </a:spcBef>
            </a:pPr>
            <a:endParaRPr lang="tr-TR" sz="2000" b="0" i="0" u="none" strike="noStrike" dirty="0" smtClean="0">
              <a:effectLst/>
              <a:latin typeface="Arial" panose="020B0604020202020204" pitchFamily="34" charset="0"/>
            </a:endParaRPr>
          </a:p>
          <a:p>
            <a:pPr marL="0" indent="0" algn="ctr">
              <a:buNone/>
            </a:pPr>
            <a:r>
              <a:rPr lang="tr-TR" sz="2000" dirty="0" smtClean="0"/>
              <a:t>                                       </a:t>
            </a:r>
          </a:p>
          <a:p>
            <a:pPr marL="0" indent="0" algn="ctr">
              <a:buNone/>
            </a:pPr>
            <a:r>
              <a:rPr lang="tr-TR" sz="2000" dirty="0"/>
              <a:t> </a:t>
            </a:r>
            <a:r>
              <a:rPr lang="tr-TR" sz="2000" dirty="0" smtClean="0"/>
              <a:t>     </a:t>
            </a:r>
            <a:r>
              <a:rPr lang="tr-TR" sz="1600" dirty="0" err="1" smtClean="0"/>
              <a:t>Subjektif</a:t>
            </a:r>
            <a:r>
              <a:rPr lang="tr-TR" sz="1600" dirty="0" smtClean="0"/>
              <a:t> B.T.           Objektif B. T.                 Klasik G.T.    Yeni G.T.</a:t>
            </a:r>
            <a:endParaRPr lang="tr-TR" sz="1600" dirty="0"/>
          </a:p>
        </p:txBody>
      </p:sp>
      <p:cxnSp>
        <p:nvCxnSpPr>
          <p:cNvPr id="5" name="Düz Ok Bağlayıcısı 4"/>
          <p:cNvCxnSpPr/>
          <p:nvPr/>
        </p:nvCxnSpPr>
        <p:spPr>
          <a:xfrm flipH="1">
            <a:off x="3403129" y="2925445"/>
            <a:ext cx="1774209" cy="504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7" name="Düz Ok Bağlayıcısı 6"/>
          <p:cNvCxnSpPr/>
          <p:nvPr/>
        </p:nvCxnSpPr>
        <p:spPr>
          <a:xfrm>
            <a:off x="5991254" y="2925445"/>
            <a:ext cx="40944" cy="55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7069316" y="2980036"/>
            <a:ext cx="1160059" cy="504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2" name="Düz Ok Bağlayıcısı 11"/>
          <p:cNvCxnSpPr/>
          <p:nvPr/>
        </p:nvCxnSpPr>
        <p:spPr>
          <a:xfrm flipH="1">
            <a:off x="4763069" y="4094328"/>
            <a:ext cx="586853" cy="382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4" name="Düz Ok Bağlayıcısı 13"/>
          <p:cNvCxnSpPr/>
          <p:nvPr/>
        </p:nvCxnSpPr>
        <p:spPr>
          <a:xfrm>
            <a:off x="6455392" y="4080681"/>
            <a:ext cx="409432" cy="423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flipH="1">
            <a:off x="8434316" y="4080681"/>
            <a:ext cx="300251" cy="423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9274791" y="4094328"/>
            <a:ext cx="428767" cy="38213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99371175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pPr algn="just"/>
            <a:r>
              <a:rPr lang="tr-TR" dirty="0" smtClean="0"/>
              <a:t>İsviçre/Türk doktrin ve uygulamasında hakim teori, yeni güven teorisidir</a:t>
            </a:r>
            <a:r>
              <a:rPr lang="tr-TR" dirty="0" smtClean="0"/>
              <a:t>.</a:t>
            </a:r>
            <a:endParaRPr lang="tr-TR" dirty="0" smtClean="0"/>
          </a:p>
          <a:p>
            <a:pPr algn="just"/>
            <a:r>
              <a:rPr lang="tr-TR" dirty="0"/>
              <a:t>İ</a:t>
            </a:r>
            <a:r>
              <a:rPr lang="tr-TR" dirty="0" smtClean="0"/>
              <a:t>rade beyanlarının </a:t>
            </a:r>
            <a:r>
              <a:rPr lang="tr-TR" dirty="0" smtClean="0"/>
              <a:t>yorumunda           </a:t>
            </a:r>
            <a:r>
              <a:rPr lang="tr-TR" dirty="0" smtClean="0"/>
              <a:t>(doğrudan doğruya) yeni güven t.</a:t>
            </a:r>
          </a:p>
          <a:p>
            <a:pPr algn="just"/>
            <a:r>
              <a:rPr lang="tr-TR" dirty="0"/>
              <a:t>S</a:t>
            </a:r>
            <a:r>
              <a:rPr lang="tr-TR" dirty="0" smtClean="0"/>
              <a:t>özleşmelerin yorumunda             (dolaylı) yeni güven t.</a:t>
            </a:r>
          </a:p>
          <a:p>
            <a:pPr algn="just"/>
            <a:r>
              <a:rPr lang="tr-TR" dirty="0" smtClean="0"/>
              <a:t>Ölüme bağlı tasarruflarda             irade teorisi</a:t>
            </a:r>
          </a:p>
          <a:p>
            <a:endParaRPr lang="tr-TR" dirty="0"/>
          </a:p>
        </p:txBody>
      </p:sp>
      <p:sp>
        <p:nvSpPr>
          <p:cNvPr id="5" name="Sağ Ok 4"/>
          <p:cNvSpPr/>
          <p:nvPr/>
        </p:nvSpPr>
        <p:spPr>
          <a:xfrm>
            <a:off x="6446411" y="2599740"/>
            <a:ext cx="600501" cy="3002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6" name="Sağ Ok 5"/>
          <p:cNvSpPr/>
          <p:nvPr/>
        </p:nvSpPr>
        <p:spPr>
          <a:xfrm>
            <a:off x="5900501" y="2978465"/>
            <a:ext cx="545910" cy="300251"/>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
        <p:nvSpPr>
          <p:cNvPr id="7" name="Sağ Ok 6"/>
          <p:cNvSpPr/>
          <p:nvPr/>
        </p:nvSpPr>
        <p:spPr>
          <a:xfrm>
            <a:off x="5900501" y="3370464"/>
            <a:ext cx="545910" cy="30025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tr-TR"/>
          </a:p>
        </p:txBody>
      </p:sp>
    </p:spTree>
    <p:extLst>
      <p:ext uri="{BB962C8B-B14F-4D97-AF65-F5344CB8AC3E}">
        <p14:creationId xmlns:p14="http://schemas.microsoft.com/office/powerpoint/2010/main" val="1089231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pPr algn="just"/>
            <a:r>
              <a:rPr lang="tr-TR" sz="3200" dirty="0" err="1" smtClean="0"/>
              <a:t>Yarg</a:t>
            </a:r>
            <a:r>
              <a:rPr lang="tr-TR" sz="3200" dirty="0" smtClean="0"/>
              <a:t>. 22. HD, 09.10.2019,</a:t>
            </a:r>
            <a:r>
              <a:rPr lang="tr-TR" sz="3200" b="1" dirty="0"/>
              <a:t> </a:t>
            </a:r>
            <a:r>
              <a:rPr lang="tr-TR" sz="3200" dirty="0" smtClean="0"/>
              <a:t>E. 2016/20202, K.</a:t>
            </a:r>
            <a:r>
              <a:rPr lang="tr-TR" sz="3200" dirty="0"/>
              <a:t> </a:t>
            </a:r>
            <a:r>
              <a:rPr lang="tr-TR" sz="3200" dirty="0" smtClean="0"/>
              <a:t>2019/18565</a:t>
            </a:r>
            <a:endParaRPr lang="tr-TR" sz="3200" dirty="0"/>
          </a:p>
        </p:txBody>
      </p:sp>
      <p:sp>
        <p:nvSpPr>
          <p:cNvPr id="3" name="İçerik Yer Tutucusu 2"/>
          <p:cNvSpPr>
            <a:spLocks noGrp="1"/>
          </p:cNvSpPr>
          <p:nvPr>
            <p:ph idx="1"/>
          </p:nvPr>
        </p:nvSpPr>
        <p:spPr/>
        <p:txBody>
          <a:bodyPr>
            <a:normAutofit fontScale="92500" lnSpcReduction="10000"/>
          </a:bodyPr>
          <a:lstStyle/>
          <a:p>
            <a:pPr algn="just"/>
            <a:r>
              <a:rPr lang="tr-TR" dirty="0" smtClean="0"/>
              <a:t>«Taraflar </a:t>
            </a:r>
            <a:r>
              <a:rPr lang="tr-TR" dirty="0"/>
              <a:t>arasındaki uyuşmazlığın çözümünde, bir tarafta oluşturulan güvenin korunması ilkesi önem taşımaktadır. Kanunun getirdiği güvenin korunmasına ilişkin hükümler yanında, tarafların sözlü veya yazılı davranışları bu güven ortamını sağlayabilir. Sağlanan güvenin, güven sorumluluğu kapsamında, hukuken korunması gerekir. Güven sorumluluğunda taraflar birbirlerinden bekledikleri güveni boşa çıkarmamalıdır. Bu bağlamda sözlü ifadeler, çeşitli vesika ve belgeler örtülü irade davranışları da sayılabilir.</a:t>
            </a:r>
            <a:r>
              <a:rPr lang="tr-TR" dirty="0"/>
              <a:t/>
            </a:r>
            <a:br>
              <a:rPr lang="tr-TR" dirty="0"/>
            </a:br>
            <a:r>
              <a:rPr lang="tr-TR" dirty="0"/>
              <a:t>Buna göre, davalı işverence davacının iş sözleşmesinin sona erdirileceği, kendi isteği ile işten ayrılmak istemesi durumunda kıdem tazminatını alma konusunda yardımcı </a:t>
            </a:r>
            <a:r>
              <a:rPr lang="tr-TR" dirty="0" err="1"/>
              <a:t>olunulacağının</a:t>
            </a:r>
            <a:r>
              <a:rPr lang="tr-TR" dirty="0"/>
              <a:t> ifade edildiği, davacının kıdem tazminatı alabilmek amacıyla istifa dilekçesi verdiği, davalı tanık söylemleri ve dosya kapsamına göre, davalıların eylemleri dikkate alındığında </a:t>
            </a:r>
            <a:r>
              <a:rPr lang="tr-TR" b="1" dirty="0"/>
              <a:t>güven teorisi</a:t>
            </a:r>
            <a:r>
              <a:rPr lang="tr-TR" b="1" dirty="0"/>
              <a:t> çerçevesinde </a:t>
            </a:r>
            <a:r>
              <a:rPr lang="tr-TR" dirty="0"/>
              <a:t>davacının istifa dilekçesi verdiği anlaşıldığından, istifa iradesinin gerçeği yansıtmadığı değerlendirilmekle kıdem ve ihbar tazminatının kabulü gerekirken reddi hatalıdır</a:t>
            </a:r>
            <a:r>
              <a:rPr lang="tr-TR" dirty="0" smtClean="0"/>
              <a:t>.»</a:t>
            </a:r>
            <a:endParaRPr lang="tr-TR" dirty="0"/>
          </a:p>
        </p:txBody>
      </p:sp>
    </p:spTree>
    <p:extLst>
      <p:ext uri="{BB962C8B-B14F-4D97-AF65-F5344CB8AC3E}">
        <p14:creationId xmlns:p14="http://schemas.microsoft.com/office/powerpoint/2010/main" val="19059900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t>Hukuki İşlemlerin Diğer Hukuki Fiillerden Ayrılması</a:t>
            </a:r>
            <a:endParaRPr lang="tr-TR" dirty="0"/>
          </a:p>
        </p:txBody>
      </p:sp>
      <p:sp>
        <p:nvSpPr>
          <p:cNvPr id="3" name="İçerik Yer Tutucusu 2"/>
          <p:cNvSpPr>
            <a:spLocks noGrp="1"/>
          </p:cNvSpPr>
          <p:nvPr>
            <p:ph idx="1"/>
          </p:nvPr>
        </p:nvSpPr>
        <p:spPr/>
        <p:txBody>
          <a:bodyPr/>
          <a:lstStyle/>
          <a:p>
            <a:pPr algn="just"/>
            <a:r>
              <a:rPr lang="tr-TR" dirty="0" smtClean="0"/>
              <a:t>Hukuki </a:t>
            </a:r>
            <a:r>
              <a:rPr lang="tr-TR" dirty="0" smtClean="0"/>
              <a:t>Olaylar</a:t>
            </a:r>
            <a:endParaRPr lang="tr-TR" dirty="0" smtClean="0"/>
          </a:p>
          <a:p>
            <a:pPr algn="just"/>
            <a:r>
              <a:rPr lang="tr-TR" dirty="0" smtClean="0"/>
              <a:t>Hukuki </a:t>
            </a:r>
            <a:r>
              <a:rPr lang="tr-TR" dirty="0" smtClean="0"/>
              <a:t>Fiiller</a:t>
            </a:r>
            <a:endParaRPr lang="tr-TR" dirty="0"/>
          </a:p>
        </p:txBody>
      </p:sp>
    </p:spTree>
    <p:extLst>
      <p:ext uri="{BB962C8B-B14F-4D97-AF65-F5344CB8AC3E}">
        <p14:creationId xmlns:p14="http://schemas.microsoft.com/office/powerpoint/2010/main" val="233793448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İçerik Yer Tutucusu 2"/>
          <p:cNvSpPr>
            <a:spLocks noGrp="1"/>
          </p:cNvSpPr>
          <p:nvPr>
            <p:ph idx="1"/>
          </p:nvPr>
        </p:nvSpPr>
        <p:spPr>
          <a:xfrm>
            <a:off x="941695" y="914401"/>
            <a:ext cx="10877265" cy="4996822"/>
          </a:xfrm>
        </p:spPr>
        <p:txBody>
          <a:bodyPr>
            <a:normAutofit/>
          </a:bodyPr>
          <a:lstStyle/>
          <a:p>
            <a:r>
              <a:rPr lang="tr-TR" dirty="0" smtClean="0"/>
              <a:t>                                             </a:t>
            </a:r>
            <a:r>
              <a:rPr lang="tr-TR" sz="2800" dirty="0" smtClean="0"/>
              <a:t>Hukuki Fiiller</a:t>
            </a:r>
          </a:p>
          <a:p>
            <a:endParaRPr lang="tr-TR" dirty="0"/>
          </a:p>
          <a:p>
            <a:r>
              <a:rPr lang="tr-TR" dirty="0" smtClean="0"/>
              <a:t>Hukuka Aykırı Fiiller                                                               Hukuka Uygun Fiiller</a:t>
            </a:r>
          </a:p>
          <a:p>
            <a:endParaRPr lang="tr-TR" dirty="0"/>
          </a:p>
          <a:p>
            <a:r>
              <a:rPr lang="tr-TR" dirty="0" smtClean="0"/>
              <a:t>Haksız Fiil        Borca Aykırılık            </a:t>
            </a:r>
            <a:r>
              <a:rPr lang="tr-TR" dirty="0" smtClean="0"/>
              <a:t>                           </a:t>
            </a:r>
            <a:r>
              <a:rPr lang="tr-TR" sz="1600" dirty="0" smtClean="0"/>
              <a:t>Tasavvur            Duygu                   </a:t>
            </a:r>
            <a:r>
              <a:rPr lang="tr-TR" sz="1600" dirty="0" smtClean="0"/>
              <a:t>İrade                       </a:t>
            </a:r>
            <a:r>
              <a:rPr lang="tr-TR" sz="2000" dirty="0" smtClean="0"/>
              <a:t>								</a:t>
            </a:r>
            <a:r>
              <a:rPr lang="tr-TR" sz="2000" dirty="0"/>
              <a:t>	</a:t>
            </a:r>
            <a:r>
              <a:rPr lang="tr-TR" sz="2000" dirty="0" smtClean="0"/>
              <a:t>		</a:t>
            </a:r>
            <a:r>
              <a:rPr lang="tr-TR" sz="2000" dirty="0"/>
              <a:t> </a:t>
            </a:r>
            <a:r>
              <a:rPr lang="tr-TR" sz="2000" dirty="0" smtClean="0"/>
              <a:t>       </a:t>
            </a:r>
            <a:r>
              <a:rPr lang="tr-TR" sz="1600" dirty="0" smtClean="0"/>
              <a:t>açıklamaları     </a:t>
            </a:r>
            <a:r>
              <a:rPr lang="tr-TR" sz="1600" dirty="0" err="1" smtClean="0"/>
              <a:t>açıklamaları</a:t>
            </a:r>
            <a:r>
              <a:rPr lang="tr-TR" sz="1600" dirty="0" smtClean="0"/>
              <a:t>          </a:t>
            </a:r>
            <a:r>
              <a:rPr lang="tr-TR" sz="1600" dirty="0" err="1" smtClean="0"/>
              <a:t>açıklamaları</a:t>
            </a:r>
            <a:endParaRPr lang="tr-TR" sz="1600" dirty="0" smtClean="0"/>
          </a:p>
          <a:p>
            <a:pPr marL="0" indent="0">
              <a:buNone/>
            </a:pPr>
            <a:endParaRPr lang="tr-TR" sz="2000" dirty="0"/>
          </a:p>
          <a:p>
            <a:pPr marL="0" indent="0">
              <a:buNone/>
            </a:pPr>
            <a:r>
              <a:rPr lang="tr-TR" sz="2000" dirty="0" smtClean="0"/>
              <a:t>				                                                                         	</a:t>
            </a:r>
            <a:r>
              <a:rPr lang="tr-TR" sz="1600" dirty="0" smtClean="0"/>
              <a:t>Hukuki            Hukuki İşlem    Maddi </a:t>
            </a:r>
          </a:p>
          <a:p>
            <a:pPr marL="0" indent="0">
              <a:buNone/>
            </a:pPr>
            <a:r>
              <a:rPr lang="tr-TR" sz="1600" dirty="0" smtClean="0"/>
              <a:t> 					                                                                                           İşlemler          Benzeri Fiiller    </a:t>
            </a:r>
            <a:r>
              <a:rPr lang="tr-TR" sz="1600" dirty="0" err="1" smtClean="0"/>
              <a:t>Fiiller</a:t>
            </a:r>
            <a:endParaRPr lang="tr-TR" sz="1600" dirty="0"/>
          </a:p>
        </p:txBody>
      </p:sp>
      <p:cxnSp>
        <p:nvCxnSpPr>
          <p:cNvPr id="5" name="Düz Ok Bağlayıcısı 4"/>
          <p:cNvCxnSpPr/>
          <p:nvPr/>
        </p:nvCxnSpPr>
        <p:spPr>
          <a:xfrm flipH="1">
            <a:off x="2169994" y="1337481"/>
            <a:ext cx="1883391" cy="62779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9" name="Düz Ok Bağlayıcısı 8"/>
          <p:cNvCxnSpPr/>
          <p:nvPr/>
        </p:nvCxnSpPr>
        <p:spPr>
          <a:xfrm>
            <a:off x="6301853" y="1337481"/>
            <a:ext cx="1228298" cy="559558"/>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1" name="Düz Ok Bağlayıcısı 10"/>
          <p:cNvCxnSpPr/>
          <p:nvPr/>
        </p:nvCxnSpPr>
        <p:spPr>
          <a:xfrm flipH="1">
            <a:off x="1460310" y="2299647"/>
            <a:ext cx="709684" cy="504967"/>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3" name="Düz Ok Bağlayıcısı 12"/>
          <p:cNvCxnSpPr/>
          <p:nvPr/>
        </p:nvCxnSpPr>
        <p:spPr>
          <a:xfrm>
            <a:off x="3043225" y="2272352"/>
            <a:ext cx="518615" cy="532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5" name="Düz Ok Bağlayıcısı 14"/>
          <p:cNvCxnSpPr/>
          <p:nvPr/>
        </p:nvCxnSpPr>
        <p:spPr>
          <a:xfrm flipH="1">
            <a:off x="7250372" y="2340590"/>
            <a:ext cx="614149" cy="423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7" name="Düz Ok Bağlayıcısı 16"/>
          <p:cNvCxnSpPr/>
          <p:nvPr/>
        </p:nvCxnSpPr>
        <p:spPr>
          <a:xfrm>
            <a:off x="8594562" y="2285999"/>
            <a:ext cx="54591" cy="532262"/>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19" name="Düz Ok Bağlayıcısı 18"/>
          <p:cNvCxnSpPr/>
          <p:nvPr/>
        </p:nvCxnSpPr>
        <p:spPr>
          <a:xfrm>
            <a:off x="9379194" y="2340590"/>
            <a:ext cx="600502" cy="423080"/>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1" name="Düz Ok Bağlayıcısı 20"/>
          <p:cNvCxnSpPr/>
          <p:nvPr/>
        </p:nvCxnSpPr>
        <p:spPr>
          <a:xfrm flipH="1">
            <a:off x="8969761" y="3398293"/>
            <a:ext cx="709684" cy="491319"/>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3" name="Düz Ok Bağlayıcısı 22"/>
          <p:cNvCxnSpPr/>
          <p:nvPr/>
        </p:nvCxnSpPr>
        <p:spPr>
          <a:xfrm>
            <a:off x="10377301" y="3377820"/>
            <a:ext cx="13648" cy="532263"/>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cxnSp>
        <p:nvCxnSpPr>
          <p:cNvPr id="25" name="Düz Ok Bağlayıcısı 24"/>
          <p:cNvCxnSpPr/>
          <p:nvPr/>
        </p:nvCxnSpPr>
        <p:spPr>
          <a:xfrm>
            <a:off x="11088805" y="3446058"/>
            <a:ext cx="607326" cy="395785"/>
          </a:xfrm>
          <a:prstGeom prst="straightConnector1">
            <a:avLst/>
          </a:prstGeom>
          <a:ln>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4216944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docProps/app.xml><?xml version="1.0" encoding="utf-8"?>
<Properties xmlns="http://schemas.openxmlformats.org/officeDocument/2006/extended-properties" xmlns:vt="http://schemas.openxmlformats.org/officeDocument/2006/docPropsVTypes">
  <Template>Wisp</Template>
  <TotalTime>301</TotalTime>
  <Words>253</Words>
  <Application>Microsoft Office PowerPoint</Application>
  <PresentationFormat>Geniş ekran</PresentationFormat>
  <Paragraphs>65</Paragraphs>
  <Slides>11</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11</vt:i4>
      </vt:variant>
    </vt:vector>
  </HeadingPairs>
  <TitlesOfParts>
    <vt:vector size="16" baseType="lpstr">
      <vt:lpstr>Arial</vt:lpstr>
      <vt:lpstr>Calibri</vt:lpstr>
      <vt:lpstr>Century Gothic</vt:lpstr>
      <vt:lpstr>Wingdings 3</vt:lpstr>
      <vt:lpstr>Duman</vt:lpstr>
      <vt:lpstr>Borç İlişkisinin Kaynakları</vt:lpstr>
      <vt:lpstr>Hukuki İşlemden Doğan Borç İlişkileri</vt:lpstr>
      <vt:lpstr>İrade Açıklaması</vt:lpstr>
      <vt:lpstr>PowerPoint Sunusu</vt:lpstr>
      <vt:lpstr>İrade Beyanlarının Yorumu</vt:lpstr>
      <vt:lpstr>PowerPoint Sunusu</vt:lpstr>
      <vt:lpstr>Yarg. 22. HD, 09.10.2019, E. 2016/20202, K. 2019/18565</vt:lpstr>
      <vt:lpstr>Hukuki İşlemlerin Diğer Hukuki Fiillerden Ayrılması</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Borç İlişkisinin Kaynakları</dc:title>
  <dc:creator>TOSHIBA</dc:creator>
  <cp:lastModifiedBy>TOSHIBA</cp:lastModifiedBy>
  <cp:revision>13</cp:revision>
  <dcterms:created xsi:type="dcterms:W3CDTF">2020-04-23T17:36:40Z</dcterms:created>
  <dcterms:modified xsi:type="dcterms:W3CDTF">2020-05-04T11:45:40Z</dcterms:modified>
</cp:coreProperties>
</file>