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3" r:id="rId1"/>
  </p:sldMasterIdLst>
  <p:notesMasterIdLst>
    <p:notesMasterId r:id="rId24"/>
  </p:notesMasterIdLst>
  <p:handoutMasterIdLst>
    <p:handoutMasterId r:id="rId25"/>
  </p:handoutMasterIdLst>
  <p:sldIdLst>
    <p:sldId id="391" r:id="rId2"/>
    <p:sldId id="280" r:id="rId3"/>
    <p:sldId id="276" r:id="rId4"/>
    <p:sldId id="278" r:id="rId5"/>
    <p:sldId id="283" r:id="rId6"/>
    <p:sldId id="285" r:id="rId7"/>
    <p:sldId id="284" r:id="rId8"/>
    <p:sldId id="286" r:id="rId9"/>
    <p:sldId id="287" r:id="rId10"/>
    <p:sldId id="288" r:id="rId11"/>
    <p:sldId id="289" r:id="rId12"/>
    <p:sldId id="290" r:id="rId13"/>
    <p:sldId id="295" r:id="rId14"/>
    <p:sldId id="298" r:id="rId15"/>
    <p:sldId id="299" r:id="rId16"/>
    <p:sldId id="300" r:id="rId17"/>
    <p:sldId id="308" r:id="rId18"/>
    <p:sldId id="309" r:id="rId19"/>
    <p:sldId id="310" r:id="rId20"/>
    <p:sldId id="291" r:id="rId21"/>
    <p:sldId id="292" r:id="rId22"/>
    <p:sldId id="293" r:id="rId23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66"/>
    <a:srgbClr val="CCFF33"/>
    <a:srgbClr val="FFFF99"/>
    <a:srgbClr val="CCCC00"/>
    <a:srgbClr val="FFCC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9A5C8DB-5139-4150-A42B-0029096E87D8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5379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biçemlerini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r-TR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2D83AE9-1D4B-4BAC-89F1-E9D5B07A9580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25049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634D5-C345-4F36-93F7-93011ADD53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111425"/>
      </p:ext>
    </p:extLst>
  </p:cSld>
  <p:clrMapOvr>
    <a:masterClrMapping/>
  </p:clrMapOvr>
  <p:transition spd="slow">
    <p:zoom/>
    <p:sndAc>
      <p:stSnd>
        <p:snd r:embed="rId1" name="ARPEGIO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C1E6-A31C-4827-A59F-0A189922B4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828887"/>
      </p:ext>
    </p:extLst>
  </p:cSld>
  <p:clrMapOvr>
    <a:masterClrMapping/>
  </p:clrMapOvr>
  <p:transition spd="slow">
    <p:zoom/>
    <p:sndAc>
      <p:stSnd>
        <p:snd r:embed="rId1" name="ARPEGIO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FCFA6-AE30-4A32-ADDD-880454F589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8846"/>
      </p:ext>
    </p:extLst>
  </p:cSld>
  <p:clrMapOvr>
    <a:masterClrMapping/>
  </p:clrMapOvr>
  <p:transition spd="slow">
    <p:zoom/>
    <p:sndAc>
      <p:stSnd>
        <p:snd r:embed="rId1" name="ARPEGIO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AFB2D-3689-4CE5-80F8-70C216F5FA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830704"/>
      </p:ext>
    </p:extLst>
  </p:cSld>
  <p:clrMapOvr>
    <a:masterClrMapping/>
  </p:clrMapOvr>
  <p:transition spd="slow">
    <p:zoom/>
    <p:sndAc>
      <p:stSnd>
        <p:snd r:embed="rId1" name="ARPEGIO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B7B20-201C-4649-8766-985C1E211D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19273"/>
      </p:ext>
    </p:extLst>
  </p:cSld>
  <p:clrMapOvr>
    <a:masterClrMapping/>
  </p:clrMapOvr>
  <p:transition spd="slow">
    <p:zoom/>
    <p:sndAc>
      <p:stSnd>
        <p:snd r:embed="rId1" name="ARPEGIO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0F33-3BCA-4AFB-B4E6-C17F3C514F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238630"/>
      </p:ext>
    </p:extLst>
  </p:cSld>
  <p:clrMapOvr>
    <a:masterClrMapping/>
  </p:clrMapOvr>
  <p:transition spd="slow">
    <p:zoom/>
    <p:sndAc>
      <p:stSnd>
        <p:snd r:embed="rId1" name="ARPEGIO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52169-0FA1-4670-A2D2-F815244B2F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387580"/>
      </p:ext>
    </p:extLst>
  </p:cSld>
  <p:clrMapOvr>
    <a:masterClrMapping/>
  </p:clrMapOvr>
  <p:transition spd="slow">
    <p:zoom/>
    <p:sndAc>
      <p:stSnd>
        <p:snd r:embed="rId1" name="ARPEGIO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7161C-D182-4E88-B520-FB949584CE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450844"/>
      </p:ext>
    </p:extLst>
  </p:cSld>
  <p:clrMapOvr>
    <a:masterClrMapping/>
  </p:clrMapOvr>
  <p:transition spd="slow">
    <p:zoom/>
    <p:sndAc>
      <p:stSnd>
        <p:snd r:embed="rId1" name="ARPEGIO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5CFD-E59E-471B-B4C0-78FF914C5F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2111"/>
      </p:ext>
    </p:extLst>
  </p:cSld>
  <p:clrMapOvr>
    <a:masterClrMapping/>
  </p:clrMapOvr>
  <p:transition spd="slow">
    <p:zoom/>
    <p:sndAc>
      <p:stSnd>
        <p:snd r:embed="rId1" name="ARPEGIO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FA1B-4322-4600-B693-721493C63F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873639"/>
      </p:ext>
    </p:extLst>
  </p:cSld>
  <p:clrMapOvr>
    <a:masterClrMapping/>
  </p:clrMapOvr>
  <p:transition spd="slow">
    <p:zoom/>
    <p:sndAc>
      <p:stSnd>
        <p:snd r:embed="rId1" name="ARPEGIO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35349-3BF6-4C93-BA90-2727BFCBE8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322208"/>
      </p:ext>
    </p:extLst>
  </p:cSld>
  <p:clrMapOvr>
    <a:masterClrMapping/>
  </p:clrMapOvr>
  <p:transition spd="slow">
    <p:zoom/>
    <p:sndAc>
      <p:stSnd>
        <p:snd r:embed="rId1" name="ARPEGIO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3DDE7-94D0-4B34-8DFB-CD09C360A1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158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ransition spd="slow">
    <p:zoom/>
    <p:sndAc>
      <p:stSnd>
        <p:snd r:embed="rId13" name="ARPEGIO.WAV"/>
      </p:stSnd>
    </p:sndAc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510934" y="1992313"/>
            <a:ext cx="195386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tr-TR" b="1" dirty="0" smtClean="0">
                <a:solidFill>
                  <a:schemeClr val="accent2"/>
                </a:solidFill>
                <a:latin typeface="Arial" charset="0"/>
              </a:rPr>
              <a:t>SAHA JEOLOJİSİ</a:t>
            </a:r>
            <a:endParaRPr lang="tr-TR" b="1" dirty="0">
              <a:solidFill>
                <a:schemeClr val="accent2"/>
              </a:solidFill>
              <a:latin typeface="Arial" charset="0"/>
            </a:endParaRPr>
          </a:p>
          <a:p>
            <a:pPr algn="ctr"/>
            <a:endParaRPr lang="tr-TR" b="1" dirty="0">
              <a:solidFill>
                <a:schemeClr val="accent2"/>
              </a:solidFill>
              <a:latin typeface="Arial" charset="0"/>
            </a:endParaRPr>
          </a:p>
          <a:p>
            <a:pPr algn="ctr"/>
            <a:r>
              <a:rPr lang="tr-TR" b="1" dirty="0" smtClean="0">
                <a:solidFill>
                  <a:schemeClr val="accent2"/>
                </a:solidFill>
                <a:latin typeface="Arial" charset="0"/>
              </a:rPr>
              <a:t>DERS 2</a:t>
            </a:r>
            <a:endParaRPr lang="tr-TR" b="1" dirty="0">
              <a:solidFill>
                <a:schemeClr val="accent2"/>
              </a:solidFill>
              <a:latin typeface="Arial" charset="0"/>
            </a:endParaRPr>
          </a:p>
          <a:p>
            <a:pPr algn="ctr"/>
            <a:endParaRPr lang="tr-TR" b="1" dirty="0">
              <a:solidFill>
                <a:schemeClr val="accent2"/>
              </a:solidFill>
              <a:latin typeface="Arial" charset="0"/>
            </a:endParaRPr>
          </a:p>
          <a:p>
            <a:pPr algn="ctr"/>
            <a:endParaRPr lang="tr-TR" b="1" dirty="0">
              <a:solidFill>
                <a:schemeClr val="accent2"/>
              </a:solidFill>
            </a:endParaRPr>
          </a:p>
          <a:p>
            <a:pPr algn="ctr"/>
            <a:r>
              <a:rPr lang="tr-TR" b="1" dirty="0" smtClean="0">
                <a:solidFill>
                  <a:schemeClr val="accent2"/>
                </a:solidFill>
              </a:rPr>
              <a:t>DOĞRULTU, EĞİM</a:t>
            </a:r>
            <a:endParaRPr lang="tr-TR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611188" y="692150"/>
            <a:ext cx="6985000" cy="5334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tr-TR" sz="2400" b="1" i="0"/>
              <a:t>Eğim Yönü Kavramı </a:t>
            </a:r>
          </a:p>
          <a:p>
            <a:endParaRPr lang="tr-TR" sz="2000" b="1"/>
          </a:p>
          <a:p>
            <a:r>
              <a:rPr lang="tr-TR" sz="2000" b="1"/>
              <a:t>Eğim yönü : </a:t>
            </a:r>
            <a:r>
              <a:rPr lang="tr-TR" sz="2000" i="0"/>
              <a:t>Bir  düzlemsel yapının yattığı yöndür. </a:t>
            </a:r>
          </a:p>
          <a:p>
            <a:endParaRPr lang="tr-TR" sz="2000" i="0"/>
          </a:p>
          <a:p>
            <a:r>
              <a:rPr lang="tr-TR" sz="2000" i="0"/>
              <a:t>---Düzlemsel yapı her yöne yatabilir. </a:t>
            </a:r>
          </a:p>
          <a:p>
            <a:r>
              <a:rPr lang="tr-TR" sz="2000" i="0"/>
              <a:t>     K, G, D, B, KD, KB, GD, GB gibi sekiz yöne de olabilir. </a:t>
            </a:r>
          </a:p>
          <a:p>
            <a:endParaRPr lang="tr-TR" sz="2000" i="0"/>
          </a:p>
          <a:p>
            <a:r>
              <a:rPr lang="tr-TR" sz="2000" i="0"/>
              <a:t>---Doğrultuya diktir. </a:t>
            </a:r>
          </a:p>
          <a:p>
            <a:endParaRPr lang="tr-TR" sz="2000" i="0"/>
          </a:p>
          <a:p>
            <a:r>
              <a:rPr lang="tr-TR" sz="2000" i="0"/>
              <a:t>---Düzlemsel yapı üzerine su konulduğunda suyun aktığı yön de </a:t>
            </a:r>
          </a:p>
          <a:p>
            <a:r>
              <a:rPr lang="tr-TR" sz="2000" i="0"/>
              <a:t>    eğim yönünü gösterir. </a:t>
            </a:r>
          </a:p>
          <a:p>
            <a:endParaRPr lang="tr-TR" sz="2000" i="0"/>
          </a:p>
          <a:p>
            <a:r>
              <a:rPr lang="tr-TR" sz="2000" i="0"/>
              <a:t>---Önceden de belirtildiği gibi, harita düzleminde doğrultu çizgi </a:t>
            </a:r>
          </a:p>
          <a:p>
            <a:r>
              <a:rPr lang="tr-TR" sz="2000" i="0"/>
              <a:t>    değerlerinin azaldığı yön, eğim yönünü gösterir. </a:t>
            </a:r>
          </a:p>
          <a:p>
            <a:endParaRPr lang="tr-TR" sz="2000" i="0"/>
          </a:p>
          <a:p>
            <a:r>
              <a:rPr lang="tr-TR" sz="2000" i="0"/>
              <a:t>---Normal bir tabakalanma da eğim yönünde gidildikçe genç </a:t>
            </a:r>
          </a:p>
          <a:p>
            <a:r>
              <a:rPr lang="tr-TR" sz="2000" i="0"/>
              <a:t>     birimlerle karşılaşılır. </a:t>
            </a:r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71550" y="2060575"/>
            <a:ext cx="7127875" cy="2225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tr-TR" sz="2000" i="0"/>
              <a:t>Eğim yönü 2’ye ayrılarak incelenebilir. Bunlar; </a:t>
            </a:r>
            <a:endParaRPr lang="tr-TR" sz="2000" b="1" i="0"/>
          </a:p>
          <a:p>
            <a:endParaRPr lang="tr-TR" sz="2000" b="1" i="0"/>
          </a:p>
          <a:p>
            <a:r>
              <a:rPr lang="tr-TR" sz="2000" b="1" i="0"/>
              <a:t>1.Gerçek eğim yönü</a:t>
            </a:r>
            <a:r>
              <a:rPr lang="tr-TR" sz="2000" i="0"/>
              <a:t> : Doğrultuya dik yöndeki düşey düzlemde oluşan eğim yönüdür.</a:t>
            </a:r>
            <a:endParaRPr lang="tr-TR" sz="2000" b="1" i="0"/>
          </a:p>
          <a:p>
            <a:endParaRPr lang="tr-TR" sz="2000" b="1" i="0"/>
          </a:p>
          <a:p>
            <a:r>
              <a:rPr lang="tr-TR" sz="2000" b="1" i="0"/>
              <a:t>2.Zahiri eğim yönü</a:t>
            </a:r>
            <a:r>
              <a:rPr lang="tr-TR" sz="2000" i="0"/>
              <a:t> : Doğrultuyu dik olmayan, doğrultuya herhangi bir yönde açı ile gelişmiş düşey düzlemdeki eğim yönüdür. </a:t>
            </a:r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8" name="Picture 4" descr="7zahirieg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7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8" name="Picture 4" descr="8jeolojikkesit"/>
          <p:cNvPicPr>
            <a:picLocks noChangeAspect="1" noChangeArrowheads="1"/>
          </p:cNvPicPr>
          <p:nvPr/>
        </p:nvPicPr>
        <p:blipFill>
          <a:blip r:embed="rId3" cstate="print"/>
          <a:srcRect b="54941"/>
          <a:stretch>
            <a:fillRect/>
          </a:stretch>
        </p:blipFill>
        <p:spPr bwMode="auto">
          <a:xfrm>
            <a:off x="0" y="1557338"/>
            <a:ext cx="5580063" cy="383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9" name="Picture 5" descr="8jeolojikkesit"/>
          <p:cNvPicPr>
            <a:picLocks noChangeAspect="1" noChangeArrowheads="1"/>
          </p:cNvPicPr>
          <p:nvPr/>
        </p:nvPicPr>
        <p:blipFill>
          <a:blip r:embed="rId3" cstate="print"/>
          <a:srcRect t="45059" b="29121"/>
          <a:stretch>
            <a:fillRect/>
          </a:stretch>
        </p:blipFill>
        <p:spPr bwMode="auto">
          <a:xfrm>
            <a:off x="4591050" y="260350"/>
            <a:ext cx="45529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90" name="Picture 6" descr="8jeolojikkesit"/>
          <p:cNvPicPr>
            <a:picLocks noChangeAspect="1" noChangeArrowheads="1"/>
          </p:cNvPicPr>
          <p:nvPr/>
        </p:nvPicPr>
        <p:blipFill>
          <a:blip r:embed="rId3" cstate="print"/>
          <a:srcRect t="74567"/>
          <a:stretch>
            <a:fillRect/>
          </a:stretch>
        </p:blipFill>
        <p:spPr bwMode="auto">
          <a:xfrm>
            <a:off x="4591050" y="4797425"/>
            <a:ext cx="4552950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1187450" y="260350"/>
            <a:ext cx="6985000" cy="6188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tr-TR" sz="2400" b="1" i="0"/>
              <a:t>Eğim Miktarı Kavramı </a:t>
            </a:r>
          </a:p>
          <a:p>
            <a:endParaRPr lang="tr-TR" sz="2000" b="1"/>
          </a:p>
          <a:p>
            <a:r>
              <a:rPr lang="tr-TR" sz="2000" b="1"/>
              <a:t>Eğim miktarı : </a:t>
            </a:r>
            <a:r>
              <a:rPr lang="tr-TR" sz="2000" i="0"/>
              <a:t>Bir  düzlemsel yapının yatayla yaptığı dar açıdır. </a:t>
            </a:r>
          </a:p>
          <a:p>
            <a:endParaRPr lang="tr-TR" sz="2000" i="0"/>
          </a:p>
          <a:p>
            <a:r>
              <a:rPr lang="tr-TR" sz="2000" i="0"/>
              <a:t>---0-90 arasındadır. </a:t>
            </a:r>
          </a:p>
          <a:p>
            <a:r>
              <a:rPr lang="tr-TR" sz="2000" i="0"/>
              <a:t>    O derece olan yatay tabakadır, 90 olan düşey tabakadır, 0-90 </a:t>
            </a:r>
          </a:p>
          <a:p>
            <a:r>
              <a:rPr lang="tr-TR" sz="2000" i="0"/>
              <a:t>    arası olan eğimli tabakadır.  </a:t>
            </a:r>
          </a:p>
          <a:p>
            <a:endParaRPr lang="tr-TR" sz="2000" i="0"/>
          </a:p>
          <a:p>
            <a:r>
              <a:rPr lang="tr-TR" sz="2000" i="0"/>
              <a:t>---Yatay tabakanın doğrultusu, eğim yönü ve eğim miktarı olmaz. </a:t>
            </a:r>
          </a:p>
          <a:p>
            <a:endParaRPr lang="tr-TR" sz="2000" i="0"/>
          </a:p>
          <a:p>
            <a:r>
              <a:rPr lang="tr-TR" sz="2000" i="0"/>
              <a:t>--- Düşey tabakanın doğrultusu olur, eğim yönü olmaz.  </a:t>
            </a:r>
          </a:p>
          <a:p>
            <a:endParaRPr lang="tr-TR" sz="2000" i="0"/>
          </a:p>
          <a:p>
            <a:r>
              <a:rPr lang="tr-TR" sz="2000" i="0"/>
              <a:t>--- Eğimli tabakanın hem doğrultusu, hem eğim yönü ve hem de </a:t>
            </a:r>
          </a:p>
          <a:p>
            <a:r>
              <a:rPr lang="tr-TR" sz="2000" i="0"/>
              <a:t>     eğim miktarı vardır. </a:t>
            </a:r>
          </a:p>
          <a:p>
            <a:endParaRPr lang="tr-TR" i="0"/>
          </a:p>
          <a:p>
            <a:r>
              <a:rPr lang="tr-TR" sz="2000" i="0"/>
              <a:t>----10 -15 yataya yakın tabakaları, 30 -50 normal eğimli tabakaları 70 -80 dike yakın tabakaları, gösterir. </a:t>
            </a:r>
          </a:p>
          <a:p>
            <a:endParaRPr lang="tr-TR" sz="2000" i="0"/>
          </a:p>
          <a:p>
            <a:r>
              <a:rPr lang="tr-TR" sz="2000" i="0"/>
              <a:t>--- Devrik tabakalar her ne kadar dönmüş tabakalar ise de bunlarda da eğim miktarı yine 0 ile 90 arasında ölçülmelidir.</a:t>
            </a:r>
            <a:r>
              <a:rPr lang="tr-TR" sz="2000"/>
              <a:t> </a:t>
            </a:r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468313" y="2276475"/>
            <a:ext cx="8208962" cy="249299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tr-TR" b="1" dirty="0"/>
          </a:p>
          <a:p>
            <a:r>
              <a:rPr lang="tr-TR" sz="2000" b="1" dirty="0"/>
              <a:t>1.Gerçek eğim miktarı</a:t>
            </a:r>
            <a:r>
              <a:rPr lang="tr-TR" sz="2000" dirty="0"/>
              <a:t> : </a:t>
            </a:r>
            <a:r>
              <a:rPr lang="tr-TR" sz="2000" i="0" dirty="0"/>
              <a:t>Doğrultuyu dik yöndeki düşey düzlemde düzlemsel yapının yatayla yaptığı açıdır</a:t>
            </a:r>
            <a:r>
              <a:rPr lang="tr-TR" sz="2000" i="0" dirty="0" smtClean="0"/>
              <a:t>.</a:t>
            </a:r>
          </a:p>
          <a:p>
            <a:endParaRPr lang="tr-TR" sz="2000" b="1" i="0" dirty="0"/>
          </a:p>
          <a:p>
            <a:endParaRPr lang="tr-TR" sz="2000" b="1" i="0" dirty="0"/>
          </a:p>
          <a:p>
            <a:r>
              <a:rPr lang="tr-TR" sz="2000" b="1" dirty="0"/>
              <a:t>2.Zahiri eğim miktarı</a:t>
            </a:r>
            <a:r>
              <a:rPr lang="tr-TR" sz="2000" dirty="0"/>
              <a:t>: </a:t>
            </a:r>
            <a:r>
              <a:rPr lang="tr-TR" sz="2000" i="0" dirty="0"/>
              <a:t>Doğrultuya dik olmayan yöndeki düşey düzlemde düzlemsel yapının yatayla yaptığı açıdır. </a:t>
            </a:r>
          </a:p>
          <a:p>
            <a:endParaRPr lang="tr-TR" sz="2000" i="0" dirty="0"/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7zahirieg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7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900" name="Picture 4" descr="5tabakalarin3Dgorunumurenkli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r="49059" b="78770"/>
          <a:stretch>
            <a:fillRect/>
          </a:stretch>
        </p:blipFill>
        <p:spPr bwMode="auto">
          <a:xfrm>
            <a:off x="1116013" y="0"/>
            <a:ext cx="5795962" cy="331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901" name="Picture 5" descr="5tabakalarin3Dgorunumurenkli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l="50635" b="78770"/>
          <a:stretch>
            <a:fillRect/>
          </a:stretch>
        </p:blipFill>
        <p:spPr bwMode="auto">
          <a:xfrm>
            <a:off x="1187450" y="3357563"/>
            <a:ext cx="5616575" cy="331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Picture 2" descr="5tabakalarin3Dgorunumurenkli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t="21309" b="40482"/>
          <a:stretch>
            <a:fillRect/>
          </a:stretch>
        </p:blipFill>
        <p:spPr bwMode="auto">
          <a:xfrm>
            <a:off x="0" y="1196975"/>
            <a:ext cx="9144000" cy="477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 descr="5tabakalarin3Dgorunumurenkli"/>
          <p:cNvPicPr>
            <a:picLocks noChangeAspect="1" noChangeArrowheads="1"/>
          </p:cNvPicPr>
          <p:nvPr/>
        </p:nvPicPr>
        <p:blipFill>
          <a:blip r:embed="rId3" cstate="print">
            <a:lum contrast="12000"/>
          </a:blip>
          <a:srcRect t="60399"/>
          <a:stretch>
            <a:fillRect/>
          </a:stretch>
        </p:blipFill>
        <p:spPr bwMode="auto">
          <a:xfrm>
            <a:off x="0" y="1125538"/>
            <a:ext cx="9144000" cy="495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539552" y="1886833"/>
            <a:ext cx="8136903" cy="37856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algn="just"/>
            <a:r>
              <a:rPr lang="tr-TR" sz="2400" i="0" dirty="0" smtClean="0"/>
              <a:t>Kayaçlar </a:t>
            </a:r>
            <a:r>
              <a:rPr lang="tr-TR" sz="2400" i="0" dirty="0"/>
              <a:t>değişik fiziksel ve kimyasal özelliklere sahiptir. Bunun yanı sıra, doğal biçimsel özellikleri de bulunmaktadır. Genel anlamda biçimsel özelliklerinin tümüne birden </a:t>
            </a:r>
            <a:r>
              <a:rPr lang="tr-TR" sz="2400" b="1" i="0" dirty="0"/>
              <a:t>kayaçların yapısı</a:t>
            </a:r>
            <a:r>
              <a:rPr lang="tr-TR" sz="2400" i="0" dirty="0"/>
              <a:t> denilir (Tatar, 1984).</a:t>
            </a:r>
            <a:r>
              <a:rPr lang="tr-TR" sz="2400" dirty="0"/>
              <a:t> </a:t>
            </a:r>
            <a:endParaRPr lang="tr-TR" sz="2400" dirty="0" smtClean="0"/>
          </a:p>
          <a:p>
            <a:pPr algn="just"/>
            <a:endParaRPr lang="tr-TR" sz="2400" i="0" dirty="0"/>
          </a:p>
          <a:p>
            <a:pPr algn="just"/>
            <a:endParaRPr lang="tr-TR" sz="2400" i="0" dirty="0" smtClean="0"/>
          </a:p>
          <a:p>
            <a:pPr algn="just"/>
            <a:r>
              <a:rPr lang="tr-TR" sz="2400" i="0" dirty="0" smtClean="0"/>
              <a:t>Kayaçlar </a:t>
            </a:r>
            <a:r>
              <a:rPr lang="tr-TR" sz="2400" i="0" dirty="0"/>
              <a:t>mostralarda (kayaçların yüzeyde görüldüğü kısımlarda) farklı doğal özelliklerde görünürler. Örneğin bir vadi kenarında yüzeye çıkmış bir kömürün kalınlığı, yanal değişimi kömür tabakasının yapısını göstermektedir </a:t>
            </a:r>
          </a:p>
        </p:txBody>
      </p:sp>
      <p:sp>
        <p:nvSpPr>
          <p:cNvPr id="2" name="Dikdörtgen 1"/>
          <p:cNvSpPr/>
          <p:nvPr/>
        </p:nvSpPr>
        <p:spPr>
          <a:xfrm>
            <a:off x="2913577" y="620688"/>
            <a:ext cx="23406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tr-TR" sz="2400" b="1" i="0" dirty="0"/>
              <a:t>KAYAÇ YAPISI</a:t>
            </a:r>
            <a:endParaRPr lang="tr-TR" sz="2400" b="1" i="0" dirty="0"/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0" y="5546725"/>
            <a:ext cx="9144000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000" b="1" i="0"/>
              <a:t>Eğim yönü derecesi: </a:t>
            </a:r>
            <a:r>
              <a:rPr lang="tr-TR" sz="2000" i="0"/>
              <a:t>Düzlemsel yapının yattığı yönün ifadesidir. İki değişik şekilde belirtilebilir. İlki eğim yönünün, kuzey 0 derece olarak kabul edilip saat yönünde ilerleme ile 0-360 derece arasındaki değeridir. İkincisi K ve G ana yönleri ile yaptığı dar açı ifadesidir. Örneğin 120 derece denilebildiği gibi G60D’ya doğru  da denilebilir </a:t>
            </a:r>
          </a:p>
        </p:txBody>
      </p:sp>
      <p:pic>
        <p:nvPicPr>
          <p:cNvPr id="63493" name="Picture 5" descr="eimyonuderecesiblo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0"/>
            <a:ext cx="7667625" cy="554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6" name="Picture 4" descr="eğim%20yönüderecesi"/>
          <p:cNvPicPr>
            <a:picLocks noChangeAspect="1" noChangeArrowheads="1"/>
          </p:cNvPicPr>
          <p:nvPr/>
        </p:nvPicPr>
        <p:blipFill>
          <a:blip r:embed="rId3" cstate="print"/>
          <a:srcRect b="50000"/>
          <a:stretch>
            <a:fillRect/>
          </a:stretch>
        </p:blipFill>
        <p:spPr bwMode="auto">
          <a:xfrm>
            <a:off x="1331913" y="-47625"/>
            <a:ext cx="6911975" cy="690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9" name="Picture 3" descr="eğim%20yönüderecesi"/>
          <p:cNvPicPr>
            <a:picLocks noChangeAspect="1" noChangeArrowheads="1"/>
          </p:cNvPicPr>
          <p:nvPr/>
        </p:nvPicPr>
        <p:blipFill>
          <a:blip r:embed="rId3" cstate="print"/>
          <a:srcRect t="50000"/>
          <a:stretch>
            <a:fillRect/>
          </a:stretch>
        </p:blipFill>
        <p:spPr bwMode="auto">
          <a:xfrm>
            <a:off x="1187450" y="0"/>
            <a:ext cx="6913563" cy="690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255" name="Group 1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4367076"/>
              </p:ext>
            </p:extLst>
          </p:nvPr>
        </p:nvGraphicFramePr>
        <p:xfrm>
          <a:off x="611188" y="620713"/>
          <a:ext cx="8208962" cy="5673408"/>
        </p:xfrm>
        <a:graphic>
          <a:graphicData uri="http://schemas.openxmlformats.org/drawingml/2006/table">
            <a:tbl>
              <a:tblPr/>
              <a:tblGrid>
                <a:gridCol w="1514475"/>
                <a:gridCol w="1366837"/>
                <a:gridCol w="1223963"/>
                <a:gridCol w="431601"/>
                <a:gridCol w="863799"/>
                <a:gridCol w="836612"/>
                <a:gridCol w="325438"/>
                <a:gridCol w="1646237"/>
              </a:tblGrid>
              <a:tr h="835025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Neye göre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Sınıflama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Yapıldığı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Başlıca Sınıflar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51765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Geometrik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Niteliklere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Göre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Düzlemsel Yapılar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-tabakalanma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-yapraklanma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-fay, kırık, çatlak düzlemleri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-uyumsuzluk düzlemleri (sınırlar)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Çizgisel  Yapılar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-kıvrım ekseni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-lineasyon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-fay, kırık, çatlak izi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-budinaj (sucuk yapısı)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-kalem ve mil yapısı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290638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Büyüklüğe Göre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Mikroskopik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Yapılar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(ikizlenme, dalgalı sönme vb)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Mezoskopik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Yapılar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9875" algn="l"/>
                          <a:tab pos="449263" algn="l"/>
                        </a:tabLst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(tabaka, kırık vb.)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Megaskopik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Yapılar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(Kuzey Anadolu Fayı, okyanus ortası sırtlar vb.)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7326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Oluşum</a:t>
                      </a:r>
                      <a:endParaRPr kumimoji="0" lang="pt-BR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Kökenlerine</a:t>
                      </a:r>
                      <a:endParaRPr kumimoji="0" lang="pt-BR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Göre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Mağmasal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Yapılar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Tortul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Yapılar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Metamorfik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Yapılar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Tektonik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Yapılar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Atektonik</a:t>
                      </a:r>
                      <a:endParaRPr kumimoji="0" lang="pt-B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Yapılar</a:t>
                      </a:r>
                      <a:endParaRPr kumimoji="0" lang="pt-B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244" name="Rectangle 164"/>
          <p:cNvSpPr>
            <a:spLocks noChangeArrowheads="1"/>
          </p:cNvSpPr>
          <p:nvPr/>
        </p:nvSpPr>
        <p:spPr bwMode="auto">
          <a:xfrm>
            <a:off x="468313" y="620713"/>
            <a:ext cx="8496300" cy="53292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46251" name="Line 171"/>
          <p:cNvSpPr>
            <a:spLocks noChangeShapeType="1"/>
          </p:cNvSpPr>
          <p:nvPr/>
        </p:nvSpPr>
        <p:spPr bwMode="auto">
          <a:xfrm>
            <a:off x="468313" y="4292600"/>
            <a:ext cx="849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6252" name="Line 172"/>
          <p:cNvSpPr>
            <a:spLocks noChangeShapeType="1"/>
          </p:cNvSpPr>
          <p:nvPr/>
        </p:nvSpPr>
        <p:spPr bwMode="auto">
          <a:xfrm>
            <a:off x="468313" y="2997200"/>
            <a:ext cx="849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6253" name="Line 173"/>
          <p:cNvSpPr>
            <a:spLocks noChangeShapeType="1"/>
          </p:cNvSpPr>
          <p:nvPr/>
        </p:nvSpPr>
        <p:spPr bwMode="auto">
          <a:xfrm>
            <a:off x="468313" y="1484313"/>
            <a:ext cx="8496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6254" name="Line 174"/>
          <p:cNvSpPr>
            <a:spLocks noChangeShapeType="1"/>
          </p:cNvSpPr>
          <p:nvPr/>
        </p:nvSpPr>
        <p:spPr bwMode="auto">
          <a:xfrm>
            <a:off x="2051050" y="620713"/>
            <a:ext cx="0" cy="5329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46256" name="Rectangle 176"/>
          <p:cNvSpPr>
            <a:spLocks noChangeArrowheads="1"/>
          </p:cNvSpPr>
          <p:nvPr/>
        </p:nvSpPr>
        <p:spPr bwMode="auto">
          <a:xfrm>
            <a:off x="1816100" y="6369843"/>
            <a:ext cx="5799138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r>
              <a:rPr lang="tr-TR" dirty="0"/>
              <a:t>Kayaç yapılarının genel sınıflaması (Tatar, 1984’den değiştirilerek) </a:t>
            </a:r>
          </a:p>
        </p:txBody>
      </p:sp>
      <p:sp>
        <p:nvSpPr>
          <p:cNvPr id="41" name="Rectangle 2"/>
          <p:cNvSpPr>
            <a:spLocks noChangeArrowheads="1"/>
          </p:cNvSpPr>
          <p:nvPr/>
        </p:nvSpPr>
        <p:spPr bwMode="auto">
          <a:xfrm>
            <a:off x="899592" y="0"/>
            <a:ext cx="7272337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tr-TR" sz="2400" b="1" i="0" dirty="0"/>
              <a:t>KAYAÇ </a:t>
            </a:r>
            <a:r>
              <a:rPr lang="tr-TR" sz="2400" b="1" i="0" dirty="0" smtClean="0"/>
              <a:t>YAPISI</a:t>
            </a:r>
            <a:endParaRPr lang="tr-TR" sz="2400" b="1" i="0" dirty="0"/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1547813" y="1125538"/>
            <a:ext cx="6138862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pt-BR" sz="2400" b="1" i="0"/>
              <a:t>DÜZLEMSEL YAPILAR</a:t>
            </a:r>
            <a:r>
              <a:rPr lang="tr-TR" sz="2400" b="1" i="0"/>
              <a:t>DA TEMEL KAVRAMLAR</a:t>
            </a: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2051050" y="2420938"/>
            <a:ext cx="6013450" cy="21002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tr-TR" sz="2400"/>
              <a:t>Üç önemli kavram vardır. Bunlar: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tr-TR" sz="2400"/>
              <a:t>DOĞRULTU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tr-TR" sz="2400"/>
              <a:t>EĞİM YÖNÜ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tr-TR" sz="2400"/>
              <a:t>EĞİM MİKTARI </a:t>
            </a:r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827584" y="1340768"/>
            <a:ext cx="7488238" cy="29238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 algn="ctr">
              <a:tabLst>
                <a:tab pos="269875" algn="l"/>
                <a:tab pos="449263" algn="l"/>
              </a:tabLst>
            </a:pPr>
            <a:r>
              <a:rPr lang="pt-BR" sz="2400" b="1" i="0" dirty="0"/>
              <a:t>Doğrultu </a:t>
            </a:r>
            <a:r>
              <a:rPr lang="pt-BR" sz="2400" b="1" i="0" dirty="0" smtClean="0"/>
              <a:t>kavramı</a:t>
            </a:r>
            <a:r>
              <a:rPr lang="pt-BR" b="1" i="0" dirty="0" smtClean="0"/>
              <a:t> </a:t>
            </a:r>
            <a:endParaRPr lang="tr-TR" b="1" i="0" dirty="0"/>
          </a:p>
          <a:p>
            <a:pPr>
              <a:tabLst>
                <a:tab pos="269875" algn="l"/>
                <a:tab pos="449263" algn="l"/>
              </a:tabLst>
            </a:pPr>
            <a:r>
              <a:rPr lang="pt-BR" sz="2000" i="0" dirty="0"/>
              <a:t>Bu terim </a:t>
            </a:r>
            <a:r>
              <a:rPr lang="tr-TR" sz="2000" i="0" dirty="0"/>
              <a:t>içerisinde </a:t>
            </a:r>
            <a:r>
              <a:rPr lang="pt-BR" sz="2000" i="0" dirty="0"/>
              <a:t>dört </a:t>
            </a:r>
            <a:r>
              <a:rPr lang="tr-TR" sz="2000" i="0" dirty="0"/>
              <a:t>alt terim tanımlanabilir. Bunlar:</a:t>
            </a:r>
            <a:r>
              <a:rPr lang="pt-BR" sz="2000" i="0" dirty="0"/>
              <a:t> </a:t>
            </a:r>
            <a:endParaRPr lang="tr-TR" sz="2000" i="0" dirty="0"/>
          </a:p>
          <a:p>
            <a:pPr>
              <a:tabLst>
                <a:tab pos="269875" algn="l"/>
                <a:tab pos="449263" algn="l"/>
              </a:tabLst>
            </a:pPr>
            <a:r>
              <a:rPr lang="pt-BR" sz="2000" b="1" dirty="0"/>
              <a:t>Doğrultu, </a:t>
            </a:r>
            <a:endParaRPr lang="tr-TR" sz="2000" b="1" dirty="0"/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b="1" dirty="0"/>
              <a:t>D</a:t>
            </a:r>
            <a:r>
              <a:rPr lang="pt-BR" sz="2000" b="1" dirty="0"/>
              <a:t>oğrultu değeri, </a:t>
            </a:r>
            <a:endParaRPr lang="tr-TR" sz="2000" b="1" dirty="0"/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b="1" dirty="0"/>
              <a:t>D</a:t>
            </a:r>
            <a:r>
              <a:rPr lang="pt-BR" sz="2000" b="1" dirty="0"/>
              <a:t>oğrultu çizgisi</a:t>
            </a:r>
            <a:r>
              <a:rPr lang="tr-TR" sz="2000" i="0" dirty="0"/>
              <a:t> ve </a:t>
            </a:r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b="1" dirty="0"/>
              <a:t>D</a:t>
            </a:r>
            <a:r>
              <a:rPr lang="pt-BR" sz="2000" b="1" dirty="0"/>
              <a:t>oğrultu çizgisi değeri</a:t>
            </a:r>
            <a:r>
              <a:rPr lang="pt-BR" sz="2000" i="0" dirty="0"/>
              <a:t>’ dir </a:t>
            </a:r>
            <a:endParaRPr lang="tr-TR" sz="2000" i="0" dirty="0"/>
          </a:p>
          <a:p>
            <a:pPr>
              <a:tabLst>
                <a:tab pos="269875" algn="l"/>
                <a:tab pos="449263" algn="l"/>
              </a:tabLst>
            </a:pPr>
            <a:endParaRPr lang="tr-TR" sz="2000" b="1" dirty="0"/>
          </a:p>
          <a:p>
            <a:pPr algn="just">
              <a:tabLst>
                <a:tab pos="269875" algn="l"/>
                <a:tab pos="449263" algn="l"/>
              </a:tabLst>
            </a:pPr>
            <a:r>
              <a:rPr lang="pt-BR" sz="2000" b="1" dirty="0"/>
              <a:t>Doğrultu: </a:t>
            </a:r>
            <a:r>
              <a:rPr lang="pt-BR" sz="2000" i="0" dirty="0"/>
              <a:t>Bir düzlemsel yapının (tabaka, fay, kırık vb.) </a:t>
            </a:r>
            <a:r>
              <a:rPr lang="tr-TR" sz="2000" i="0" dirty="0" err="1" smtClean="0"/>
              <a:t>tabakal</a:t>
            </a:r>
            <a:r>
              <a:rPr lang="tr-TR" sz="2000" i="0" dirty="0" smtClean="0"/>
              <a:t> düzleminin</a:t>
            </a:r>
            <a:r>
              <a:rPr lang="tr-TR" sz="2000" i="0" dirty="0" smtClean="0"/>
              <a:t> K ile yaptığı</a:t>
            </a:r>
            <a:r>
              <a:rPr lang="pt-BR" sz="2000" i="0" dirty="0" smtClean="0"/>
              <a:t> </a:t>
            </a:r>
            <a:r>
              <a:rPr lang="tr-TR" sz="2000" i="0" dirty="0" smtClean="0"/>
              <a:t>dar açıya </a:t>
            </a:r>
            <a:r>
              <a:rPr lang="pt-BR" sz="2000" i="0" dirty="0" smtClean="0"/>
              <a:t>doğrultu </a:t>
            </a:r>
            <a:r>
              <a:rPr lang="pt-BR" sz="2000" i="0" dirty="0"/>
              <a:t>denilir. </a:t>
            </a:r>
            <a:endParaRPr lang="tr-TR" sz="2000" b="1" i="0" dirty="0"/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3" name="Picture 3" descr="dogrultueg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88640"/>
            <a:ext cx="8549732" cy="640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251520" y="487233"/>
            <a:ext cx="8712968" cy="501675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>
              <a:tabLst>
                <a:tab pos="269875" algn="l"/>
                <a:tab pos="449263" algn="l"/>
              </a:tabLst>
            </a:pPr>
            <a:r>
              <a:rPr lang="tr-TR" sz="2000" b="1" dirty="0"/>
              <a:t>Doğrultu değeri: </a:t>
            </a:r>
            <a:r>
              <a:rPr lang="tr-TR" sz="2000" dirty="0"/>
              <a:t>Arakesitin coğrafi kuzeyle yaptığı </a:t>
            </a:r>
            <a:r>
              <a:rPr lang="tr-TR" sz="2000" dirty="0" smtClean="0"/>
              <a:t>dar açı </a:t>
            </a:r>
            <a:r>
              <a:rPr lang="tr-TR" sz="2000" dirty="0"/>
              <a:t>doğrultu değeridir. </a:t>
            </a:r>
          </a:p>
          <a:p>
            <a:pPr>
              <a:tabLst>
                <a:tab pos="269875" algn="l"/>
                <a:tab pos="449263" algn="l"/>
              </a:tabLst>
            </a:pPr>
            <a:endParaRPr lang="tr-TR" sz="2000" i="0" dirty="0"/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 dirty="0"/>
              <a:t>Doğrultu için</a:t>
            </a:r>
            <a:r>
              <a:rPr lang="tr-TR" sz="2000" dirty="0"/>
              <a:t> </a:t>
            </a:r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 dirty="0"/>
              <a:t>	K</a:t>
            </a:r>
            <a:r>
              <a:rPr lang="tr-TR" sz="2000" dirty="0"/>
              <a:t> </a:t>
            </a:r>
            <a:r>
              <a:rPr lang="el-GR" sz="2000" i="0" dirty="0">
                <a:cs typeface="Times New Roman" pitchFamily="18" charset="0"/>
              </a:rPr>
              <a:t>β</a:t>
            </a:r>
            <a:r>
              <a:rPr lang="tr-TR" sz="2000" i="0" dirty="0">
                <a:cs typeface="Times New Roman" pitchFamily="18" charset="0"/>
              </a:rPr>
              <a:t> </a:t>
            </a:r>
            <a:r>
              <a:rPr lang="tr-TR" sz="2000" i="0" dirty="0"/>
              <a:t>D , </a:t>
            </a:r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 dirty="0"/>
              <a:t>	K </a:t>
            </a:r>
            <a:r>
              <a:rPr lang="el-GR" sz="2000" i="0" dirty="0"/>
              <a:t>β</a:t>
            </a:r>
            <a:r>
              <a:rPr lang="tr-TR" sz="2000" dirty="0"/>
              <a:t> </a:t>
            </a:r>
            <a:r>
              <a:rPr lang="tr-TR" sz="2000" i="0" dirty="0"/>
              <a:t>B, </a:t>
            </a:r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 dirty="0"/>
              <a:t>	K-G</a:t>
            </a:r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 dirty="0"/>
              <a:t> ya da </a:t>
            </a:r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 dirty="0"/>
              <a:t>	D-B </a:t>
            </a:r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 dirty="0"/>
              <a:t>şeklinde ifadeler kullanılır. </a:t>
            </a:r>
          </a:p>
          <a:p>
            <a:pPr>
              <a:tabLst>
                <a:tab pos="269875" algn="l"/>
                <a:tab pos="449263" algn="l"/>
              </a:tabLst>
            </a:pPr>
            <a:endParaRPr lang="tr-TR" sz="2000" i="0" dirty="0"/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 dirty="0"/>
              <a:t>Eğer arakesit K-G ile çakışıyorsa doğrultu K-G, </a:t>
            </a:r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 dirty="0"/>
              <a:t>                      doğu-batı ile çakışıyorsa D-B doğrultulu </a:t>
            </a:r>
            <a:r>
              <a:rPr lang="tr-TR" sz="2000" i="0" dirty="0" smtClean="0"/>
              <a:t>ifadeleri </a:t>
            </a:r>
            <a:r>
              <a:rPr lang="tr-TR" sz="2000" i="0" dirty="0"/>
              <a:t>belirtilir.</a:t>
            </a:r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 dirty="0"/>
              <a:t>                      K ile bir açı yapıyor ise bu açı okunarak K </a:t>
            </a:r>
            <a:r>
              <a:rPr lang="el-GR" sz="2000" i="0" dirty="0"/>
              <a:t>β</a:t>
            </a:r>
            <a:r>
              <a:rPr lang="tr-TR" sz="2000" dirty="0"/>
              <a:t> </a:t>
            </a:r>
            <a:r>
              <a:rPr lang="tr-TR" sz="2000" i="0" dirty="0"/>
              <a:t>D, K </a:t>
            </a:r>
            <a:r>
              <a:rPr lang="el-GR" sz="2000" i="0" dirty="0"/>
              <a:t>β</a:t>
            </a:r>
            <a:r>
              <a:rPr lang="tr-TR" sz="2000" dirty="0"/>
              <a:t> </a:t>
            </a:r>
            <a:r>
              <a:rPr lang="tr-TR" sz="2000" i="0" dirty="0"/>
              <a:t>B şeklinde tanımlamalarda bulunulur. </a:t>
            </a:r>
          </a:p>
          <a:p>
            <a:pPr>
              <a:tabLst>
                <a:tab pos="269875" algn="l"/>
                <a:tab pos="449263" algn="l"/>
              </a:tabLst>
            </a:pPr>
            <a:endParaRPr lang="tr-TR" sz="2000" i="0" dirty="0"/>
          </a:p>
          <a:p>
            <a:pPr>
              <a:tabLst>
                <a:tab pos="269875" algn="l"/>
                <a:tab pos="449263" algn="l"/>
              </a:tabLst>
            </a:pPr>
            <a:r>
              <a:rPr lang="tr-TR" sz="2000" i="0" dirty="0"/>
              <a:t>Doğrultu güneyden okunmaz. Bir başka deyişle G </a:t>
            </a:r>
            <a:r>
              <a:rPr lang="el-GR" i="0" dirty="0"/>
              <a:t>β</a:t>
            </a:r>
            <a:r>
              <a:rPr lang="tr-TR" dirty="0"/>
              <a:t> </a:t>
            </a:r>
            <a:r>
              <a:rPr lang="tr-TR" sz="2000" i="0" dirty="0"/>
              <a:t>B, G </a:t>
            </a:r>
            <a:r>
              <a:rPr lang="el-GR" i="0" dirty="0"/>
              <a:t>β</a:t>
            </a:r>
            <a:r>
              <a:rPr lang="tr-TR" dirty="0"/>
              <a:t> </a:t>
            </a:r>
            <a:r>
              <a:rPr lang="tr-TR" sz="2000" i="0" dirty="0"/>
              <a:t>D denilemez.</a:t>
            </a:r>
            <a:r>
              <a:rPr lang="pt-BR" sz="2000" dirty="0"/>
              <a:t> </a:t>
            </a:r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755650" y="1916113"/>
            <a:ext cx="7848600" cy="2835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tr-TR" sz="2000" b="1" dirty="0"/>
              <a:t>Doğrultu çizgisi</a:t>
            </a:r>
            <a:r>
              <a:rPr lang="tr-TR" sz="2000" dirty="0"/>
              <a:t>:</a:t>
            </a:r>
            <a:r>
              <a:rPr lang="tr-TR" sz="2000" i="0" dirty="0"/>
              <a:t> Değişik yüksekliklerdeki yatay düzlemlerin, düzlemsel yapı (tabaka </a:t>
            </a:r>
            <a:r>
              <a:rPr lang="tr-TR" sz="2000" i="0" dirty="0" err="1"/>
              <a:t>vb</a:t>
            </a:r>
            <a:r>
              <a:rPr lang="tr-TR" sz="2000" i="0" dirty="0"/>
              <a:t>) ile yaptığı her bir arakesit bir doğrultu çizgisini oluşturur. </a:t>
            </a:r>
            <a:endParaRPr lang="tr-TR" sz="2000" b="1" i="0" dirty="0"/>
          </a:p>
          <a:p>
            <a:endParaRPr lang="tr-TR" sz="2000" b="1" i="0" dirty="0"/>
          </a:p>
          <a:p>
            <a:pPr algn="just"/>
            <a:r>
              <a:rPr lang="tr-TR" sz="2000" b="1" dirty="0"/>
              <a:t>Doğrultu çizgisi değeri</a:t>
            </a:r>
            <a:r>
              <a:rPr lang="tr-TR" sz="2000" dirty="0"/>
              <a:t>:</a:t>
            </a:r>
            <a:r>
              <a:rPr lang="tr-TR" sz="2000" i="0" dirty="0"/>
              <a:t> Arakesitleri oluşturan yatay düzlemlerin yükseklik değerleri, doğrultu çizgilerinin değerini verir. Örneğin 1000 m yükseklikteki bir yatay, 1000 m değerli bir doğrultu çizgisidir. Doğrultu çizgi değerlerinin azaldığı yön eğim yönünü gösterir. Çünkü eğim yönündeki yatay yüksekliklerin arakesitleri daha düşük değerli doğrultu çizgilerini oluşturur. </a:t>
            </a:r>
          </a:p>
        </p:txBody>
      </p:sp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 descr="dogrultuegi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75"/>
            <a:ext cx="9144000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PEGIO.WAV"/>
      </p:stSnd>
    </p:sndAc>
  </p:transition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572</TotalTime>
  <Words>676</Words>
  <Application>Microsoft Office PowerPoint</Application>
  <PresentationFormat>Ekran Gösterisi (4:3)</PresentationFormat>
  <Paragraphs>131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Akna Taşımacılık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Hikmet Aksoy</dc:creator>
  <cp:lastModifiedBy>A</cp:lastModifiedBy>
  <cp:revision>21</cp:revision>
  <dcterms:created xsi:type="dcterms:W3CDTF">2003-09-06T16:02:02Z</dcterms:created>
  <dcterms:modified xsi:type="dcterms:W3CDTF">2018-03-02T19:49:23Z</dcterms:modified>
</cp:coreProperties>
</file>