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432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000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673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435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16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9283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369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722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6461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118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793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0EAFD-F097-4D67-BA6D-5D5CFFD185DC}" type="datetimeFigureOut">
              <a:rPr lang="tr-TR" smtClean="0"/>
              <a:t>18.04.2018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919E4-1D2B-43C2-B9B2-66C93257340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756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VATANDAŞLIK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2. </a:t>
            </a:r>
            <a:r>
              <a:rPr lang="tr-TR" dirty="0" smtClean="0"/>
              <a:t>HAFTA: TEMEL HUKUK BİLGİSİ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099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YAPTIRIM ÇEŞİTLERİ</a:t>
            </a:r>
            <a:endParaRPr lang="tr-TR" dirty="0" smtClean="0"/>
          </a:p>
          <a:p>
            <a:pPr marL="1255713" indent="-53181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dirty="0" smtClean="0"/>
              <a:t>Ceza verme</a:t>
            </a:r>
          </a:p>
          <a:p>
            <a:pPr marL="1255713" indent="-53181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dirty="0" smtClean="0"/>
              <a:t>Zorla yaptırma</a:t>
            </a:r>
          </a:p>
          <a:p>
            <a:pPr marL="1255713" indent="-53181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dirty="0" smtClean="0"/>
              <a:t>Tazminat ödetme</a:t>
            </a:r>
          </a:p>
          <a:p>
            <a:pPr marL="1255713" indent="-53181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dirty="0" smtClean="0"/>
              <a:t>Geçerli saymama</a:t>
            </a:r>
          </a:p>
          <a:p>
            <a:pPr marL="1255713" indent="-53181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dirty="0" smtClean="0"/>
              <a:t>İptali isteme</a:t>
            </a:r>
          </a:p>
        </p:txBody>
      </p:sp>
    </p:spTree>
    <p:extLst>
      <p:ext uri="{BB962C8B-B14F-4D97-AF65-F5344CB8AC3E}">
        <p14:creationId xmlns:p14="http://schemas.microsoft.com/office/powerpoint/2010/main" val="41595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HUKUK KURALLARININ TÜRLERİ</a:t>
            </a:r>
          </a:p>
          <a:p>
            <a:pPr marL="900113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dirty="0" smtClean="0"/>
              <a:t>Emredici Kurallar</a:t>
            </a:r>
          </a:p>
          <a:p>
            <a:pPr marL="900113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dirty="0" smtClean="0"/>
              <a:t>Yedek Kurallar</a:t>
            </a:r>
          </a:p>
          <a:p>
            <a:pPr marL="900113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dirty="0" smtClean="0"/>
              <a:t>Tamamlayıcı Kurallar</a:t>
            </a:r>
          </a:p>
          <a:p>
            <a:pPr marL="900113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dirty="0" smtClean="0"/>
              <a:t>Yorumlayıcı Kurallar</a:t>
            </a:r>
          </a:p>
          <a:p>
            <a:pPr marL="900113" indent="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tr-TR" dirty="0" smtClean="0"/>
              <a:t>Tanımlayıcı Kurallar</a:t>
            </a:r>
          </a:p>
          <a:p>
            <a:pPr marL="900113" indent="0">
              <a:lnSpc>
                <a:spcPct val="150000"/>
              </a:lnSpc>
              <a:spcBef>
                <a:spcPts val="0"/>
              </a:spcBef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520463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HUKUKUN DALLARI</a:t>
            </a:r>
          </a:p>
          <a:p>
            <a:pPr marL="723900" indent="-2730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r-TR" dirty="0" smtClean="0"/>
              <a:t>İDEAL HUKUK (DOĞAL HUKUK)-POZİTİF HUKUK </a:t>
            </a:r>
          </a:p>
          <a:p>
            <a:pPr marL="723900" indent="-2730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r-TR" dirty="0" smtClean="0"/>
              <a:t>ULUSAL HUKUK-ULUSLARARASI HUKUK</a:t>
            </a:r>
          </a:p>
          <a:p>
            <a:pPr marL="723900" indent="-2730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r-TR" dirty="0" smtClean="0"/>
              <a:t>MADDİ HUKUK-BİÇİMSEL HUKUK</a:t>
            </a:r>
          </a:p>
          <a:p>
            <a:pPr marL="723900" indent="-27305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r-TR" dirty="0" smtClean="0"/>
              <a:t>KAMU HUKUKU-ÖZEL HUKUK</a:t>
            </a:r>
          </a:p>
          <a:p>
            <a:pPr marL="900113" indent="0">
              <a:lnSpc>
                <a:spcPct val="150000"/>
              </a:lnSpc>
              <a:spcBef>
                <a:spcPts val="0"/>
              </a:spcBef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6702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KAMU HUKUKU-ÖZEL HUKUK AYRIMINDA KULLANILAN KRİTERLER</a:t>
            </a:r>
          </a:p>
          <a:p>
            <a:pPr marL="900113" indent="-17621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 smtClean="0"/>
              <a:t>ÇIKAR ÖLÇÜTÜ</a:t>
            </a:r>
          </a:p>
          <a:p>
            <a:pPr marL="900113" indent="-17621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 smtClean="0"/>
              <a:t>TARAF ÖLÇÜTÜ</a:t>
            </a:r>
          </a:p>
          <a:p>
            <a:pPr marL="900113" indent="-17621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 smtClean="0"/>
              <a:t>EGEMENLİK-EŞİTLİK ÖLÇÜTÜ</a:t>
            </a:r>
          </a:p>
          <a:p>
            <a:pPr marL="900113" indent="-17621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dirty="0" smtClean="0"/>
              <a:t>İRADE ÖZGÜRLÜĞÜ ÖLÇÜTÜ</a:t>
            </a:r>
          </a:p>
          <a:p>
            <a:pPr marL="900113" indent="0">
              <a:lnSpc>
                <a:spcPct val="150000"/>
              </a:lnSpc>
              <a:spcBef>
                <a:spcPts val="0"/>
              </a:spcBef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0213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KAMU HUKUKU </a:t>
            </a:r>
            <a:r>
              <a:rPr lang="tr-TR" dirty="0" smtClean="0"/>
              <a:t>«Kişinin devletle ve diğer kamu kuruluşları ile olan ilişkisini ve devletle diğer bir devlet arasındaki ilişkiyi düzenleyen hukuk kurallarından oluşur.»</a:t>
            </a:r>
          </a:p>
          <a:p>
            <a:pPr marL="8048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ANAYASA HUKUKU</a:t>
            </a:r>
          </a:p>
          <a:p>
            <a:pPr marL="8048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CEZA HUKUKU</a:t>
            </a:r>
          </a:p>
          <a:p>
            <a:pPr marL="8048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DEVLETLER HUKUKU</a:t>
            </a:r>
          </a:p>
          <a:p>
            <a:pPr marL="8048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GENEL KAMU HUKUKU</a:t>
            </a:r>
          </a:p>
          <a:p>
            <a:pPr marL="8048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MALİ HUKUK </a:t>
            </a:r>
          </a:p>
          <a:p>
            <a:pPr marL="8048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YARGILAMA HUKUKU</a:t>
            </a:r>
          </a:p>
        </p:txBody>
      </p:sp>
    </p:spTree>
    <p:extLst>
      <p:ext uri="{BB962C8B-B14F-4D97-AF65-F5344CB8AC3E}">
        <p14:creationId xmlns:p14="http://schemas.microsoft.com/office/powerpoint/2010/main" val="253715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ÖZEL HUKUK </a:t>
            </a:r>
            <a:r>
              <a:rPr lang="tr-TR" dirty="0" smtClean="0"/>
              <a:t>«Kişilerin birbirleri ile olan ilişkilerini düzenleyen hukuk kurallarından oluşur.»</a:t>
            </a:r>
          </a:p>
          <a:p>
            <a:pPr marL="8048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MEDENİ HUKUK</a:t>
            </a:r>
          </a:p>
          <a:p>
            <a:pPr marL="8048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BORÇLAR HUKUKU</a:t>
            </a:r>
          </a:p>
          <a:p>
            <a:pPr marL="8048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TİCARET HUKUKU</a:t>
            </a:r>
          </a:p>
          <a:p>
            <a:pPr marL="8048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DEVLETLER ÖZEL HUKUKU</a:t>
            </a:r>
          </a:p>
        </p:txBody>
      </p:sp>
    </p:spTree>
    <p:extLst>
      <p:ext uri="{BB962C8B-B14F-4D97-AF65-F5344CB8AC3E}">
        <p14:creationId xmlns:p14="http://schemas.microsoft.com/office/powerpoint/2010/main" val="329423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KARMA NİTELİKLİ HUKUK DALLARI</a:t>
            </a:r>
            <a:endParaRPr lang="tr-TR" dirty="0" smtClean="0"/>
          </a:p>
          <a:p>
            <a:pPr marL="8048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İŞ HUKUKU</a:t>
            </a:r>
          </a:p>
          <a:p>
            <a:pPr marL="8048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EĞİTİM HUKUKU</a:t>
            </a:r>
          </a:p>
          <a:p>
            <a:pPr marL="8048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 smtClean="0"/>
              <a:t>ÇOCUK HUKUKU</a:t>
            </a:r>
          </a:p>
        </p:txBody>
      </p:sp>
    </p:spTree>
    <p:extLst>
      <p:ext uri="{BB962C8B-B14F-4D97-AF65-F5344CB8AC3E}">
        <p14:creationId xmlns:p14="http://schemas.microsoft.com/office/powerpoint/2010/main" val="305649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10186"/>
          </a:xfrm>
        </p:spPr>
        <p:txBody>
          <a:bodyPr>
            <a:normAutofit/>
          </a:bodyPr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HUKUKUN KAYNAKLARI</a:t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dirty="0" smtClean="0"/>
              <a:t>YAZILI HUKUK</a:t>
            </a:r>
          </a:p>
          <a:p>
            <a:pPr marL="1609725" indent="-4492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/>
              <a:t>	</a:t>
            </a:r>
            <a:r>
              <a:rPr lang="tr-TR" dirty="0" smtClean="0"/>
              <a:t>ANAYASA</a:t>
            </a:r>
          </a:p>
          <a:p>
            <a:pPr marL="1609725" indent="-4492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/>
              <a:t>	</a:t>
            </a:r>
            <a:r>
              <a:rPr lang="tr-TR" dirty="0" smtClean="0"/>
              <a:t>YASALAR (KANUNLAR)</a:t>
            </a:r>
          </a:p>
          <a:p>
            <a:pPr marL="1609725" indent="-4492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/>
              <a:t>	</a:t>
            </a:r>
            <a:r>
              <a:rPr lang="tr-TR" dirty="0" smtClean="0"/>
              <a:t>ULUSLARARASI ANDLAŞMALAR</a:t>
            </a:r>
          </a:p>
          <a:p>
            <a:pPr marL="1609725" indent="-4492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/>
              <a:t>	</a:t>
            </a:r>
            <a:r>
              <a:rPr lang="tr-TR" dirty="0" smtClean="0"/>
              <a:t>KANUN HÜKMÜNDE KARARNAMELER</a:t>
            </a:r>
          </a:p>
          <a:p>
            <a:pPr marL="1609725" indent="-4492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/>
              <a:t>	</a:t>
            </a:r>
            <a:r>
              <a:rPr lang="tr-TR" dirty="0" smtClean="0"/>
              <a:t>TÜZÜKLER	</a:t>
            </a:r>
          </a:p>
          <a:p>
            <a:pPr marL="1609725" indent="-44926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/>
              <a:t>	</a:t>
            </a:r>
            <a:r>
              <a:rPr lang="tr-TR" dirty="0" smtClean="0"/>
              <a:t>YÖNETMELİKLER</a:t>
            </a:r>
          </a:p>
        </p:txBody>
      </p:sp>
    </p:spTree>
    <p:extLst>
      <p:ext uri="{BB962C8B-B14F-4D97-AF65-F5344CB8AC3E}">
        <p14:creationId xmlns:p14="http://schemas.microsoft.com/office/powerpoint/2010/main" val="285816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945061"/>
          </a:xfrm>
        </p:spPr>
        <p:txBody>
          <a:bodyPr>
            <a:normAutofit/>
          </a:bodyPr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HUKUKUN KAYNAKLARI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dirty="0" smtClean="0"/>
              <a:t>GELENEK HUKUKU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dirty="0" smtClean="0"/>
              <a:t>İÇTİHAT HUKUKU (YARGISAL İÇTİHAT)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dirty="0" smtClean="0"/>
              <a:t>BİLİMSEL İÇTİHAT (ÖĞRETİ)</a:t>
            </a:r>
          </a:p>
        </p:txBody>
      </p:sp>
    </p:spTree>
    <p:extLst>
      <p:ext uri="{BB962C8B-B14F-4D97-AF65-F5344CB8AC3E}">
        <p14:creationId xmlns:p14="http://schemas.microsoft.com/office/powerpoint/2010/main" val="2918894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945061"/>
          </a:xfrm>
        </p:spPr>
        <p:txBody>
          <a:bodyPr>
            <a:normAutofit/>
          </a:bodyPr>
          <a:lstStyle/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HUKUK SİSTEMLERİ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/>
          </a:bodyPr>
          <a:lstStyle/>
          <a:p>
            <a:pPr marL="1160463" indent="-436563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KARA AVRUPASI HUKUK SİSTEMİ</a:t>
            </a:r>
          </a:p>
          <a:p>
            <a:pPr marL="1160463" indent="-436563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ANGLO SAKSON SİSTEMİ</a:t>
            </a:r>
          </a:p>
          <a:p>
            <a:pPr marL="1160463" indent="-436563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İSLAM HUKUKU SİSTEMİ</a:t>
            </a:r>
          </a:p>
          <a:p>
            <a:pPr marL="1160463" indent="-436563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tr-TR" dirty="0" smtClean="0"/>
              <a:t>SOSYALİST HUKUK SİSTEMİ</a:t>
            </a:r>
          </a:p>
        </p:txBody>
      </p:sp>
    </p:spTree>
    <p:extLst>
      <p:ext uri="{BB962C8B-B14F-4D97-AF65-F5344CB8AC3E}">
        <p14:creationId xmlns:p14="http://schemas.microsoft.com/office/powerpoint/2010/main" val="49130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14999"/>
            <a:ext cx="10515600" cy="1325563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 HAFTA NELER ÖĞRENECEĞİZ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211475"/>
            <a:ext cx="8483221" cy="52575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TOPLUMSAL DÜZEN KURALLARI</a:t>
            </a:r>
          </a:p>
          <a:p>
            <a:pPr marL="982663"/>
            <a:r>
              <a:rPr lang="tr-TR" dirty="0" smtClean="0"/>
              <a:t>GÖRGÜ KURALLARI</a:t>
            </a:r>
          </a:p>
          <a:p>
            <a:pPr marL="982663"/>
            <a:r>
              <a:rPr lang="tr-TR" dirty="0" smtClean="0"/>
              <a:t>GELENEK (ÖRF VE ADET) KURALLARI</a:t>
            </a:r>
          </a:p>
          <a:p>
            <a:pPr marL="982663"/>
            <a:r>
              <a:rPr lang="tr-TR" dirty="0" smtClean="0"/>
              <a:t>AHLAK KURALLARI</a:t>
            </a:r>
          </a:p>
          <a:p>
            <a:pPr marL="982663"/>
            <a:r>
              <a:rPr lang="tr-TR" dirty="0" smtClean="0"/>
              <a:t>DİN KURALLARI</a:t>
            </a:r>
          </a:p>
          <a:p>
            <a:pPr marL="982663"/>
            <a:r>
              <a:rPr lang="tr-TR" dirty="0" smtClean="0"/>
              <a:t>HUKUK KURALLARI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YAPTIRIM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HUKUK KURALLARININ TÜRLERİ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HUKUKUN DALLARI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dirty="0" smtClean="0"/>
              <a:t>HUKUKUN KAYNAKLARI</a:t>
            </a: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24304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42447" y="1310186"/>
            <a:ext cx="8147713" cy="133748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YARARLANILAN KAYNAK: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/>
              <a:t>	</a:t>
            </a:r>
            <a:r>
              <a:rPr lang="tr-TR" sz="2000" dirty="0" smtClean="0"/>
              <a:t>PROF.DR. YASEMİN KARAMAN KEPENEKCİ (2014). EĞİTİMCİLER İÇİN İNSAN HAKLARI VE VATANDAŞLIK.  ANKARA: SİYASAL KİTABEVİ</a:t>
            </a:r>
          </a:p>
        </p:txBody>
      </p:sp>
    </p:spTree>
    <p:extLst>
      <p:ext uri="{BB962C8B-B14F-4D97-AF65-F5344CB8AC3E}">
        <p14:creationId xmlns:p14="http://schemas.microsoft.com/office/powerpoint/2010/main" val="76219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945061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TOPLUMSAL DÜZEN KURALLARI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İnsanlar toplum içinde yaşarlar.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Toplumsal düzen kurallarının amacı, bireylerin birbirlerine, topluma ve devlete karşı, toplumun (ve devletin de) bireylere karşı tutum ve davranışlarını düzenlemek ve ayrıca çıkar çatışmaları arasında bir denge kurmaktır.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7115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945061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TOPLUMSAL DÜZEN KURALLARI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GÖRGÜ KURALLARI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Toplumsal yaşamın değişik alanları görgü kuralları ile düzenlenir.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Örneğin selamlaşma, misafir ağırlama, sofra kuralları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Görgü kuralları zamana ve yere göre değişiklik gösterir.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754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945061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TOPLUMSAL DÜZEN KURALLARI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GELENEK KURALLARI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«Gelenekler, bir toplumda belirli bir davranışın sürekli ve aynı yönde uzunca bir süre tekrarlanması ve bu davranış biçimine uyulması yönünde genel bir kanunun yerleşmesiyle oluşan kurallardır.»</a:t>
            </a:r>
          </a:p>
        </p:txBody>
      </p:sp>
    </p:spTree>
    <p:extLst>
      <p:ext uri="{BB962C8B-B14F-4D97-AF65-F5344CB8AC3E}">
        <p14:creationId xmlns:p14="http://schemas.microsoft.com/office/powerpoint/2010/main" val="301849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945061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TOPLUMSAL DÜZEN KURALLARI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AHLAK KURALLARI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«Toplumda iyilik ya da kötülük hakkında oluşan değer yargılarına göre yapılması ya da yapılmaması gereken davranışlara ilişkin kurallardır.»</a:t>
            </a:r>
          </a:p>
        </p:txBody>
      </p:sp>
    </p:spTree>
    <p:extLst>
      <p:ext uri="{BB962C8B-B14F-4D97-AF65-F5344CB8AC3E}">
        <p14:creationId xmlns:p14="http://schemas.microsoft.com/office/powerpoint/2010/main" val="68650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945061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TOPLUMSAL DÜZEN KURALLARI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DİN KURALLARI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Toplumu düzenleyen kurallar arasında din kuralları da yer alır. Din kurallarından bazılarına hukuk sistemi içinde yer verilmiş olabilir. </a:t>
            </a:r>
            <a:endParaRPr lang="tr-TR" dirty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Örneğin adam öldürme pek çok dinde yasaklanmıştır. Öte yandan ceza hukukunda da adam öldürme eylemi için hapis cezası yaptırımı öngörülmüştür.</a:t>
            </a:r>
          </a:p>
        </p:txBody>
      </p:sp>
    </p:spTree>
    <p:extLst>
      <p:ext uri="{BB962C8B-B14F-4D97-AF65-F5344CB8AC3E}">
        <p14:creationId xmlns:p14="http://schemas.microsoft.com/office/powerpoint/2010/main" val="362805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945061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TOPLUMSAL DÜZEN KURALLARI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HUKUK KURALLARI</a:t>
            </a:r>
          </a:p>
          <a:p>
            <a:pPr marL="90011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Genel ve soyut</a:t>
            </a:r>
          </a:p>
          <a:p>
            <a:pPr marL="90011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Değer yargısı</a:t>
            </a:r>
          </a:p>
          <a:p>
            <a:pPr marL="90011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Devlet gücü ile uygulanma</a:t>
            </a:r>
          </a:p>
        </p:txBody>
      </p:sp>
    </p:spTree>
    <p:extLst>
      <p:ext uri="{BB962C8B-B14F-4D97-AF65-F5344CB8AC3E}">
        <p14:creationId xmlns:p14="http://schemas.microsoft.com/office/powerpoint/2010/main" val="4206972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18867" y="1310186"/>
            <a:ext cx="10699844" cy="495413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YAPTIRIM</a:t>
            </a:r>
          </a:p>
          <a:p>
            <a:pPr marL="35560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tr-TR" dirty="0" smtClean="0"/>
              <a:t>Hukuk kurallarına uyulmasını sağlayan zorlayıcı güç</a:t>
            </a:r>
          </a:p>
          <a:p>
            <a:pPr marL="1255713" indent="-53181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dirty="0" smtClean="0"/>
              <a:t>Kişisel öç alma</a:t>
            </a:r>
          </a:p>
          <a:p>
            <a:pPr marL="1255713" indent="-53181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dirty="0" smtClean="0"/>
              <a:t>Kısas</a:t>
            </a:r>
          </a:p>
          <a:p>
            <a:pPr marL="1255713" indent="-53181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dirty="0" smtClean="0"/>
              <a:t>Hakeme başvurma-uzlaşma</a:t>
            </a:r>
          </a:p>
          <a:p>
            <a:pPr marL="1255713" indent="-531813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tr-TR" dirty="0" smtClean="0"/>
              <a:t>Yargılama sistemi</a:t>
            </a:r>
          </a:p>
        </p:txBody>
      </p:sp>
    </p:spTree>
    <p:extLst>
      <p:ext uri="{BB962C8B-B14F-4D97-AF65-F5344CB8AC3E}">
        <p14:creationId xmlns:p14="http://schemas.microsoft.com/office/powerpoint/2010/main" val="389886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397</Words>
  <Application>Microsoft Office PowerPoint</Application>
  <PresentationFormat>Geniş ekran</PresentationFormat>
  <Paragraphs>99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Wingdings</vt:lpstr>
      <vt:lpstr>Office Teması</vt:lpstr>
      <vt:lpstr>VATANDAŞLIK</vt:lpstr>
      <vt:lpstr>BU HAFTA NELER ÖĞRENECEĞİZ?</vt:lpstr>
      <vt:lpstr>TOPLUMSAL DÜZEN KURALLARI</vt:lpstr>
      <vt:lpstr>TOPLUMSAL DÜZEN KURALLARI</vt:lpstr>
      <vt:lpstr>TOPLUMSAL DÜZEN KURALLARI</vt:lpstr>
      <vt:lpstr>TOPLUMSAL DÜZEN KURALLARI</vt:lpstr>
      <vt:lpstr>TOPLUMSAL DÜZEN KURALLARI</vt:lpstr>
      <vt:lpstr>TOPLUMSAL DÜZEN KURALLARI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HUKUKUN KAYNAKLARI </vt:lpstr>
      <vt:lpstr>HUKUKUN KAYNAKLARI</vt:lpstr>
      <vt:lpstr>HUKUK SİSTEMLERİ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VATANDAŞLIK</dc:title>
  <dc:creator>WESER</dc:creator>
  <cp:lastModifiedBy>WESER</cp:lastModifiedBy>
  <cp:revision>10</cp:revision>
  <dcterms:created xsi:type="dcterms:W3CDTF">2018-04-17T19:43:00Z</dcterms:created>
  <dcterms:modified xsi:type="dcterms:W3CDTF">2018-04-18T12:31:48Z</dcterms:modified>
</cp:coreProperties>
</file>