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70" r:id="rId7"/>
    <p:sldId id="271"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FBADC-57C0-4AB9-A09D-AC8E4B8C6D10}" type="doc">
      <dgm:prSet loTypeId="urn:microsoft.com/office/officeart/2005/8/layout/vList6" loCatId="list" qsTypeId="urn:microsoft.com/office/officeart/2005/8/quickstyle/simple5" qsCatId="simple" csTypeId="urn:microsoft.com/office/officeart/2005/8/colors/accent1_2" csCatId="accent1" phldr="1"/>
      <dgm:spPr/>
      <dgm:t>
        <a:bodyPr/>
        <a:lstStyle/>
        <a:p>
          <a:endParaRPr lang="tr-TR"/>
        </a:p>
      </dgm:t>
    </dgm:pt>
    <dgm:pt modelId="{EA3515BB-7310-4449-96EC-479CDBC50989}">
      <dgm:prSet phldrT="[Metin]"/>
      <dgm:spPr/>
      <dgm:t>
        <a:bodyPr/>
        <a:lstStyle/>
        <a:p>
          <a:r>
            <a:rPr lang="tr-TR" dirty="0" smtClean="0"/>
            <a:t>Yenilik Teorisi</a:t>
          </a:r>
          <a:endParaRPr lang="tr-TR" dirty="0"/>
        </a:p>
      </dgm:t>
    </dgm:pt>
    <dgm:pt modelId="{6CEE2FBA-317F-4BB1-81FE-49B60E882221}" type="parTrans" cxnId="{BD7B4557-1FEE-4484-BDD0-5BBDF3DB7BC8}">
      <dgm:prSet/>
      <dgm:spPr/>
      <dgm:t>
        <a:bodyPr/>
        <a:lstStyle/>
        <a:p>
          <a:endParaRPr lang="tr-TR"/>
        </a:p>
      </dgm:t>
    </dgm:pt>
    <dgm:pt modelId="{ECD19D95-96A4-43AD-BD53-102AA01C07C7}" type="sibTrans" cxnId="{BD7B4557-1FEE-4484-BDD0-5BBDF3DB7BC8}">
      <dgm:prSet/>
      <dgm:spPr/>
      <dgm:t>
        <a:bodyPr/>
        <a:lstStyle/>
        <a:p>
          <a:endParaRPr lang="tr-TR"/>
        </a:p>
      </dgm:t>
    </dgm:pt>
    <dgm:pt modelId="{2F3DF62C-0339-4772-8EA7-1A86098D9BD4}">
      <dgm:prSet phldrT="[Metin]"/>
      <dgm:spPr/>
      <dgm:t>
        <a:bodyPr/>
        <a:lstStyle/>
        <a:p>
          <a:r>
            <a:rPr lang="tr-TR" dirty="0" smtClean="0"/>
            <a:t>Bu teori J. </a:t>
          </a:r>
          <a:r>
            <a:rPr lang="tr-TR" dirty="0" err="1" smtClean="0"/>
            <a:t>Schumpeter</a:t>
          </a:r>
          <a:r>
            <a:rPr lang="tr-TR" dirty="0" smtClean="0"/>
            <a:t> tarafından gerçekleştirilmiştir.</a:t>
          </a:r>
          <a:endParaRPr lang="tr-TR" dirty="0"/>
        </a:p>
      </dgm:t>
    </dgm:pt>
    <dgm:pt modelId="{28990822-6386-459B-8503-C07C243B24F2}" type="parTrans" cxnId="{08809F51-CF21-4806-95EE-E3EB3784DB96}">
      <dgm:prSet/>
      <dgm:spPr/>
      <dgm:t>
        <a:bodyPr/>
        <a:lstStyle/>
        <a:p>
          <a:endParaRPr lang="tr-TR"/>
        </a:p>
      </dgm:t>
    </dgm:pt>
    <dgm:pt modelId="{442FAB87-9ACF-4AE4-B3B8-1F5858DE6CA4}" type="sibTrans" cxnId="{08809F51-CF21-4806-95EE-E3EB3784DB96}">
      <dgm:prSet/>
      <dgm:spPr/>
      <dgm:t>
        <a:bodyPr/>
        <a:lstStyle/>
        <a:p>
          <a:endParaRPr lang="tr-TR"/>
        </a:p>
      </dgm:t>
    </dgm:pt>
    <dgm:pt modelId="{8DB0ACDE-59F9-4178-A4F0-37A2FC5CFF4F}">
      <dgm:prSet phldrT="[Metin]"/>
      <dgm:spPr/>
      <dgm:t>
        <a:bodyPr/>
        <a:lstStyle/>
        <a:p>
          <a:r>
            <a:rPr lang="tr-TR" dirty="0" smtClean="0"/>
            <a:t>Yeniliklerin ve yaratıcılığın ekonomik kârın nedeni olarak görmektedir.</a:t>
          </a:r>
          <a:endParaRPr lang="tr-TR" dirty="0"/>
        </a:p>
      </dgm:t>
    </dgm:pt>
    <dgm:pt modelId="{9C572C47-1C9F-4CFA-8854-AC149256E034}" type="parTrans" cxnId="{99CA53D3-3B17-4717-B8A4-74961BCC3049}">
      <dgm:prSet/>
      <dgm:spPr/>
      <dgm:t>
        <a:bodyPr/>
        <a:lstStyle/>
        <a:p>
          <a:endParaRPr lang="tr-TR"/>
        </a:p>
      </dgm:t>
    </dgm:pt>
    <dgm:pt modelId="{68E4D32C-63DD-4F61-90CC-93B34EB0CCD6}" type="sibTrans" cxnId="{99CA53D3-3B17-4717-B8A4-74961BCC3049}">
      <dgm:prSet/>
      <dgm:spPr/>
      <dgm:t>
        <a:bodyPr/>
        <a:lstStyle/>
        <a:p>
          <a:endParaRPr lang="tr-TR"/>
        </a:p>
      </dgm:t>
    </dgm:pt>
    <dgm:pt modelId="{8B46DF72-9528-40D6-8ABF-A8E609FE0662}">
      <dgm:prSet phldrT="[Metin]"/>
      <dgm:spPr/>
      <dgm:t>
        <a:bodyPr/>
        <a:lstStyle/>
        <a:p>
          <a:r>
            <a:rPr lang="tr-TR" dirty="0" smtClean="0"/>
            <a:t>Risk ve belirsizlik teorisi</a:t>
          </a:r>
          <a:endParaRPr lang="tr-TR" dirty="0"/>
        </a:p>
      </dgm:t>
    </dgm:pt>
    <dgm:pt modelId="{E72A2BF1-AF96-4F9F-8486-EE0A1E3DBE8E}" type="parTrans" cxnId="{EF141B35-373B-49C2-80AB-EB86D2B507BF}">
      <dgm:prSet/>
      <dgm:spPr/>
      <dgm:t>
        <a:bodyPr/>
        <a:lstStyle/>
        <a:p>
          <a:endParaRPr lang="tr-TR"/>
        </a:p>
      </dgm:t>
    </dgm:pt>
    <dgm:pt modelId="{16823555-7172-4ECC-A183-8FE0E749577D}" type="sibTrans" cxnId="{EF141B35-373B-49C2-80AB-EB86D2B507BF}">
      <dgm:prSet/>
      <dgm:spPr/>
      <dgm:t>
        <a:bodyPr/>
        <a:lstStyle/>
        <a:p>
          <a:endParaRPr lang="tr-TR"/>
        </a:p>
      </dgm:t>
    </dgm:pt>
    <dgm:pt modelId="{87E81A4E-2B1F-4762-92EA-51C35B519D56}">
      <dgm:prSet phldrT="[Metin]"/>
      <dgm:spPr/>
      <dgm:t>
        <a:bodyPr/>
        <a:lstStyle/>
        <a:p>
          <a:r>
            <a:rPr lang="tr-TR" dirty="0" smtClean="0"/>
            <a:t>Bu teori F. </a:t>
          </a:r>
          <a:r>
            <a:rPr lang="tr-TR" dirty="0" err="1" smtClean="0"/>
            <a:t>Knight</a:t>
          </a:r>
          <a:r>
            <a:rPr lang="tr-TR" dirty="0" smtClean="0"/>
            <a:t> tarafından ortaya konmuştur.</a:t>
          </a:r>
          <a:endParaRPr lang="tr-TR" dirty="0"/>
        </a:p>
      </dgm:t>
    </dgm:pt>
    <dgm:pt modelId="{B61D4450-75E0-4CAB-BE65-A487C690B5A4}" type="parTrans" cxnId="{ACDDEC72-23BF-4DA7-9F01-01123C85F79C}">
      <dgm:prSet/>
      <dgm:spPr/>
      <dgm:t>
        <a:bodyPr/>
        <a:lstStyle/>
        <a:p>
          <a:endParaRPr lang="tr-TR"/>
        </a:p>
      </dgm:t>
    </dgm:pt>
    <dgm:pt modelId="{94BEA070-A526-4914-BD29-0D65721E50E4}" type="sibTrans" cxnId="{ACDDEC72-23BF-4DA7-9F01-01123C85F79C}">
      <dgm:prSet/>
      <dgm:spPr/>
      <dgm:t>
        <a:bodyPr/>
        <a:lstStyle/>
        <a:p>
          <a:endParaRPr lang="tr-TR"/>
        </a:p>
      </dgm:t>
    </dgm:pt>
    <dgm:pt modelId="{2A06FC0E-698D-43D7-B9FF-81554E35A342}">
      <dgm:prSet phldrT="[Metin]"/>
      <dgm:spPr/>
      <dgm:t>
        <a:bodyPr/>
        <a:lstStyle/>
        <a:p>
          <a:r>
            <a:rPr lang="tr-TR" dirty="0" smtClean="0"/>
            <a:t>Kârı geleceğin belirsizliğinden </a:t>
          </a:r>
          <a:r>
            <a:rPr lang="nn-NO" dirty="0" smtClean="0"/>
            <a:t>kaynaklanan riskin karşılığı olarak nitelendirilmektedir.</a:t>
          </a:r>
          <a:endParaRPr lang="tr-TR" dirty="0"/>
        </a:p>
      </dgm:t>
    </dgm:pt>
    <dgm:pt modelId="{EEE44B51-4EE8-415C-9D6A-D4A32A86833A}" type="parTrans" cxnId="{24226A6B-C0ED-4009-B074-AAB5EF751C6F}">
      <dgm:prSet/>
      <dgm:spPr/>
      <dgm:t>
        <a:bodyPr/>
        <a:lstStyle/>
        <a:p>
          <a:endParaRPr lang="tr-TR"/>
        </a:p>
      </dgm:t>
    </dgm:pt>
    <dgm:pt modelId="{66A9F5A4-E18A-4875-9E9A-12BF3E6CF669}" type="sibTrans" cxnId="{24226A6B-C0ED-4009-B074-AAB5EF751C6F}">
      <dgm:prSet/>
      <dgm:spPr/>
      <dgm:t>
        <a:bodyPr/>
        <a:lstStyle/>
        <a:p>
          <a:endParaRPr lang="tr-TR"/>
        </a:p>
      </dgm:t>
    </dgm:pt>
    <dgm:pt modelId="{3A73134B-65AD-4DE4-8608-D030BC20C2F8}">
      <dgm:prSet phldrT="[Metin]"/>
      <dgm:spPr/>
      <dgm:t>
        <a:bodyPr/>
        <a:lstStyle/>
        <a:p>
          <a:r>
            <a:rPr lang="tr-TR" dirty="0" smtClean="0"/>
            <a:t>Piyasa yapısına dayalı teori</a:t>
          </a:r>
          <a:endParaRPr lang="tr-TR" dirty="0"/>
        </a:p>
      </dgm:t>
    </dgm:pt>
    <dgm:pt modelId="{1403ED52-2D63-46D8-83ED-4DAEC0D58878}" type="parTrans" cxnId="{5CE475F0-51D8-4547-A50D-E124E6B885A0}">
      <dgm:prSet/>
      <dgm:spPr/>
      <dgm:t>
        <a:bodyPr/>
        <a:lstStyle/>
        <a:p>
          <a:endParaRPr lang="tr-TR"/>
        </a:p>
      </dgm:t>
    </dgm:pt>
    <dgm:pt modelId="{29EEAAA6-2587-418D-9F64-EFC8EF028311}" type="sibTrans" cxnId="{5CE475F0-51D8-4547-A50D-E124E6B885A0}">
      <dgm:prSet/>
      <dgm:spPr/>
      <dgm:t>
        <a:bodyPr/>
        <a:lstStyle/>
        <a:p>
          <a:endParaRPr lang="tr-TR"/>
        </a:p>
      </dgm:t>
    </dgm:pt>
    <dgm:pt modelId="{E04C12C6-7828-4C8F-93B3-7179B13010A5}">
      <dgm:prSet phldrT="[Metin]"/>
      <dgm:spPr/>
      <dgm:t>
        <a:bodyPr/>
        <a:lstStyle/>
        <a:p>
          <a:r>
            <a:rPr lang="tr-TR" dirty="0" smtClean="0"/>
            <a:t>Piyasa yapısı ile kâr arasında yakın bir ilişki bulunmaktadır.</a:t>
          </a:r>
          <a:endParaRPr lang="tr-TR" dirty="0"/>
        </a:p>
      </dgm:t>
    </dgm:pt>
    <dgm:pt modelId="{3722352F-79AD-4CEE-B8FA-2EC733C5FECB}" type="parTrans" cxnId="{F2D6E025-40FB-44F4-B484-5AF6AE357EA9}">
      <dgm:prSet/>
      <dgm:spPr/>
      <dgm:t>
        <a:bodyPr/>
        <a:lstStyle/>
        <a:p>
          <a:endParaRPr lang="tr-TR"/>
        </a:p>
      </dgm:t>
    </dgm:pt>
    <dgm:pt modelId="{537F3414-7534-45F1-BE0B-AE7D0D37B0DF}" type="sibTrans" cxnId="{F2D6E025-40FB-44F4-B484-5AF6AE357EA9}">
      <dgm:prSet/>
      <dgm:spPr/>
      <dgm:t>
        <a:bodyPr/>
        <a:lstStyle/>
        <a:p>
          <a:endParaRPr lang="tr-TR"/>
        </a:p>
      </dgm:t>
    </dgm:pt>
    <dgm:pt modelId="{53EF1F97-147F-4D0D-B7A3-C2D077242B35}">
      <dgm:prSet phldrT="[Metin]"/>
      <dgm:spPr/>
      <dgm:t>
        <a:bodyPr/>
        <a:lstStyle/>
        <a:p>
          <a:r>
            <a:rPr lang="tr-TR" dirty="0" smtClean="0"/>
            <a:t>Tam rekabet şartlarının var olduğu piyasalarda uzun dönemde aşırı kâr yoktur ve firmalar normal kâr ile yetinmek durumundadır.</a:t>
          </a:r>
          <a:endParaRPr lang="tr-TR" dirty="0"/>
        </a:p>
      </dgm:t>
    </dgm:pt>
    <dgm:pt modelId="{DE473249-EA6B-4D4A-8F9D-A0B94AE405F5}" type="parTrans" cxnId="{9D915DB0-6931-427B-9A3C-7541918BDEE5}">
      <dgm:prSet/>
      <dgm:spPr/>
      <dgm:t>
        <a:bodyPr/>
        <a:lstStyle/>
        <a:p>
          <a:endParaRPr lang="tr-TR"/>
        </a:p>
      </dgm:t>
    </dgm:pt>
    <dgm:pt modelId="{411D8991-9A55-4B0E-A8FC-DBFC26949EB6}" type="sibTrans" cxnId="{9D915DB0-6931-427B-9A3C-7541918BDEE5}">
      <dgm:prSet/>
      <dgm:spPr/>
      <dgm:t>
        <a:bodyPr/>
        <a:lstStyle/>
        <a:p>
          <a:endParaRPr lang="tr-TR"/>
        </a:p>
      </dgm:t>
    </dgm:pt>
    <dgm:pt modelId="{248E6FD8-3722-4C3A-B48C-812953848EFF}" type="pres">
      <dgm:prSet presAssocID="{864FBADC-57C0-4AB9-A09D-AC8E4B8C6D10}" presName="Name0" presStyleCnt="0">
        <dgm:presLayoutVars>
          <dgm:dir/>
          <dgm:animLvl val="lvl"/>
          <dgm:resizeHandles/>
        </dgm:presLayoutVars>
      </dgm:prSet>
      <dgm:spPr/>
      <dgm:t>
        <a:bodyPr/>
        <a:lstStyle/>
        <a:p>
          <a:endParaRPr lang="tr-TR"/>
        </a:p>
      </dgm:t>
    </dgm:pt>
    <dgm:pt modelId="{129E4F46-78A1-4E76-B2F1-968938A8C8B8}" type="pres">
      <dgm:prSet presAssocID="{EA3515BB-7310-4449-96EC-479CDBC50989}" presName="linNode" presStyleCnt="0"/>
      <dgm:spPr/>
    </dgm:pt>
    <dgm:pt modelId="{A052EB05-063E-488D-8C61-BA1B6A7259A6}" type="pres">
      <dgm:prSet presAssocID="{EA3515BB-7310-4449-96EC-479CDBC50989}" presName="parentShp" presStyleLbl="node1" presStyleIdx="0" presStyleCnt="3">
        <dgm:presLayoutVars>
          <dgm:bulletEnabled val="1"/>
        </dgm:presLayoutVars>
      </dgm:prSet>
      <dgm:spPr/>
      <dgm:t>
        <a:bodyPr/>
        <a:lstStyle/>
        <a:p>
          <a:endParaRPr lang="tr-TR"/>
        </a:p>
      </dgm:t>
    </dgm:pt>
    <dgm:pt modelId="{F0791176-4175-4F84-82EA-A3BEA3150FD1}" type="pres">
      <dgm:prSet presAssocID="{EA3515BB-7310-4449-96EC-479CDBC50989}" presName="childShp" presStyleLbl="bgAccFollowNode1" presStyleIdx="0" presStyleCnt="3">
        <dgm:presLayoutVars>
          <dgm:bulletEnabled val="1"/>
        </dgm:presLayoutVars>
      </dgm:prSet>
      <dgm:spPr/>
      <dgm:t>
        <a:bodyPr/>
        <a:lstStyle/>
        <a:p>
          <a:endParaRPr lang="tr-TR"/>
        </a:p>
      </dgm:t>
    </dgm:pt>
    <dgm:pt modelId="{8CC21956-70C7-4464-9A01-3310CD86BD58}" type="pres">
      <dgm:prSet presAssocID="{ECD19D95-96A4-43AD-BD53-102AA01C07C7}" presName="spacing" presStyleCnt="0"/>
      <dgm:spPr/>
    </dgm:pt>
    <dgm:pt modelId="{621733F5-2554-4A3B-9BC8-DAE72F5AC1CB}" type="pres">
      <dgm:prSet presAssocID="{8B46DF72-9528-40D6-8ABF-A8E609FE0662}" presName="linNode" presStyleCnt="0"/>
      <dgm:spPr/>
    </dgm:pt>
    <dgm:pt modelId="{8857CE35-B1B5-4DFB-A9E6-43A5B48B81F7}" type="pres">
      <dgm:prSet presAssocID="{8B46DF72-9528-40D6-8ABF-A8E609FE0662}" presName="parentShp" presStyleLbl="node1" presStyleIdx="1" presStyleCnt="3">
        <dgm:presLayoutVars>
          <dgm:bulletEnabled val="1"/>
        </dgm:presLayoutVars>
      </dgm:prSet>
      <dgm:spPr/>
      <dgm:t>
        <a:bodyPr/>
        <a:lstStyle/>
        <a:p>
          <a:endParaRPr lang="tr-TR"/>
        </a:p>
      </dgm:t>
    </dgm:pt>
    <dgm:pt modelId="{AE6441E1-E951-4B64-92F0-302406A486DC}" type="pres">
      <dgm:prSet presAssocID="{8B46DF72-9528-40D6-8ABF-A8E609FE0662}" presName="childShp" presStyleLbl="bgAccFollowNode1" presStyleIdx="1" presStyleCnt="3">
        <dgm:presLayoutVars>
          <dgm:bulletEnabled val="1"/>
        </dgm:presLayoutVars>
      </dgm:prSet>
      <dgm:spPr/>
      <dgm:t>
        <a:bodyPr/>
        <a:lstStyle/>
        <a:p>
          <a:endParaRPr lang="tr-TR"/>
        </a:p>
      </dgm:t>
    </dgm:pt>
    <dgm:pt modelId="{992BB848-6125-4FEF-A5BC-75B99A58430A}" type="pres">
      <dgm:prSet presAssocID="{16823555-7172-4ECC-A183-8FE0E749577D}" presName="spacing" presStyleCnt="0"/>
      <dgm:spPr/>
    </dgm:pt>
    <dgm:pt modelId="{DBA8170C-1D28-4EE0-9657-C380AAB0D3F1}" type="pres">
      <dgm:prSet presAssocID="{3A73134B-65AD-4DE4-8608-D030BC20C2F8}" presName="linNode" presStyleCnt="0"/>
      <dgm:spPr/>
    </dgm:pt>
    <dgm:pt modelId="{698B76E8-BD98-40AC-AEF6-9D63CC07E673}" type="pres">
      <dgm:prSet presAssocID="{3A73134B-65AD-4DE4-8608-D030BC20C2F8}" presName="parentShp" presStyleLbl="node1" presStyleIdx="2" presStyleCnt="3">
        <dgm:presLayoutVars>
          <dgm:bulletEnabled val="1"/>
        </dgm:presLayoutVars>
      </dgm:prSet>
      <dgm:spPr/>
      <dgm:t>
        <a:bodyPr/>
        <a:lstStyle/>
        <a:p>
          <a:endParaRPr lang="tr-TR"/>
        </a:p>
      </dgm:t>
    </dgm:pt>
    <dgm:pt modelId="{98914B46-4522-4157-BB80-D786B5717EE4}" type="pres">
      <dgm:prSet presAssocID="{3A73134B-65AD-4DE4-8608-D030BC20C2F8}" presName="childShp" presStyleLbl="bgAccFollowNode1" presStyleIdx="2" presStyleCnt="3">
        <dgm:presLayoutVars>
          <dgm:bulletEnabled val="1"/>
        </dgm:presLayoutVars>
      </dgm:prSet>
      <dgm:spPr/>
      <dgm:t>
        <a:bodyPr/>
        <a:lstStyle/>
        <a:p>
          <a:endParaRPr lang="tr-TR"/>
        </a:p>
      </dgm:t>
    </dgm:pt>
  </dgm:ptLst>
  <dgm:cxnLst>
    <dgm:cxn modelId="{24226A6B-C0ED-4009-B074-AAB5EF751C6F}" srcId="{8B46DF72-9528-40D6-8ABF-A8E609FE0662}" destId="{2A06FC0E-698D-43D7-B9FF-81554E35A342}" srcOrd="1" destOrd="0" parTransId="{EEE44B51-4EE8-415C-9D6A-D4A32A86833A}" sibTransId="{66A9F5A4-E18A-4875-9E9A-12BF3E6CF669}"/>
    <dgm:cxn modelId="{9D915DB0-6931-427B-9A3C-7541918BDEE5}" srcId="{3A73134B-65AD-4DE4-8608-D030BC20C2F8}" destId="{53EF1F97-147F-4D0D-B7A3-C2D077242B35}" srcOrd="1" destOrd="0" parTransId="{DE473249-EA6B-4D4A-8F9D-A0B94AE405F5}" sibTransId="{411D8991-9A55-4B0E-A8FC-DBFC26949EB6}"/>
    <dgm:cxn modelId="{BD7B4557-1FEE-4484-BDD0-5BBDF3DB7BC8}" srcId="{864FBADC-57C0-4AB9-A09D-AC8E4B8C6D10}" destId="{EA3515BB-7310-4449-96EC-479CDBC50989}" srcOrd="0" destOrd="0" parTransId="{6CEE2FBA-317F-4BB1-81FE-49B60E882221}" sibTransId="{ECD19D95-96A4-43AD-BD53-102AA01C07C7}"/>
    <dgm:cxn modelId="{DB4B8C68-B7E2-4E10-8A9B-5AE3F744EFAE}" type="presOf" srcId="{864FBADC-57C0-4AB9-A09D-AC8E4B8C6D10}" destId="{248E6FD8-3722-4C3A-B48C-812953848EFF}" srcOrd="0" destOrd="0" presId="urn:microsoft.com/office/officeart/2005/8/layout/vList6"/>
    <dgm:cxn modelId="{5CE475F0-51D8-4547-A50D-E124E6B885A0}" srcId="{864FBADC-57C0-4AB9-A09D-AC8E4B8C6D10}" destId="{3A73134B-65AD-4DE4-8608-D030BC20C2F8}" srcOrd="2" destOrd="0" parTransId="{1403ED52-2D63-46D8-83ED-4DAEC0D58878}" sibTransId="{29EEAAA6-2587-418D-9F64-EFC8EF028311}"/>
    <dgm:cxn modelId="{ACDDEC72-23BF-4DA7-9F01-01123C85F79C}" srcId="{8B46DF72-9528-40D6-8ABF-A8E609FE0662}" destId="{87E81A4E-2B1F-4762-92EA-51C35B519D56}" srcOrd="0" destOrd="0" parTransId="{B61D4450-75E0-4CAB-BE65-A487C690B5A4}" sibTransId="{94BEA070-A526-4914-BD29-0D65721E50E4}"/>
    <dgm:cxn modelId="{F2D6E025-40FB-44F4-B484-5AF6AE357EA9}" srcId="{3A73134B-65AD-4DE4-8608-D030BC20C2F8}" destId="{E04C12C6-7828-4C8F-93B3-7179B13010A5}" srcOrd="0" destOrd="0" parTransId="{3722352F-79AD-4CEE-B8FA-2EC733C5FECB}" sibTransId="{537F3414-7534-45F1-BE0B-AE7D0D37B0DF}"/>
    <dgm:cxn modelId="{D0EBD27E-E74F-45B9-A451-D8B9A0338129}" type="presOf" srcId="{87E81A4E-2B1F-4762-92EA-51C35B519D56}" destId="{AE6441E1-E951-4B64-92F0-302406A486DC}" srcOrd="0" destOrd="0" presId="urn:microsoft.com/office/officeart/2005/8/layout/vList6"/>
    <dgm:cxn modelId="{EF141B35-373B-49C2-80AB-EB86D2B507BF}" srcId="{864FBADC-57C0-4AB9-A09D-AC8E4B8C6D10}" destId="{8B46DF72-9528-40D6-8ABF-A8E609FE0662}" srcOrd="1" destOrd="0" parTransId="{E72A2BF1-AF96-4F9F-8486-EE0A1E3DBE8E}" sibTransId="{16823555-7172-4ECC-A183-8FE0E749577D}"/>
    <dgm:cxn modelId="{99CA53D3-3B17-4717-B8A4-74961BCC3049}" srcId="{EA3515BB-7310-4449-96EC-479CDBC50989}" destId="{8DB0ACDE-59F9-4178-A4F0-37A2FC5CFF4F}" srcOrd="1" destOrd="0" parTransId="{9C572C47-1C9F-4CFA-8854-AC149256E034}" sibTransId="{68E4D32C-63DD-4F61-90CC-93B34EB0CCD6}"/>
    <dgm:cxn modelId="{CAD71C63-1231-45B1-A29B-99AAD12CC028}" type="presOf" srcId="{8DB0ACDE-59F9-4178-A4F0-37A2FC5CFF4F}" destId="{F0791176-4175-4F84-82EA-A3BEA3150FD1}" srcOrd="0" destOrd="1" presId="urn:microsoft.com/office/officeart/2005/8/layout/vList6"/>
    <dgm:cxn modelId="{C09A02D5-15EC-4D2E-9B82-A6DAE2EFAE16}" type="presOf" srcId="{2F3DF62C-0339-4772-8EA7-1A86098D9BD4}" destId="{F0791176-4175-4F84-82EA-A3BEA3150FD1}" srcOrd="0" destOrd="0" presId="urn:microsoft.com/office/officeart/2005/8/layout/vList6"/>
    <dgm:cxn modelId="{AD42C29A-A298-4677-A054-C356FA436BF8}" type="presOf" srcId="{8B46DF72-9528-40D6-8ABF-A8E609FE0662}" destId="{8857CE35-B1B5-4DFB-A9E6-43A5B48B81F7}" srcOrd="0" destOrd="0" presId="urn:microsoft.com/office/officeart/2005/8/layout/vList6"/>
    <dgm:cxn modelId="{6FF10601-2264-4115-92FB-F6E1762BF57E}" type="presOf" srcId="{53EF1F97-147F-4D0D-B7A3-C2D077242B35}" destId="{98914B46-4522-4157-BB80-D786B5717EE4}" srcOrd="0" destOrd="1" presId="urn:microsoft.com/office/officeart/2005/8/layout/vList6"/>
    <dgm:cxn modelId="{D6D4BD3D-F1FF-4938-9DE2-0E03272216AF}" type="presOf" srcId="{3A73134B-65AD-4DE4-8608-D030BC20C2F8}" destId="{698B76E8-BD98-40AC-AEF6-9D63CC07E673}" srcOrd="0" destOrd="0" presId="urn:microsoft.com/office/officeart/2005/8/layout/vList6"/>
    <dgm:cxn modelId="{82968F99-C10B-44DA-81AD-39B7E4E869BF}" type="presOf" srcId="{E04C12C6-7828-4C8F-93B3-7179B13010A5}" destId="{98914B46-4522-4157-BB80-D786B5717EE4}" srcOrd="0" destOrd="0" presId="urn:microsoft.com/office/officeart/2005/8/layout/vList6"/>
    <dgm:cxn modelId="{04976A94-7748-432B-81E3-EA4606AB2BB3}" type="presOf" srcId="{EA3515BB-7310-4449-96EC-479CDBC50989}" destId="{A052EB05-063E-488D-8C61-BA1B6A7259A6}" srcOrd="0" destOrd="0" presId="urn:microsoft.com/office/officeart/2005/8/layout/vList6"/>
    <dgm:cxn modelId="{47BEF09A-AB14-4836-B7E1-150D663E118E}" type="presOf" srcId="{2A06FC0E-698D-43D7-B9FF-81554E35A342}" destId="{AE6441E1-E951-4B64-92F0-302406A486DC}" srcOrd="0" destOrd="1" presId="urn:microsoft.com/office/officeart/2005/8/layout/vList6"/>
    <dgm:cxn modelId="{08809F51-CF21-4806-95EE-E3EB3784DB96}" srcId="{EA3515BB-7310-4449-96EC-479CDBC50989}" destId="{2F3DF62C-0339-4772-8EA7-1A86098D9BD4}" srcOrd="0" destOrd="0" parTransId="{28990822-6386-459B-8503-C07C243B24F2}" sibTransId="{442FAB87-9ACF-4AE4-B3B8-1F5858DE6CA4}"/>
    <dgm:cxn modelId="{2A259D38-1F20-4AB3-92F7-DBCFDCEBB83F}" type="presParOf" srcId="{248E6FD8-3722-4C3A-B48C-812953848EFF}" destId="{129E4F46-78A1-4E76-B2F1-968938A8C8B8}" srcOrd="0" destOrd="0" presId="urn:microsoft.com/office/officeart/2005/8/layout/vList6"/>
    <dgm:cxn modelId="{C9450281-097D-46D0-ADA7-6DD7546106BC}" type="presParOf" srcId="{129E4F46-78A1-4E76-B2F1-968938A8C8B8}" destId="{A052EB05-063E-488D-8C61-BA1B6A7259A6}" srcOrd="0" destOrd="0" presId="urn:microsoft.com/office/officeart/2005/8/layout/vList6"/>
    <dgm:cxn modelId="{A918D660-369E-4A1C-AA14-AD31F8851A4C}" type="presParOf" srcId="{129E4F46-78A1-4E76-B2F1-968938A8C8B8}" destId="{F0791176-4175-4F84-82EA-A3BEA3150FD1}" srcOrd="1" destOrd="0" presId="urn:microsoft.com/office/officeart/2005/8/layout/vList6"/>
    <dgm:cxn modelId="{05EC09E5-3A3A-4FAA-8432-377203FE26FA}" type="presParOf" srcId="{248E6FD8-3722-4C3A-B48C-812953848EFF}" destId="{8CC21956-70C7-4464-9A01-3310CD86BD58}" srcOrd="1" destOrd="0" presId="urn:microsoft.com/office/officeart/2005/8/layout/vList6"/>
    <dgm:cxn modelId="{4C64D4A6-1156-475B-9821-9C56D1A1DFB4}" type="presParOf" srcId="{248E6FD8-3722-4C3A-B48C-812953848EFF}" destId="{621733F5-2554-4A3B-9BC8-DAE72F5AC1CB}" srcOrd="2" destOrd="0" presId="urn:microsoft.com/office/officeart/2005/8/layout/vList6"/>
    <dgm:cxn modelId="{98003A67-8526-4441-81FE-99B302E19A9B}" type="presParOf" srcId="{621733F5-2554-4A3B-9BC8-DAE72F5AC1CB}" destId="{8857CE35-B1B5-4DFB-A9E6-43A5B48B81F7}" srcOrd="0" destOrd="0" presId="urn:microsoft.com/office/officeart/2005/8/layout/vList6"/>
    <dgm:cxn modelId="{3FB7812F-DB1E-4DAC-A609-190C04924734}" type="presParOf" srcId="{621733F5-2554-4A3B-9BC8-DAE72F5AC1CB}" destId="{AE6441E1-E951-4B64-92F0-302406A486DC}" srcOrd="1" destOrd="0" presId="urn:microsoft.com/office/officeart/2005/8/layout/vList6"/>
    <dgm:cxn modelId="{B8221072-405C-4A61-AC30-0A629B8DD7A7}" type="presParOf" srcId="{248E6FD8-3722-4C3A-B48C-812953848EFF}" destId="{992BB848-6125-4FEF-A5BC-75B99A58430A}" srcOrd="3" destOrd="0" presId="urn:microsoft.com/office/officeart/2005/8/layout/vList6"/>
    <dgm:cxn modelId="{1557875A-DC28-4FFB-99EF-B23E48A98311}" type="presParOf" srcId="{248E6FD8-3722-4C3A-B48C-812953848EFF}" destId="{DBA8170C-1D28-4EE0-9657-C380AAB0D3F1}" srcOrd="4" destOrd="0" presId="urn:microsoft.com/office/officeart/2005/8/layout/vList6"/>
    <dgm:cxn modelId="{F23E1192-3914-49D6-88DB-FE32442E3D42}" type="presParOf" srcId="{DBA8170C-1D28-4EE0-9657-C380AAB0D3F1}" destId="{698B76E8-BD98-40AC-AEF6-9D63CC07E673}" srcOrd="0" destOrd="0" presId="urn:microsoft.com/office/officeart/2005/8/layout/vList6"/>
    <dgm:cxn modelId="{B8ADF3B9-BAFE-4F77-9333-89F9383659B4}" type="presParOf" srcId="{DBA8170C-1D28-4EE0-9657-C380AAB0D3F1}" destId="{98914B46-4522-4157-BB80-D786B5717EE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91176-4175-4F84-82EA-A3BEA3150FD1}">
      <dsp:nvSpPr>
        <dsp:cNvPr id="0" name=""/>
        <dsp:cNvSpPr/>
      </dsp:nvSpPr>
      <dsp:spPr>
        <a:xfrm>
          <a:off x="3474720" y="0"/>
          <a:ext cx="5212080" cy="1414363"/>
        </a:xfrm>
        <a:prstGeom prst="rightArrow">
          <a:avLst>
            <a:gd name="adj1" fmla="val 75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Bu teori J. </a:t>
          </a:r>
          <a:r>
            <a:rPr lang="tr-TR" sz="1500" kern="1200" dirty="0" err="1" smtClean="0"/>
            <a:t>Schumpeter</a:t>
          </a:r>
          <a:r>
            <a:rPr lang="tr-TR" sz="1500" kern="1200" dirty="0" smtClean="0"/>
            <a:t> tarafından gerçekleştirilmiştir.</a:t>
          </a:r>
          <a:endParaRPr lang="tr-TR" sz="1500" kern="1200" dirty="0"/>
        </a:p>
        <a:p>
          <a:pPr marL="114300" lvl="1" indent="-114300" algn="l" defTabSz="666750">
            <a:lnSpc>
              <a:spcPct val="90000"/>
            </a:lnSpc>
            <a:spcBef>
              <a:spcPct val="0"/>
            </a:spcBef>
            <a:spcAft>
              <a:spcPct val="15000"/>
            </a:spcAft>
            <a:buChar char="••"/>
          </a:pPr>
          <a:r>
            <a:rPr lang="tr-TR" sz="1500" kern="1200" dirty="0" smtClean="0"/>
            <a:t>Yeniliklerin ve yaratıcılığın ekonomik kârın nedeni olarak görmektedir.</a:t>
          </a:r>
          <a:endParaRPr lang="tr-TR" sz="1500" kern="1200" dirty="0"/>
        </a:p>
      </dsp:txBody>
      <dsp:txXfrm>
        <a:off x="3474720" y="176795"/>
        <a:ext cx="4681694" cy="1060773"/>
      </dsp:txXfrm>
    </dsp:sp>
    <dsp:sp modelId="{A052EB05-063E-488D-8C61-BA1B6A7259A6}">
      <dsp:nvSpPr>
        <dsp:cNvPr id="0" name=""/>
        <dsp:cNvSpPr/>
      </dsp:nvSpPr>
      <dsp:spPr>
        <a:xfrm>
          <a:off x="0" y="0"/>
          <a:ext cx="3474720" cy="141436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tr-TR" sz="3600" kern="1200" dirty="0" smtClean="0"/>
            <a:t>Yenilik Teorisi</a:t>
          </a:r>
          <a:endParaRPr lang="tr-TR" sz="3600" kern="1200" dirty="0"/>
        </a:p>
      </dsp:txBody>
      <dsp:txXfrm>
        <a:off x="69044" y="69044"/>
        <a:ext cx="3336632" cy="1276275"/>
      </dsp:txXfrm>
    </dsp:sp>
    <dsp:sp modelId="{AE6441E1-E951-4B64-92F0-302406A486DC}">
      <dsp:nvSpPr>
        <dsp:cNvPr id="0" name=""/>
        <dsp:cNvSpPr/>
      </dsp:nvSpPr>
      <dsp:spPr>
        <a:xfrm>
          <a:off x="3474720" y="1555799"/>
          <a:ext cx="5212080" cy="1414363"/>
        </a:xfrm>
        <a:prstGeom prst="rightArrow">
          <a:avLst>
            <a:gd name="adj1" fmla="val 75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Bu teori F. </a:t>
          </a:r>
          <a:r>
            <a:rPr lang="tr-TR" sz="1500" kern="1200" dirty="0" err="1" smtClean="0"/>
            <a:t>Knight</a:t>
          </a:r>
          <a:r>
            <a:rPr lang="tr-TR" sz="1500" kern="1200" dirty="0" smtClean="0"/>
            <a:t> tarafından ortaya konmuştur.</a:t>
          </a:r>
          <a:endParaRPr lang="tr-TR" sz="1500" kern="1200" dirty="0"/>
        </a:p>
        <a:p>
          <a:pPr marL="114300" lvl="1" indent="-114300" algn="l" defTabSz="666750">
            <a:lnSpc>
              <a:spcPct val="90000"/>
            </a:lnSpc>
            <a:spcBef>
              <a:spcPct val="0"/>
            </a:spcBef>
            <a:spcAft>
              <a:spcPct val="15000"/>
            </a:spcAft>
            <a:buChar char="••"/>
          </a:pPr>
          <a:r>
            <a:rPr lang="tr-TR" sz="1500" kern="1200" dirty="0" smtClean="0"/>
            <a:t>Kârı geleceğin belirsizliğinden </a:t>
          </a:r>
          <a:r>
            <a:rPr lang="nn-NO" sz="1500" kern="1200" dirty="0" smtClean="0"/>
            <a:t>kaynaklanan riskin karşılığı olarak nitelendirilmektedir.</a:t>
          </a:r>
          <a:endParaRPr lang="tr-TR" sz="1500" kern="1200" dirty="0"/>
        </a:p>
      </dsp:txBody>
      <dsp:txXfrm>
        <a:off x="3474720" y="1732594"/>
        <a:ext cx="4681694" cy="1060773"/>
      </dsp:txXfrm>
    </dsp:sp>
    <dsp:sp modelId="{8857CE35-B1B5-4DFB-A9E6-43A5B48B81F7}">
      <dsp:nvSpPr>
        <dsp:cNvPr id="0" name=""/>
        <dsp:cNvSpPr/>
      </dsp:nvSpPr>
      <dsp:spPr>
        <a:xfrm>
          <a:off x="0" y="1555799"/>
          <a:ext cx="3474720" cy="141436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tr-TR" sz="3600" kern="1200" dirty="0" smtClean="0"/>
            <a:t>Risk ve belirsizlik teorisi</a:t>
          </a:r>
          <a:endParaRPr lang="tr-TR" sz="3600" kern="1200" dirty="0"/>
        </a:p>
      </dsp:txBody>
      <dsp:txXfrm>
        <a:off x="69044" y="1624843"/>
        <a:ext cx="3336632" cy="1276275"/>
      </dsp:txXfrm>
    </dsp:sp>
    <dsp:sp modelId="{98914B46-4522-4157-BB80-D786B5717EE4}">
      <dsp:nvSpPr>
        <dsp:cNvPr id="0" name=""/>
        <dsp:cNvSpPr/>
      </dsp:nvSpPr>
      <dsp:spPr>
        <a:xfrm>
          <a:off x="3474720" y="3111598"/>
          <a:ext cx="5212080" cy="1414363"/>
        </a:xfrm>
        <a:prstGeom prst="rightArrow">
          <a:avLst>
            <a:gd name="adj1" fmla="val 75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Piyasa yapısı ile kâr arasında yakın bir ilişki bulunmaktadır.</a:t>
          </a:r>
          <a:endParaRPr lang="tr-TR" sz="1500" kern="1200" dirty="0"/>
        </a:p>
        <a:p>
          <a:pPr marL="114300" lvl="1" indent="-114300" algn="l" defTabSz="666750">
            <a:lnSpc>
              <a:spcPct val="90000"/>
            </a:lnSpc>
            <a:spcBef>
              <a:spcPct val="0"/>
            </a:spcBef>
            <a:spcAft>
              <a:spcPct val="15000"/>
            </a:spcAft>
            <a:buChar char="••"/>
          </a:pPr>
          <a:r>
            <a:rPr lang="tr-TR" sz="1500" kern="1200" dirty="0" smtClean="0"/>
            <a:t>Tam rekabet şartlarının var olduğu piyasalarda uzun dönemde aşırı kâr yoktur ve firmalar normal kâr ile yetinmek durumundadır.</a:t>
          </a:r>
          <a:endParaRPr lang="tr-TR" sz="1500" kern="1200" dirty="0"/>
        </a:p>
      </dsp:txBody>
      <dsp:txXfrm>
        <a:off x="3474720" y="3288393"/>
        <a:ext cx="4681694" cy="1060773"/>
      </dsp:txXfrm>
    </dsp:sp>
    <dsp:sp modelId="{698B76E8-BD98-40AC-AEF6-9D63CC07E673}">
      <dsp:nvSpPr>
        <dsp:cNvPr id="0" name=""/>
        <dsp:cNvSpPr/>
      </dsp:nvSpPr>
      <dsp:spPr>
        <a:xfrm>
          <a:off x="0" y="3111598"/>
          <a:ext cx="3474720" cy="141436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tr-TR" sz="3600" kern="1200" dirty="0" smtClean="0"/>
            <a:t>Piyasa yapısına dayalı teori</a:t>
          </a:r>
          <a:endParaRPr lang="tr-TR" sz="3600" kern="1200" dirty="0"/>
        </a:p>
      </dsp:txBody>
      <dsp:txXfrm>
        <a:off x="69044" y="3180642"/>
        <a:ext cx="3336632" cy="127627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GELİRİN BÖLÜNMESİ DEVAM ( FAİZ, KAR)</a:t>
            </a:r>
          </a:p>
        </p:txBody>
      </p:sp>
    </p:spTree>
    <p:extLst>
      <p:ext uri="{BB962C8B-B14F-4D97-AF65-F5344CB8AC3E}">
        <p14:creationId xmlns:p14="http://schemas.microsoft.com/office/powerpoint/2010/main" val="419906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Faiz</a:t>
            </a:r>
            <a:endParaRPr lang="tr-TR" cap="none" dirty="0"/>
          </a:p>
        </p:txBody>
      </p:sp>
      <p:sp>
        <p:nvSpPr>
          <p:cNvPr id="3" name="2 İçerik Yer Tutucusu"/>
          <p:cNvSpPr>
            <a:spLocks noGrp="1"/>
          </p:cNvSpPr>
          <p:nvPr>
            <p:ph idx="1"/>
          </p:nvPr>
        </p:nvSpPr>
        <p:spPr/>
        <p:txBody>
          <a:bodyPr/>
          <a:lstStyle/>
          <a:p>
            <a:pPr algn="just"/>
            <a:r>
              <a:rPr lang="tr-TR" dirty="0" smtClean="0"/>
              <a:t>Sermayenin geliri biçiminde ele alındığında faiz, </a:t>
            </a:r>
            <a:r>
              <a:rPr lang="tr-TR" dirty="0" smtClean="0">
                <a:solidFill>
                  <a:srgbClr val="FF0000"/>
                </a:solidFill>
              </a:rPr>
              <a:t>sermayeyi kullanmanın bir fiyatıdır</a:t>
            </a:r>
            <a:r>
              <a:rPr lang="tr-TR" dirty="0" smtClean="0"/>
              <a:t>.</a:t>
            </a:r>
          </a:p>
          <a:p>
            <a:pPr algn="just"/>
            <a:r>
              <a:rPr lang="tr-TR" dirty="0" smtClean="0"/>
              <a:t>Başka bir ifade ile sermaye sahibinin üretimden aldığı pay olup; sermayenin başkasına bir süre ödünç verilmesi karşılığı ödenen bir fiyat niteliğindedir.</a:t>
            </a:r>
            <a:endParaRPr lang="tr-TR" dirty="0"/>
          </a:p>
        </p:txBody>
      </p:sp>
    </p:spTree>
    <p:extLst>
      <p:ext uri="{BB962C8B-B14F-4D97-AF65-F5344CB8AC3E}">
        <p14:creationId xmlns:p14="http://schemas.microsoft.com/office/powerpoint/2010/main" val="26229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Faiz teorileri</a:t>
            </a:r>
            <a:endParaRPr lang="tr-TR" cap="none" dirty="0"/>
          </a:p>
        </p:txBody>
      </p:sp>
      <p:sp>
        <p:nvSpPr>
          <p:cNvPr id="3" name="2 İçerik Yer Tutucusu"/>
          <p:cNvSpPr>
            <a:spLocks noGrp="1"/>
          </p:cNvSpPr>
          <p:nvPr>
            <p:ph idx="1"/>
          </p:nvPr>
        </p:nvSpPr>
        <p:spPr>
          <a:xfrm>
            <a:off x="1828800" y="1554162"/>
            <a:ext cx="8686800" cy="4827166"/>
          </a:xfrm>
        </p:spPr>
        <p:txBody>
          <a:bodyPr>
            <a:normAutofit fontScale="92500"/>
          </a:bodyPr>
          <a:lstStyle/>
          <a:p>
            <a:pPr algn="just"/>
            <a:r>
              <a:rPr lang="tr-TR" b="1" dirty="0" smtClean="0"/>
              <a:t>Faiz üzerindeki teorilerin gelişimini üç yaklaşımda ele almak mümkündür.</a:t>
            </a:r>
          </a:p>
          <a:p>
            <a:pPr algn="just"/>
            <a:r>
              <a:rPr lang="tr-TR" dirty="0" smtClean="0">
                <a:solidFill>
                  <a:srgbClr val="FF0000"/>
                </a:solidFill>
              </a:rPr>
              <a:t>Birincisi </a:t>
            </a:r>
            <a:r>
              <a:rPr lang="tr-TR" dirty="0" smtClean="0"/>
              <a:t>reel faktörlere ağırlık vererek, sermaye piyasasında yatırım talebi ile tasarruf arzının faiz oranını belirlediğini ifade eden </a:t>
            </a:r>
            <a:r>
              <a:rPr lang="tr-TR" b="1" dirty="0" smtClean="0">
                <a:solidFill>
                  <a:srgbClr val="FF0000"/>
                </a:solidFill>
              </a:rPr>
              <a:t>reel faiz teorileridir</a:t>
            </a:r>
            <a:r>
              <a:rPr lang="tr-TR" dirty="0" smtClean="0"/>
              <a:t>.</a:t>
            </a:r>
          </a:p>
          <a:p>
            <a:pPr algn="just"/>
            <a:r>
              <a:rPr lang="tr-TR" dirty="0" smtClean="0">
                <a:solidFill>
                  <a:srgbClr val="FF0000"/>
                </a:solidFill>
              </a:rPr>
              <a:t>İkinci </a:t>
            </a:r>
            <a:r>
              <a:rPr lang="tr-TR" dirty="0" smtClean="0"/>
              <a:t>yaklaşım Keynes tarafından ortaya atılan ve reel faktörler yerine faizin parasal bir olay olduğunu bu nedenle para arzı ve para talebi tarafından belirlendiğini ifade eden </a:t>
            </a:r>
            <a:r>
              <a:rPr lang="tr-TR" b="1" dirty="0" smtClean="0">
                <a:solidFill>
                  <a:srgbClr val="FF0000"/>
                </a:solidFill>
              </a:rPr>
              <a:t>parasal faiz teorileridir</a:t>
            </a:r>
            <a:r>
              <a:rPr lang="tr-TR" dirty="0" smtClean="0"/>
              <a:t>.</a:t>
            </a:r>
          </a:p>
          <a:p>
            <a:pPr algn="just"/>
            <a:r>
              <a:rPr lang="tr-TR" dirty="0" smtClean="0">
                <a:solidFill>
                  <a:srgbClr val="FF0000"/>
                </a:solidFill>
              </a:rPr>
              <a:t>Üçüncü</a:t>
            </a:r>
            <a:r>
              <a:rPr lang="tr-TR" dirty="0" smtClean="0"/>
              <a:t> yaklaşım ise genel bir faiz teorisi niteliğinde olup; faizin hem reel hem de parasal faktörler tarafından belirlendiğini ifade eden </a:t>
            </a:r>
            <a:r>
              <a:rPr lang="tr-TR" b="1" dirty="0" smtClean="0">
                <a:solidFill>
                  <a:srgbClr val="FF0000"/>
                </a:solidFill>
              </a:rPr>
              <a:t>ödünç verilebilir fonlar teorisidir.</a:t>
            </a:r>
            <a:endParaRPr lang="tr-TR" b="1" dirty="0">
              <a:solidFill>
                <a:srgbClr val="FF0000"/>
              </a:solidFill>
            </a:endParaRPr>
          </a:p>
        </p:txBody>
      </p:sp>
    </p:spTree>
    <p:extLst>
      <p:ext uri="{BB962C8B-B14F-4D97-AF65-F5344CB8AC3E}">
        <p14:creationId xmlns:p14="http://schemas.microsoft.com/office/powerpoint/2010/main" val="257268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Faiz oranının belirlenmesi</a:t>
            </a:r>
            <a:endParaRPr lang="tr-TR" cap="none" dirty="0"/>
          </a:p>
        </p:txBody>
      </p:sp>
      <p:sp>
        <p:nvSpPr>
          <p:cNvPr id="3" name="2 İçerik Yer Tutucusu"/>
          <p:cNvSpPr>
            <a:spLocks noGrp="1"/>
          </p:cNvSpPr>
          <p:nvPr>
            <p:ph idx="1"/>
          </p:nvPr>
        </p:nvSpPr>
        <p:spPr>
          <a:xfrm>
            <a:off x="1828800" y="1554162"/>
            <a:ext cx="4123184" cy="4899174"/>
          </a:xfrm>
        </p:spPr>
        <p:txBody>
          <a:bodyPr>
            <a:noAutofit/>
          </a:bodyPr>
          <a:lstStyle/>
          <a:p>
            <a:pPr algn="just"/>
            <a:r>
              <a:rPr lang="tr-TR" sz="2200" dirty="0"/>
              <a:t>Faiz teorilerine göre; sermaye arz ve talebini yansıtan tasarruf ve yatırım doğrularının kesiştiği noktada denge faiz oranı belirlenmektedir.</a:t>
            </a:r>
          </a:p>
          <a:p>
            <a:pPr algn="just"/>
            <a:r>
              <a:rPr lang="tr-TR" sz="2200" dirty="0"/>
              <a:t>Şekilde tasarruf arzını ve yatırım talebini gösteren </a:t>
            </a:r>
            <a:r>
              <a:rPr lang="tr-TR" sz="2200" i="1" dirty="0"/>
              <a:t>S ve I doğrularının birbirlerini </a:t>
            </a:r>
            <a:r>
              <a:rPr lang="tr-TR" sz="2200" dirty="0"/>
              <a:t>kestikleri noktada (</a:t>
            </a:r>
            <a:r>
              <a:rPr lang="tr-TR" sz="2200" i="1" dirty="0"/>
              <a:t>E noktası) denge oluşmakta ve faiz oranı i düzeyinde belirlenmektedir. İ </a:t>
            </a:r>
            <a:r>
              <a:rPr lang="tr-TR" sz="2200" dirty="0"/>
              <a:t>düzeyi denge faiz oranını göstermektedir.</a:t>
            </a:r>
          </a:p>
        </p:txBody>
      </p:sp>
      <p:pic>
        <p:nvPicPr>
          <p:cNvPr id="187394" name="Picture 2"/>
          <p:cNvPicPr>
            <a:picLocks noChangeAspect="1" noChangeArrowheads="1"/>
          </p:cNvPicPr>
          <p:nvPr/>
        </p:nvPicPr>
        <p:blipFill>
          <a:blip r:embed="rId2" cstate="print"/>
          <a:srcRect/>
          <a:stretch>
            <a:fillRect/>
          </a:stretch>
        </p:blipFill>
        <p:spPr bwMode="auto">
          <a:xfrm>
            <a:off x="6744072" y="1772816"/>
            <a:ext cx="3257550" cy="4248472"/>
          </a:xfrm>
          <a:prstGeom prst="rect">
            <a:avLst/>
          </a:prstGeom>
          <a:noFill/>
          <a:ln w="9525">
            <a:noFill/>
            <a:miter lim="800000"/>
            <a:headEnd/>
            <a:tailEnd/>
          </a:ln>
        </p:spPr>
      </p:pic>
    </p:spTree>
    <p:extLst>
      <p:ext uri="{BB962C8B-B14F-4D97-AF65-F5344CB8AC3E}">
        <p14:creationId xmlns:p14="http://schemas.microsoft.com/office/powerpoint/2010/main" val="280739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t>Kar</a:t>
            </a:r>
            <a:endParaRPr lang="tr-TR" cap="none" dirty="0"/>
          </a:p>
        </p:txBody>
      </p:sp>
      <p:sp>
        <p:nvSpPr>
          <p:cNvPr id="3" name="2 İçerik Yer Tutucusu"/>
          <p:cNvSpPr>
            <a:spLocks noGrp="1"/>
          </p:cNvSpPr>
          <p:nvPr>
            <p:ph idx="1"/>
          </p:nvPr>
        </p:nvSpPr>
        <p:spPr/>
        <p:txBody>
          <a:bodyPr>
            <a:normAutofit/>
          </a:bodyPr>
          <a:lstStyle/>
          <a:p>
            <a:pPr algn="just"/>
            <a:r>
              <a:rPr lang="tr-TR" dirty="0" smtClean="0"/>
              <a:t>Kâr kavramı ürün satışından elde edilen gelir ile maliyetler arasındaki pozitif fark olarak ifade edilmektedir</a:t>
            </a:r>
            <a:r>
              <a:rPr lang="tr-TR" dirty="0" smtClean="0"/>
              <a:t>.</a:t>
            </a:r>
            <a:endParaRPr lang="tr-TR" dirty="0" smtClean="0"/>
          </a:p>
        </p:txBody>
      </p:sp>
    </p:spTree>
    <p:extLst>
      <p:ext uri="{BB962C8B-B14F-4D97-AF65-F5344CB8AC3E}">
        <p14:creationId xmlns:p14="http://schemas.microsoft.com/office/powerpoint/2010/main" val="12847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t>
            </a:r>
            <a:endParaRPr lang="tr-TR" dirty="0"/>
          </a:p>
        </p:txBody>
      </p:sp>
      <p:sp>
        <p:nvSpPr>
          <p:cNvPr id="3" name="İçerik Yer Tutucusu 2"/>
          <p:cNvSpPr>
            <a:spLocks noGrp="1"/>
          </p:cNvSpPr>
          <p:nvPr>
            <p:ph idx="1"/>
          </p:nvPr>
        </p:nvSpPr>
        <p:spPr/>
        <p:txBody>
          <a:bodyPr/>
          <a:lstStyle/>
          <a:p>
            <a:r>
              <a:rPr lang="tr-TR" b="1" dirty="0"/>
              <a:t>Girişimcinin geliri olarak ifade edilen kâr muhasebe anlamındaki kârdan farklıdır</a:t>
            </a:r>
            <a:r>
              <a:rPr lang="tr-TR" dirty="0"/>
              <a:t>. Çünkü girişimcinin elde ettiği satış gelirinden satın aldığı üretim faktörlerine yaptığı ödemelerle, kendisinin sahip olduğu faktörlerin karşılığı olan ücret, faiz ve rant çıktıktan sonra kalan kısmıdır ki ekonomik kâr olarak nitelendirilmektedir.</a:t>
            </a:r>
          </a:p>
          <a:p>
            <a:endParaRPr lang="tr-TR" dirty="0"/>
          </a:p>
        </p:txBody>
      </p:sp>
    </p:spTree>
    <p:extLst>
      <p:ext uri="{BB962C8B-B14F-4D97-AF65-F5344CB8AC3E}">
        <p14:creationId xmlns:p14="http://schemas.microsoft.com/office/powerpoint/2010/main" val="90518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	</a:t>
            </a:r>
            <a:endParaRPr lang="tr-TR" dirty="0"/>
          </a:p>
        </p:txBody>
      </p:sp>
      <p:sp>
        <p:nvSpPr>
          <p:cNvPr id="3" name="İçerik Yer Tutucusu 2"/>
          <p:cNvSpPr>
            <a:spLocks noGrp="1"/>
          </p:cNvSpPr>
          <p:nvPr>
            <p:ph idx="1"/>
          </p:nvPr>
        </p:nvSpPr>
        <p:spPr/>
        <p:txBody>
          <a:bodyPr/>
          <a:lstStyle/>
          <a:p>
            <a:r>
              <a:rPr lang="tr-TR" dirty="0" smtClean="0"/>
              <a:t>Ekonomik kar, yenilikleri üretime uygulayarak ekonomik büyümeye hız veren müteşebbislerin başlıca hareket </a:t>
            </a:r>
            <a:r>
              <a:rPr lang="tr-TR" smtClean="0"/>
              <a:t>noktası olmuştur.</a:t>
            </a:r>
            <a:endParaRPr lang="tr-TR" dirty="0"/>
          </a:p>
        </p:txBody>
      </p:sp>
    </p:spTree>
    <p:extLst>
      <p:ext uri="{BB962C8B-B14F-4D97-AF65-F5344CB8AC3E}">
        <p14:creationId xmlns:p14="http://schemas.microsoft.com/office/powerpoint/2010/main" val="18337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Kar teorileri</a:t>
            </a:r>
            <a:endParaRPr lang="tr-TR" cap="none" dirty="0"/>
          </a:p>
        </p:txBody>
      </p:sp>
      <p:graphicFrame>
        <p:nvGraphicFramePr>
          <p:cNvPr id="4" name="3 İçerik Yer Tutucusu"/>
          <p:cNvGraphicFramePr>
            <a:graphicFrameLocks noGrp="1"/>
          </p:cNvGraphicFramePr>
          <p:nvPr>
            <p:ph idx="1"/>
          </p:nvPr>
        </p:nvGraphicFramePr>
        <p:xfrm>
          <a:off x="1828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30294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348</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İçerik</vt:lpstr>
      <vt:lpstr>Faiz</vt:lpstr>
      <vt:lpstr>Faiz teorileri</vt:lpstr>
      <vt:lpstr>Faiz oranının belirlenmesi</vt:lpstr>
      <vt:lpstr>Kar</vt:lpstr>
      <vt:lpstr>Kar</vt:lpstr>
      <vt:lpstr>Kar </vt:lpstr>
      <vt:lpstr>Kar teorileri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18</cp:revision>
  <dcterms:created xsi:type="dcterms:W3CDTF">2018-01-02T09:40:21Z</dcterms:created>
  <dcterms:modified xsi:type="dcterms:W3CDTF">2019-11-13T06:03:55Z</dcterms:modified>
</cp:coreProperties>
</file>