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0" r:id="rId3"/>
    <p:sldId id="274" r:id="rId4"/>
    <p:sldId id="262" r:id="rId5"/>
    <p:sldId id="263" r:id="rId6"/>
    <p:sldId id="26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38" autoAdjust="0"/>
  </p:normalViewPr>
  <p:slideViewPr>
    <p:cSldViewPr>
      <p:cViewPr>
        <p:scale>
          <a:sx n="91" d="100"/>
          <a:sy n="91" d="100"/>
        </p:scale>
        <p:origin x="-1290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D8D96-4052-4C93-B065-88809E05292C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AFD5A-0BC2-4EC0-A394-3C7BEAD682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4809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028020C-4666-4A90-A8F7-B3014D9D849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373E30-AE5B-4CE4-94F3-F9AB15455D2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6600" dirty="0" smtClean="0"/>
              <a:t>Sosyal Bilimlerde Araştırma Yöntemleri-II</a:t>
            </a: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xmlns="" val="410520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830992"/>
          </a:xfrm>
        </p:spPr>
        <p:txBody>
          <a:bodyPr/>
          <a:lstStyle/>
          <a:p>
            <a:r>
              <a:rPr lang="tr-TR" sz="3200" dirty="0" smtClean="0">
                <a:solidFill>
                  <a:schemeClr val="tx1"/>
                </a:solidFill>
                <a:effectLst/>
              </a:rPr>
              <a:t>İçerik çözümlemesi</a:t>
            </a:r>
            <a:endParaRPr lang="tr-TR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67544" y="1340768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2800" dirty="0" smtClean="0"/>
              <a:t>İçerik </a:t>
            </a:r>
            <a:r>
              <a:rPr lang="tr-TR" sz="2800" dirty="0"/>
              <a:t>çözümlemesi, </a:t>
            </a:r>
            <a:r>
              <a:rPr lang="tr-TR" sz="2800" dirty="0" smtClean="0"/>
              <a:t>metin çözümlemelerinde kullanılan temel araştırma tekniklerinden biridir.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2800" dirty="0" smtClean="0"/>
              <a:t>İletişimin açık içeriğinin nesnel, sistematik ve nicel olarak betimlenmesine yöneliktir.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2800" dirty="0" smtClean="0"/>
              <a:t> Her tür içerik (görsel, işitsel vb.) bu teknikle çözümlenebilir.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2800" dirty="0" smtClean="0"/>
              <a:t>Örneğin gazete haberleri, televizyon haberleri, diziler, filmler, radyo programları, köşe yazıları, romanlar, şarkı sözleri vb. </a:t>
            </a:r>
          </a:p>
          <a:p>
            <a:pPr marL="571500" indent="-571500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115471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İçerik çözümlemesine dayalı olarak yapılan genellemeler, kültürel iletişimle sınırlıdır. Bunun anlamı, içerik çözümlemesiyle bir iddianın doğruluğunun belirlenemeyeceğidir. Aynı zamanda içerik çözümlemesi, edebiyatın estetik nitelikleri konusunda da söz söyleyemez.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 çözümlemesi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83099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İçerik </a:t>
            </a:r>
            <a:r>
              <a:rPr lang="tr-TR" dirty="0"/>
              <a:t>çözümlemesinin iletişim </a:t>
            </a:r>
            <a:r>
              <a:rPr lang="tr-TR" dirty="0" smtClean="0"/>
              <a:t>alanında </a:t>
            </a:r>
            <a:r>
              <a:rPr lang="tr-TR" dirty="0"/>
              <a:t>ortaya </a:t>
            </a:r>
            <a:r>
              <a:rPr lang="tr-TR" dirty="0" smtClean="0"/>
              <a:t>çıkışı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115616" y="1412776"/>
            <a:ext cx="7128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tr-TR" sz="2100" dirty="0" smtClean="0"/>
              <a:t>İçerik çözümlemesinin tarihi, 1910’da Alman Sosyoloji Topluluğu’nun ilk toplantısında </a:t>
            </a:r>
            <a:r>
              <a:rPr lang="tr-TR" sz="2100" dirty="0" err="1" smtClean="0"/>
              <a:t>Max</a:t>
            </a:r>
            <a:r>
              <a:rPr lang="tr-TR" sz="2100" dirty="0" smtClean="0"/>
              <a:t> </a:t>
            </a:r>
            <a:r>
              <a:rPr lang="tr-TR" sz="2100" dirty="0" err="1" smtClean="0"/>
              <a:t>Weber’in</a:t>
            </a:r>
            <a:r>
              <a:rPr lang="tr-TR" sz="2100" dirty="0" smtClean="0"/>
              <a:t> gazeteleri inceleme önerisine dayanır.</a:t>
            </a:r>
          </a:p>
          <a:p>
            <a:endParaRPr lang="tr-TR" sz="21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tr-TR" sz="2100" dirty="0" smtClean="0"/>
              <a:t>İkinci Dünya Savaşı sırasında radyo yayınlarına yönelik çeşitli çalışmalar </a:t>
            </a:r>
            <a:r>
              <a:rPr lang="tr-TR" sz="2100" dirty="0" smtClean="0"/>
              <a:t>içerik çözümlemesinin gelişiminde önemlidir.  </a:t>
            </a:r>
            <a:endParaRPr lang="tr-TR" sz="2100" dirty="0" smtClean="0"/>
          </a:p>
          <a:p>
            <a:pPr marL="342900" indent="-342900">
              <a:buFont typeface="Wingdings" pitchFamily="2" charset="2"/>
              <a:buChar char="§"/>
            </a:pPr>
            <a:endParaRPr lang="tr-TR" sz="21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tr-TR" sz="2100" dirty="0" err="1" smtClean="0"/>
              <a:t>Bernard</a:t>
            </a:r>
            <a:r>
              <a:rPr lang="tr-TR" sz="2100" dirty="0" smtClean="0"/>
              <a:t> </a:t>
            </a:r>
            <a:r>
              <a:rPr lang="tr-TR" sz="2100" dirty="0" err="1" smtClean="0"/>
              <a:t>Berelson’un</a:t>
            </a:r>
            <a:r>
              <a:rPr lang="tr-TR" sz="2100" dirty="0" smtClean="0"/>
              <a:t> 1952 tarihli </a:t>
            </a:r>
            <a:r>
              <a:rPr lang="tr-TR" sz="2100" i="1" dirty="0" err="1" smtClean="0"/>
              <a:t>Content</a:t>
            </a:r>
            <a:r>
              <a:rPr lang="tr-TR" sz="2100" i="1" dirty="0" smtClean="0"/>
              <a:t> </a:t>
            </a:r>
            <a:r>
              <a:rPr lang="tr-TR" sz="2100" i="1" dirty="0" err="1" smtClean="0"/>
              <a:t>Analysis</a:t>
            </a:r>
            <a:r>
              <a:rPr lang="tr-TR" sz="2100" i="1" dirty="0" smtClean="0"/>
              <a:t> in </a:t>
            </a:r>
            <a:r>
              <a:rPr lang="tr-TR" sz="2100" i="1" dirty="0" err="1" smtClean="0"/>
              <a:t>Communication</a:t>
            </a:r>
            <a:r>
              <a:rPr lang="tr-TR" sz="2100" i="1" dirty="0" smtClean="0"/>
              <a:t> </a:t>
            </a:r>
            <a:r>
              <a:rPr lang="tr-TR" sz="2100" i="1" dirty="0" err="1" smtClean="0"/>
              <a:t>Research</a:t>
            </a:r>
            <a:r>
              <a:rPr lang="tr-TR" sz="2100" dirty="0" smtClean="0"/>
              <a:t>  başlıklı kitabı içerik çözümlemesinin iletişim çalışmaları alanında kabulüne işaret eder. </a:t>
            </a:r>
            <a:endParaRPr lang="tr-TR" sz="2100" dirty="0"/>
          </a:p>
        </p:txBody>
      </p:sp>
    </p:spTree>
    <p:extLst>
      <p:ext uri="{BB962C8B-B14F-4D97-AF65-F5344CB8AC3E}">
        <p14:creationId xmlns:p14="http://schemas.microsoft.com/office/powerpoint/2010/main" xmlns="" val="48147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1412776"/>
            <a:ext cx="7520940" cy="3267701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tr-TR" sz="2400" b="0" dirty="0"/>
              <a:t>Açık içeriğin </a:t>
            </a:r>
            <a:r>
              <a:rPr lang="tr-TR" sz="2400" b="0" dirty="0" smtClean="0"/>
              <a:t>çözümlenmesi</a:t>
            </a:r>
          </a:p>
          <a:p>
            <a:pPr lvl="0">
              <a:buFont typeface="Wingdings" pitchFamily="2" charset="2"/>
              <a:buChar char="v"/>
            </a:pPr>
            <a:endParaRPr lang="tr-TR" sz="2400" b="0" dirty="0" smtClean="0"/>
          </a:p>
          <a:p>
            <a:pPr lvl="0">
              <a:buFont typeface="Wingdings" pitchFamily="2" charset="2"/>
              <a:buChar char="v"/>
            </a:pPr>
            <a:r>
              <a:rPr lang="tr-TR" sz="2400" b="0" dirty="0" smtClean="0"/>
              <a:t>Sistematiklik</a:t>
            </a:r>
          </a:p>
          <a:p>
            <a:pPr lvl="0">
              <a:buFont typeface="Wingdings" pitchFamily="2" charset="2"/>
              <a:buChar char="v"/>
            </a:pPr>
            <a:endParaRPr lang="tr-TR" sz="2400" b="0" dirty="0" smtClean="0"/>
          </a:p>
          <a:p>
            <a:pPr lvl="0">
              <a:buFont typeface="Wingdings" pitchFamily="2" charset="2"/>
              <a:buChar char="v"/>
            </a:pPr>
            <a:r>
              <a:rPr lang="tr-TR" sz="2400" b="0" dirty="0" smtClean="0"/>
              <a:t>Nicel betimleme</a:t>
            </a:r>
          </a:p>
          <a:p>
            <a:pPr lvl="0">
              <a:buFont typeface="Wingdings" pitchFamily="2" charset="2"/>
              <a:buChar char="v"/>
            </a:pPr>
            <a:endParaRPr lang="tr-TR" sz="2400" b="0" dirty="0" smtClean="0"/>
          </a:p>
          <a:p>
            <a:pPr lvl="0">
              <a:buFont typeface="Wingdings" pitchFamily="2" charset="2"/>
              <a:buChar char="v"/>
            </a:pPr>
            <a:r>
              <a:rPr lang="tr-TR" sz="2400" b="0" dirty="0" smtClean="0"/>
              <a:t>Nesnellik</a:t>
            </a:r>
            <a:endParaRPr lang="tr-TR" sz="2400" b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chemeClr val="tx1"/>
                </a:solidFill>
              </a:rPr>
              <a:t>Özellikleri</a:t>
            </a:r>
            <a:endParaRPr lang="tr-TR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835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1916832"/>
            <a:ext cx="6696744" cy="3267701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Ø"/>
            </a:pPr>
            <a:endParaRPr lang="tr-TR" sz="2400" b="0" dirty="0" smtClean="0"/>
          </a:p>
          <a:p>
            <a:pPr lvl="0">
              <a:buFont typeface="Wingdings" pitchFamily="2" charset="2"/>
              <a:buChar char="Ø"/>
            </a:pPr>
            <a:r>
              <a:rPr lang="tr-TR" sz="2400" b="0" dirty="0" smtClean="0"/>
              <a:t>Resmetme 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b="0" dirty="0" smtClean="0"/>
              <a:t>Sahiplik politikaları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b="0" dirty="0" smtClean="0"/>
              <a:t>Gerçek </a:t>
            </a:r>
            <a:r>
              <a:rPr lang="tr-TR" sz="2400" b="0" dirty="0"/>
              <a:t>dünyayla </a:t>
            </a:r>
            <a:r>
              <a:rPr lang="tr-TR" sz="2400" b="0" dirty="0" smtClean="0"/>
              <a:t>karşılaştırma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b="0" dirty="0" smtClean="0"/>
              <a:t>Temsil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b="0" dirty="0" smtClean="0"/>
              <a:t>Medya </a:t>
            </a:r>
            <a:r>
              <a:rPr lang="tr-TR" sz="2400" b="0" dirty="0"/>
              <a:t>etkisi araştırmalarına destek</a:t>
            </a:r>
          </a:p>
          <a:p>
            <a:endParaRPr lang="tr-TR" sz="2400" b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  <a:effectLst/>
              </a:rPr>
              <a:t>Kullanım alanları</a:t>
            </a:r>
            <a:endParaRPr lang="tr-TR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389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İçerik çözümlemesi yaparken aşağıda yer alan basamakların izlenmesi </a:t>
            </a:r>
            <a:r>
              <a:rPr lang="tr-TR" dirty="0" smtClean="0"/>
              <a:t>uygundur: </a:t>
            </a:r>
            <a:endParaRPr lang="tr-TR" dirty="0" smtClean="0"/>
          </a:p>
          <a:p>
            <a:pPr marL="714375" indent="0">
              <a:buFont typeface="Wingdings" pitchFamily="2" charset="2"/>
              <a:buChar char="Ø"/>
            </a:pPr>
            <a:r>
              <a:rPr lang="tr-TR" b="1" dirty="0" smtClean="0"/>
              <a:t>Araştırma sorusunun belirlenmesi</a:t>
            </a:r>
          </a:p>
          <a:p>
            <a:pPr marL="714375" indent="0">
              <a:buFont typeface="Wingdings" pitchFamily="2" charset="2"/>
              <a:buChar char="Ø"/>
            </a:pPr>
            <a:r>
              <a:rPr lang="tr-TR" b="1" dirty="0" smtClean="0"/>
              <a:t>Çözümleme birimlerinin belirlenmesi </a:t>
            </a:r>
            <a:r>
              <a:rPr lang="tr-TR" dirty="0" smtClean="0"/>
              <a:t>(</a:t>
            </a:r>
            <a:r>
              <a:rPr lang="tr-TR" dirty="0" smtClean="0"/>
              <a:t>Ç</a:t>
            </a:r>
            <a:r>
              <a:rPr lang="tr-TR" dirty="0" smtClean="0"/>
              <a:t>özümleme </a:t>
            </a:r>
            <a:r>
              <a:rPr lang="tr-TR" dirty="0" smtClean="0"/>
              <a:t>birimi, bir kodun tayin edildiği metin miktarıdır. Örneğin, her bir gazete makalesi ya da bir yazının her paragrafı çözümleme birimi olabilir.)</a:t>
            </a:r>
          </a:p>
          <a:p>
            <a:pPr marL="714375" indent="0">
              <a:buFont typeface="Wingdings" pitchFamily="2" charset="2"/>
              <a:buChar char="Ø"/>
            </a:pPr>
            <a:r>
              <a:rPr lang="tr-TR" b="1" dirty="0" smtClean="0"/>
              <a:t>Örneklemin belirlenmesi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Nasıl yürütülür?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4375" indent="0"/>
            <a:r>
              <a:rPr lang="tr-TR" b="1" dirty="0" smtClean="0"/>
              <a:t>Değişkenlerin belirlenmesi ve işlemsel tanımlarının yapılması </a:t>
            </a:r>
          </a:p>
          <a:p>
            <a:pPr marL="714375" indent="0"/>
            <a:r>
              <a:rPr lang="tr-TR" b="1" dirty="0" smtClean="0"/>
              <a:t>Kodlama kategorilerinin oluşturulması</a:t>
            </a:r>
          </a:p>
          <a:p>
            <a:pPr marL="714375" indent="0"/>
            <a:r>
              <a:rPr lang="tr-TR" b="1" dirty="0" smtClean="0"/>
              <a:t>Kodlayıcılar arasında tutarlılığın sağlanması</a:t>
            </a:r>
          </a:p>
          <a:p>
            <a:pPr marL="714375" indent="0"/>
            <a:r>
              <a:rPr lang="tr-TR" b="1" dirty="0" smtClean="0"/>
              <a:t>Araştırmanın gerçekleştirilmesi </a:t>
            </a:r>
          </a:p>
          <a:p>
            <a:pPr marL="714375" indent="0"/>
            <a:endParaRPr lang="tr-TR" b="1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Nasıl yürütülür?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 smtClean="0"/>
              <a:t>, Haluk (2006). </a:t>
            </a:r>
            <a:r>
              <a:rPr lang="tr-TR" i="1" dirty="0" smtClean="0"/>
              <a:t>Toplumsal Araştırmalarda Nicel ve Nitel Yöntemlere Giriş. </a:t>
            </a:r>
            <a:r>
              <a:rPr lang="tr-TR" dirty="0" smtClean="0"/>
              <a:t>Ankara: Siyasal </a:t>
            </a:r>
            <a:r>
              <a:rPr lang="tr-TR" dirty="0" err="1" smtClean="0"/>
              <a:t>Kitabevi</a:t>
            </a:r>
            <a:r>
              <a:rPr lang="tr-TR" dirty="0" smtClean="0"/>
              <a:t>. </a:t>
            </a:r>
            <a:endParaRPr lang="tr-TR" dirty="0" smtClean="0"/>
          </a:p>
          <a:p>
            <a:r>
              <a:rPr lang="tr-TR" dirty="0" err="1" smtClean="0"/>
              <a:t>Neuman</a:t>
            </a:r>
            <a:r>
              <a:rPr lang="tr-TR" dirty="0" smtClean="0"/>
              <a:t>,  W. Lawrence (2007). </a:t>
            </a:r>
            <a:r>
              <a:rPr lang="tr-TR" i="1" dirty="0" smtClean="0"/>
              <a:t>Toplumsal Araştırma Yöntemleri, Nitel ve Nicel Yaklaşımlar.</a:t>
            </a:r>
            <a:r>
              <a:rPr lang="tr-TR" dirty="0" smtClean="0"/>
              <a:t> </a:t>
            </a:r>
            <a:r>
              <a:rPr lang="tr-TR" dirty="0" err="1" smtClean="0"/>
              <a:t>Çev</a:t>
            </a:r>
            <a:r>
              <a:rPr lang="tr-TR" dirty="0" smtClean="0"/>
              <a:t>. S. Özge.</a:t>
            </a:r>
            <a:r>
              <a:rPr lang="tr-TR" i="1" dirty="0" smtClean="0"/>
              <a:t> </a:t>
            </a:r>
            <a:r>
              <a:rPr lang="tr-TR" dirty="0" smtClean="0"/>
              <a:t>İstanbul: </a:t>
            </a:r>
            <a:r>
              <a:rPr lang="tr-TR" dirty="0" err="1" smtClean="0"/>
              <a:t>Yayınodası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356</TotalTime>
  <Words>294</Words>
  <Application>Microsoft Office PowerPoint</Application>
  <PresentationFormat>Ekran Gösterisi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Kalabalık</vt:lpstr>
      <vt:lpstr>Sosyal Bilimlerde Araştırma Yöntemleri-II</vt:lpstr>
      <vt:lpstr>İçerik çözümlemesi</vt:lpstr>
      <vt:lpstr>İçerik çözümlemesi</vt:lpstr>
      <vt:lpstr>İçerik çözümlemesinin iletişim alanında ortaya çıkışı</vt:lpstr>
      <vt:lpstr>Özellikleri</vt:lpstr>
      <vt:lpstr>Kullanım alanları</vt:lpstr>
      <vt:lpstr>Nasıl yürütülür?</vt:lpstr>
      <vt:lpstr>Nasıl yürütülür?</vt:lpstr>
      <vt:lpstr>Yararlanılan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Yelizz</dc:creator>
  <cp:lastModifiedBy>CAGLA KUBILAY</cp:lastModifiedBy>
  <cp:revision>40</cp:revision>
  <dcterms:created xsi:type="dcterms:W3CDTF">2015-03-25T20:15:28Z</dcterms:created>
  <dcterms:modified xsi:type="dcterms:W3CDTF">2020-02-04T11:46:33Z</dcterms:modified>
</cp:coreProperties>
</file>