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96" r:id="rId5"/>
    <p:sldId id="260" r:id="rId6"/>
    <p:sldId id="263" r:id="rId7"/>
    <p:sldId id="302" r:id="rId8"/>
    <p:sldId id="303" r:id="rId9"/>
    <p:sldId id="304" r:id="rId10"/>
    <p:sldId id="301" r:id="rId11"/>
  </p:sldIdLst>
  <p:sldSz cx="12192000" cy="6858000"/>
  <p:notesSz cx="6858000" cy="9144000"/>
  <p:custShowLst>
    <p:custShow name="Özel Gösteri 1" id="0">
      <p:sldLst>
        <p:sld r:id="rId2"/>
        <p:sld r:id="rId3"/>
        <p:sld r:id="rId4"/>
        <p:sld r:id="rId5"/>
        <p:sld r:id="rId6"/>
        <p:sld r:id="rId7"/>
      </p:sldLst>
    </p:custShow>
  </p:custShow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60" d="100"/>
          <a:sy n="60" d="100"/>
        </p:scale>
        <p:origin x="-1614" y="-6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87256460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38390429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240032324"/>
      </p:ext>
    </p:extLst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66813312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898761468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79785321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93621743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0165775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41612752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91962364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06922613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91692506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32718843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67345616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13226164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63722515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1899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pull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tr-TR" sz="3200" dirty="0" smtClean="0"/>
              <a:t>ORTA YETİŞKİNLİK DÖNEMİ II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tr-TR" smtClean="0"/>
              <a:t>Münevver ERYALÇIN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241225869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</a:p>
          <a:p>
            <a:r>
              <a:rPr lang="tr-TR" dirty="0" err="1" smtClean="0"/>
              <a:t>Gander</a:t>
            </a:r>
            <a:r>
              <a:rPr lang="tr-TR" dirty="0" smtClean="0"/>
              <a:t>, M. J. ve </a:t>
            </a:r>
            <a:r>
              <a:rPr lang="tr-TR" dirty="0" err="1" smtClean="0"/>
              <a:t>Gardiner</a:t>
            </a:r>
            <a:r>
              <a:rPr lang="tr-TR" dirty="0" smtClean="0"/>
              <a:t>, H. W. (1993). </a:t>
            </a:r>
            <a:r>
              <a:rPr lang="tr-TR" i="1" dirty="0" err="1" smtClean="0"/>
              <a:t>Cocuk</a:t>
            </a:r>
            <a:r>
              <a:rPr lang="tr-TR" i="1" dirty="0" smtClean="0"/>
              <a:t> ve Ergen </a:t>
            </a:r>
            <a:r>
              <a:rPr lang="tr-TR" i="1" dirty="0" err="1" smtClean="0"/>
              <a:t>Gelisimi</a:t>
            </a:r>
            <a:r>
              <a:rPr lang="tr-TR" dirty="0" smtClean="0"/>
              <a:t>. (</a:t>
            </a:r>
            <a:r>
              <a:rPr lang="tr-TR" dirty="0" err="1" smtClean="0"/>
              <a:t>Çev</a:t>
            </a:r>
            <a:r>
              <a:rPr lang="tr-TR" dirty="0" smtClean="0"/>
              <a:t>.) Çelen, N., Dönmez, A. ve Onur, B. Ankara: İmge </a:t>
            </a:r>
            <a:r>
              <a:rPr lang="tr-TR" dirty="0" err="1" smtClean="0"/>
              <a:t>kitabevi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Zastrow</a:t>
            </a:r>
            <a:r>
              <a:rPr lang="tr-TR" dirty="0" smtClean="0"/>
              <a:t>, C., &amp; </a:t>
            </a:r>
            <a:r>
              <a:rPr lang="tr-TR" dirty="0" err="1" smtClean="0"/>
              <a:t>Kirst</a:t>
            </a:r>
            <a:r>
              <a:rPr lang="tr-TR" dirty="0" smtClean="0"/>
              <a:t>-</a:t>
            </a:r>
            <a:r>
              <a:rPr lang="tr-TR" dirty="0" err="1" smtClean="0"/>
              <a:t>Ashman</a:t>
            </a:r>
            <a:r>
              <a:rPr lang="tr-TR" dirty="0" smtClean="0"/>
              <a:t>, K. K. (2014). İnsan davranışı ve sosyal çevre I (1. Baskı). </a:t>
            </a:r>
            <a:r>
              <a:rPr lang="tr-TR" i="1" dirty="0" smtClean="0"/>
              <a:t>Ankara: </a:t>
            </a:r>
            <a:r>
              <a:rPr lang="tr-TR" i="1" dirty="0" err="1" smtClean="0"/>
              <a:t>Nika</a:t>
            </a:r>
            <a:r>
              <a:rPr lang="tr-TR" dirty="0" smtClean="0"/>
              <a:t>.</a:t>
            </a:r>
          </a:p>
        </p:txBody>
      </p:sp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7360" y="625643"/>
            <a:ext cx="9767252" cy="59711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3200" dirty="0" smtClean="0"/>
              <a:t>CİNSEL DEĞİŞİMLER</a:t>
            </a:r>
          </a:p>
          <a:p>
            <a:pPr>
              <a:lnSpc>
                <a:spcPct val="150000"/>
              </a:lnSpc>
            </a:pPr>
            <a:r>
              <a:rPr lang="tr-TR" sz="3200" dirty="0" smtClean="0"/>
              <a:t>Orta yetişkinlik döneminde erkeklerde ve kadınlarda cinsel değişimler görülmektedir. Bu değişimler bazı yazarlar tarafından yaşam değişimi kavramıyla ifade edilmektedir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4224528011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90503" y="1410789"/>
            <a:ext cx="9114109" cy="4500433"/>
          </a:xfrm>
        </p:spPr>
        <p:txBody>
          <a:bodyPr>
            <a:normAutofit/>
          </a:bodyPr>
          <a:lstStyle/>
          <a:p>
            <a:r>
              <a:rPr lang="tr-TR" sz="3200" dirty="0" smtClean="0"/>
              <a:t>Menopoz: </a:t>
            </a:r>
          </a:p>
          <a:p>
            <a:r>
              <a:rPr lang="tr-TR" sz="3200" dirty="0" err="1" smtClean="0"/>
              <a:t>Östrajen</a:t>
            </a:r>
            <a:r>
              <a:rPr lang="tr-TR" sz="3200" dirty="0" smtClean="0"/>
              <a:t> hormonunun durması yumurtlama sürecini sona erdirir ve aylık kanamalar da durur. </a:t>
            </a:r>
          </a:p>
          <a:p>
            <a:r>
              <a:rPr lang="tr-TR" sz="3200" dirty="0" smtClean="0"/>
              <a:t>En belirgin belirtiler: sıcaklık basması</a:t>
            </a:r>
          </a:p>
          <a:p>
            <a:r>
              <a:rPr lang="tr-TR" sz="3200" dirty="0" smtClean="0"/>
              <a:t>Aşırı terleme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242693622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842211"/>
            <a:ext cx="8915400" cy="5069011"/>
          </a:xfrm>
        </p:spPr>
        <p:txBody>
          <a:bodyPr>
            <a:normAutofit/>
          </a:bodyPr>
          <a:lstStyle/>
          <a:p>
            <a:r>
              <a:rPr lang="tr-TR" sz="3200" dirty="0" smtClean="0"/>
              <a:t>Yüz kızarması</a:t>
            </a:r>
          </a:p>
          <a:p>
            <a:r>
              <a:rPr lang="tr-TR" sz="3200" dirty="0" smtClean="0"/>
              <a:t>Yorgunluk </a:t>
            </a:r>
          </a:p>
          <a:p>
            <a:r>
              <a:rPr lang="tr-TR" sz="3200" dirty="0" smtClean="0"/>
              <a:t>Baş dönmesi</a:t>
            </a:r>
          </a:p>
          <a:p>
            <a:r>
              <a:rPr lang="tr-TR" sz="3200" dirty="0" smtClean="0"/>
              <a:t>Baş ağrısı</a:t>
            </a:r>
          </a:p>
          <a:p>
            <a:r>
              <a:rPr lang="tr-TR" sz="3200" dirty="0" smtClean="0"/>
              <a:t>Uykusuzluk</a:t>
            </a:r>
          </a:p>
          <a:p>
            <a:r>
              <a:rPr lang="tr-TR" sz="3200" dirty="0" smtClean="0"/>
              <a:t>Sinirlilik</a:t>
            </a:r>
          </a:p>
          <a:p>
            <a:r>
              <a:rPr lang="tr-TR" sz="3200" dirty="0" smtClean="0"/>
              <a:t>Ağlama</a:t>
            </a:r>
          </a:p>
          <a:p>
            <a:r>
              <a:rPr lang="tr-TR" sz="3200" dirty="0" smtClean="0"/>
              <a:t>depresyon</a:t>
            </a:r>
            <a:endParaRPr lang="tr-TR" sz="32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721895"/>
            <a:ext cx="8915400" cy="518932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Erkek yaşdönümü ise erkek üretkenliğinin derece derece azalmasını dile getirir</a:t>
            </a:r>
          </a:p>
          <a:p>
            <a:r>
              <a:rPr lang="tr-TR" sz="2800" dirty="0" smtClean="0"/>
              <a:t>Yaşlanan bedende hem sperm üretimi hem de testosteron üretimi azalmaktadır</a:t>
            </a:r>
          </a:p>
          <a:p>
            <a:r>
              <a:rPr lang="tr-TR" sz="2800" dirty="0" smtClean="0"/>
              <a:t>Bu azalma derece derece olmaktadır.</a:t>
            </a:r>
          </a:p>
          <a:p>
            <a:pPr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="" xmlns:p14="http://schemas.microsoft.com/office/powerpoint/2010/main" val="2710355515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862149"/>
            <a:ext cx="8915400" cy="5049073"/>
          </a:xfrm>
        </p:spPr>
        <p:txBody>
          <a:bodyPr>
            <a:normAutofit/>
          </a:bodyPr>
          <a:lstStyle/>
          <a:p>
            <a:r>
              <a:rPr lang="tr-TR" sz="3200" dirty="0" smtClean="0"/>
              <a:t>ORTA YETİŞKİNLİKTE TOPLUMSAL YAŞAM</a:t>
            </a:r>
          </a:p>
          <a:p>
            <a:r>
              <a:rPr lang="tr-TR" sz="3200" dirty="0" smtClean="0"/>
              <a:t>Bu dönemde aileler okul ve eğitim konusunda oldukça bilgili ve görüş sahibidir. </a:t>
            </a:r>
          </a:p>
          <a:p>
            <a:r>
              <a:rPr lang="tr-TR" sz="3200" dirty="0" smtClean="0"/>
              <a:t>40-45 yaşlar arası boşanmaların en çok olduğu dönemlerden biridir. 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691285580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986589"/>
            <a:ext cx="8915400" cy="4924633"/>
          </a:xfrm>
        </p:spPr>
        <p:txBody>
          <a:bodyPr>
            <a:normAutofit/>
          </a:bodyPr>
          <a:lstStyle/>
          <a:p>
            <a:r>
              <a:rPr lang="tr-TR" sz="2800" dirty="0" smtClean="0"/>
              <a:t>Ailenin yerleştirme merkezi olarak işlev gördüğü sonraki dönemde çocuklar evlenerek ya da işe girerek evden ayrılmaktadır.</a:t>
            </a:r>
          </a:p>
          <a:p>
            <a:r>
              <a:rPr lang="tr-TR" sz="2800" dirty="0" smtClean="0"/>
              <a:t>“boş yuva” çocukların yerleştirilmelerinden emekliliğe kadar geçen sürede yaşanır ve aşağı yukarı 15 sene sürer</a:t>
            </a:r>
            <a:endParaRPr lang="tr-TR" sz="2800" dirty="0"/>
          </a:p>
        </p:txBody>
      </p:sp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649705"/>
            <a:ext cx="8915400" cy="526151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Eşlerin baş başa kaldığı dönemde ailenin ekonomik durumu rahatlamıştır. </a:t>
            </a:r>
          </a:p>
          <a:p>
            <a:r>
              <a:rPr lang="tr-TR" sz="2800" dirty="0" smtClean="0"/>
              <a:t>Bu döneme ulaşmış aile 2 temel görevi yerine getirmeye çalışmaktadır:</a:t>
            </a:r>
          </a:p>
          <a:p>
            <a:r>
              <a:rPr lang="tr-TR" sz="2800" dirty="0" smtClean="0"/>
              <a:t>Kendi anne-babalarına bakmak</a:t>
            </a:r>
          </a:p>
          <a:p>
            <a:r>
              <a:rPr lang="tr-TR" sz="2800" dirty="0" smtClean="0"/>
              <a:t>Kendi çocuklarının çocuklarına bakmak</a:t>
            </a:r>
            <a:endParaRPr lang="tr-TR" sz="2800" dirty="0"/>
          </a:p>
        </p:txBody>
      </p:sp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697832"/>
            <a:ext cx="8915400" cy="5213390"/>
          </a:xfrm>
        </p:spPr>
        <p:txBody>
          <a:bodyPr>
            <a:normAutofit/>
          </a:bodyPr>
          <a:lstStyle/>
          <a:p>
            <a:r>
              <a:rPr lang="tr-TR" sz="2800" dirty="0" smtClean="0"/>
              <a:t>Emeklilik dönemi:</a:t>
            </a:r>
          </a:p>
          <a:p>
            <a:r>
              <a:rPr lang="tr-TR" sz="2800" dirty="0" smtClean="0"/>
              <a:t>Biyolojik etkenler</a:t>
            </a:r>
          </a:p>
          <a:p>
            <a:r>
              <a:rPr lang="tr-TR" sz="2800" dirty="0" err="1" smtClean="0"/>
              <a:t>Sosyo</a:t>
            </a:r>
            <a:r>
              <a:rPr lang="tr-TR" sz="2800" dirty="0" smtClean="0"/>
              <a:t>-kültürel etkenler</a:t>
            </a:r>
          </a:p>
          <a:p>
            <a:r>
              <a:rPr lang="tr-TR" sz="2800" dirty="0" smtClean="0"/>
              <a:t>Psikolojik etkenler</a:t>
            </a:r>
          </a:p>
        </p:txBody>
      </p:sp>
    </p:spTree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682</TotalTime>
  <Words>203</Words>
  <Application>Microsoft Office PowerPoint</Application>
  <PresentationFormat>Özel</PresentationFormat>
  <Paragraphs>36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  <vt:variant>
        <vt:lpstr>Özel Gösteriler</vt:lpstr>
      </vt:variant>
      <vt:variant>
        <vt:i4>1</vt:i4>
      </vt:variant>
    </vt:vector>
  </HeadingPairs>
  <TitlesOfParts>
    <vt:vector size="12" baseType="lpstr">
      <vt:lpstr>Duman</vt:lpstr>
      <vt:lpstr>ORTA YETİŞKİNLİK DÖNEMİ II</vt:lpstr>
      <vt:lpstr>Slayt 2</vt:lpstr>
      <vt:lpstr>Slayt 3</vt:lpstr>
      <vt:lpstr>Slayt 4</vt:lpstr>
      <vt:lpstr>Slayt 5</vt:lpstr>
      <vt:lpstr> </vt:lpstr>
      <vt:lpstr>Slayt 7</vt:lpstr>
      <vt:lpstr>Slayt 8</vt:lpstr>
      <vt:lpstr>Slayt 9</vt:lpstr>
      <vt:lpstr>Slayt 10</vt:lpstr>
      <vt:lpstr>Özel Gösteri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ABD Sağlık Hizmetleri Reformu</dc:title>
  <dc:creator>toshiba pc</dc:creator>
  <cp:lastModifiedBy>Münevver ERYALÇIN</cp:lastModifiedBy>
  <cp:revision>88</cp:revision>
  <dcterms:created xsi:type="dcterms:W3CDTF">2014-05-19T11:47:06Z</dcterms:created>
  <dcterms:modified xsi:type="dcterms:W3CDTF">2021-11-18T12:06:31Z</dcterms:modified>
</cp:coreProperties>
</file>