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iew of beach and sea from a grassy sand dune"/>
          <p:cNvSpPr>
            <a:spLocks noGrp="1"/>
          </p:cNvSpPr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ew of beach and sea from a grassy sand dune"/>
          <p:cNvSpPr>
            <a:spLocks noGrp="1"/>
          </p:cNvSpPr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eron flying low over a beach with a short fence in the foreground"/>
          <p:cNvSpPr>
            <a:spLocks noGrp="1"/>
          </p:cNvSpPr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>
            <a:lvl1pPr>
              <a:defRPr sz="480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>
              <a:defRPr sz="4800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>
              <a:defRPr sz="4800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>
              <a:defRPr sz="4800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>
              <a:defRPr sz="4800"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andy path between two hills leading to the ocean"/>
          <p:cNvSpPr>
            <a:spLocks noGrp="1"/>
          </p:cNvSpPr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andy path between two hills leading to the ocean"/>
          <p:cNvSpPr>
            <a:spLocks noGrp="1"/>
          </p:cNvSpPr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Heron flying low over a beach with a short fence in the foreground"/>
          <p:cNvSpPr>
            <a:spLocks noGrp="1"/>
          </p:cNvSpPr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View of beach and sea from a grassy sand dune"/>
          <p:cNvSpPr>
            <a:spLocks noGrp="1"/>
          </p:cNvSpPr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RUG INTERACTIONS"/>
          <p:cNvSpPr txBox="1">
            <a:spLocks noGrp="1"/>
          </p:cNvSpPr>
          <p:nvPr>
            <p:ph type="title"/>
          </p:nvPr>
        </p:nvSpPr>
        <p:spPr>
          <a:xfrm>
            <a:off x="1689100" y="3518171"/>
            <a:ext cx="21005800" cy="2286001"/>
          </a:xfrm>
          <a:prstGeom prst="rect">
            <a:avLst/>
          </a:prstGeom>
        </p:spPr>
        <p:txBody>
          <a:bodyPr/>
          <a:lstStyle/>
          <a:p>
            <a:r>
              <a:t>DRUG INTERACTIONS </a:t>
            </a:r>
          </a:p>
        </p:txBody>
      </p:sp>
      <p:sp>
        <p:nvSpPr>
          <p:cNvPr id="120" name="Kutay KÜÇÜKYILDIZ…"/>
          <p:cNvSpPr txBox="1">
            <a:spLocks noGrp="1"/>
          </p:cNvSpPr>
          <p:nvPr>
            <p:ph type="body" idx="1"/>
          </p:nvPr>
        </p:nvSpPr>
        <p:spPr>
          <a:xfrm>
            <a:off x="1689100" y="6455924"/>
            <a:ext cx="21005800" cy="9296401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</a:pPr>
            <a:r>
              <a:t>Kutay KÜÇÜKYILDIZ </a:t>
            </a:r>
          </a:p>
          <a:p>
            <a:pPr marL="0" indent="0" algn="ctr">
              <a:buSzTx/>
              <a:buNone/>
            </a:pPr>
            <a:r>
              <a:t>17030162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6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arbamazepin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Carbamazepine</a:t>
            </a:r>
          </a:p>
        </p:txBody>
      </p:sp>
      <p:sp>
        <p:nvSpPr>
          <p:cNvPr id="124" name="Carbamazepine shows activity against maximal electroshock seizures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28650" indent="-628650" defTabSz="817244">
              <a:spcBef>
                <a:spcPts val="5800"/>
              </a:spcBef>
              <a:defRPr sz="4752"/>
            </a:pPr>
            <a:r>
              <a:t>Carbamazepine shows activity against maximal electroshock seizures. </a:t>
            </a:r>
          </a:p>
          <a:p>
            <a:pPr marL="628650" indent="-628650" defTabSz="817244">
              <a:spcBef>
                <a:spcPts val="5800"/>
              </a:spcBef>
              <a:defRPr sz="4752"/>
            </a:pPr>
            <a:r>
              <a:t>Blocks Na+ channels at therapeutic concentrations and inhibits high-frequency repetitive firing in neurons.</a:t>
            </a:r>
          </a:p>
          <a:p>
            <a:pPr marL="628650" indent="-628650" defTabSz="817244">
              <a:spcBef>
                <a:spcPts val="5800"/>
              </a:spcBef>
              <a:defRPr sz="4752"/>
            </a:pPr>
            <a:r>
              <a:t>Carbamazepine has long been considered a drug of choice for both partial seizures and generalized tonic-clonic seizures.</a:t>
            </a:r>
          </a:p>
          <a:p>
            <a:pPr marL="628650" indent="-628650" defTabSz="817244">
              <a:spcBef>
                <a:spcPts val="5800"/>
              </a:spcBef>
              <a:defRPr sz="4752"/>
            </a:pPr>
            <a:r>
              <a:t>Carbamazepine is not sedative in its usual therapeutic range. The drug is also very effective in some patients with trigeminal neuralgia.</a:t>
            </a:r>
          </a:p>
          <a:p>
            <a:pPr marL="628650" indent="-628650" defTabSz="817244">
              <a:spcBef>
                <a:spcPts val="5800"/>
              </a:spcBef>
              <a:defRPr sz="4752"/>
            </a:pPr>
            <a:r>
              <a:t>Carbamazepine is metabolized by CYP enzymes and also an inducer of CYP enzymes.</a:t>
            </a:r>
          </a:p>
        </p:txBody>
      </p:sp>
      <p:sp>
        <p:nvSpPr>
          <p:cNvPr id="1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6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Aripiprazo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Aripiprazole </a:t>
            </a:r>
          </a:p>
        </p:txBody>
      </p:sp>
      <p:sp>
        <p:nvSpPr>
          <p:cNvPr id="128" name="Aripiprazole is an atypical antipsychotic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Aripiprazole is an atypical antipsychotic.</a:t>
            </a:r>
          </a:p>
          <a:p>
            <a:r>
              <a:t>It is also used for the treatment of bipolar disorder. </a:t>
            </a:r>
          </a:p>
          <a:p>
            <a:r>
              <a:t>CYP3A4 and CYP2D6 enzymes are responsible for the metabolism of Aripirazole.</a:t>
            </a:r>
          </a:p>
        </p:txBody>
      </p:sp>
      <p:sp>
        <p:nvSpPr>
          <p:cNvPr id="12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6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Interaction Between Carbamazepine and Aripiprazo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20065">
              <a:defRPr sz="7056"/>
            </a:lvl1pPr>
          </a:lstStyle>
          <a:p>
            <a:r>
              <a:t>Interaction Between Carbamazepine and Aripiprazole </a:t>
            </a:r>
          </a:p>
        </p:txBody>
      </p:sp>
      <p:sp>
        <p:nvSpPr>
          <p:cNvPr id="132" name="Double-tap to edit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/>
          </a:p>
        </p:txBody>
      </p:sp>
      <p:pic>
        <p:nvPicPr>
          <p:cNvPr id="133" name="Goodman and Gilman’s The Pharmacological Basis of Therapeutics 2.png" descr="Goodman and Gilman’s The Pharmacological Basis of Therapeutics 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89100" y="3149600"/>
            <a:ext cx="15355545" cy="3711424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6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pic>
        <p:nvPicPr>
          <p:cNvPr id="135" name="Goodman and Gilman’s The Pharmacological Basis of Therapeutics.png" descr="Goodman and Gilman’s The Pharmacological Basis of Therapeutics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83324" y="8277501"/>
            <a:ext cx="15880813" cy="19695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oadministration of these two drugs may result in decreased therapeutic response to Aripiprazole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Coadministration of these two drugs may result in decreased therapeutic response to Aripiprazole.</a:t>
            </a:r>
          </a:p>
          <a:p>
            <a:r>
              <a:t>Carbamazepine may decrease the peak plasma concentration (Cmax) and area under the concentration-time curve (AUC) of both aripiprazole and its active metabolite, dehydro-aripiprazole, by approximately 70%.</a:t>
            </a:r>
          </a:p>
          <a:p>
            <a:r>
              <a:t>The Aripiprazole dosage should be doubled when coadministered with Carbamazepine.</a:t>
            </a:r>
          </a:p>
        </p:txBody>
      </p:sp>
      <p:sp>
        <p:nvSpPr>
          <p:cNvPr id="13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6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139" name="Interaction Between Carbamazepine and Aripiprazo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20065">
              <a:defRPr sz="7056"/>
            </a:lvl1pPr>
          </a:lstStyle>
          <a:p>
            <a:r>
              <a:t>Interaction Between Carbamazepine and Aripiprazole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Referenc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r>
              <a:t>References </a:t>
            </a:r>
          </a:p>
        </p:txBody>
      </p:sp>
      <p:sp>
        <p:nvSpPr>
          <p:cNvPr id="142" name="Bertram G. Katzung  &amp; Anthony J. Trevor. Basic and Clinical Pharmacology 13 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Bertram G. Katzung  &amp; Anthony J. Trevor. Basic and Clinical Pharmacology 13 E</a:t>
            </a:r>
          </a:p>
          <a:p>
            <a:r>
              <a:t>Goodman &amp; Gilman’s The Pharmacological Basis of THERAPEUTICS</a:t>
            </a:r>
          </a:p>
        </p:txBody>
      </p:sp>
      <p:sp>
        <p:nvSpPr>
          <p:cNvPr id="14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6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</Words>
  <Application>Microsoft Office PowerPoint</Application>
  <PresentationFormat>Özel</PresentationFormat>
  <Paragraphs>27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Helvetica Neue</vt:lpstr>
      <vt:lpstr>Helvetica Neue Light</vt:lpstr>
      <vt:lpstr>Helvetica Neue Medium</vt:lpstr>
      <vt:lpstr>Times New Roman</vt:lpstr>
      <vt:lpstr>White</vt:lpstr>
      <vt:lpstr>DRUG INTERACTIONS </vt:lpstr>
      <vt:lpstr>Carbamazepine</vt:lpstr>
      <vt:lpstr>Aripiprazole </vt:lpstr>
      <vt:lpstr>Interaction Between Carbamazepine and Aripiprazole </vt:lpstr>
      <vt:lpstr>Interaction Between Carbamazepine and Aripiprazole 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INTERACTIONS </dc:title>
  <dc:creator>Serap GÜR</dc:creator>
  <cp:lastModifiedBy>Serap GÜR</cp:lastModifiedBy>
  <cp:revision>1</cp:revision>
  <dcterms:modified xsi:type="dcterms:W3CDTF">2021-11-22T05:48:47Z</dcterms:modified>
</cp:coreProperties>
</file>