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9" r:id="rId3"/>
    <p:sldId id="280" r:id="rId4"/>
    <p:sldId id="311" r:id="rId5"/>
    <p:sldId id="281" r:id="rId6"/>
    <p:sldId id="282" r:id="rId7"/>
    <p:sldId id="283" r:id="rId8"/>
    <p:sldId id="284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78" y="13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A3C2B-5C3D-4210-AE59-6CC6B431C6D7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4D37D-CA67-4414-97FE-29FD6356DF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411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A3C2B-5C3D-4210-AE59-6CC6B431C6D7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4D37D-CA67-4414-97FE-29FD6356DF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9084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A3C2B-5C3D-4210-AE59-6CC6B431C6D7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4D37D-CA67-4414-97FE-29FD6356DF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04068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7813"/>
            <a:ext cx="109728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39">
            <a:extLst>
              <a:ext uri="{FF2B5EF4-FFF2-40B4-BE49-F238E27FC236}">
                <a16:creationId xmlns:a16="http://schemas.microsoft.com/office/drawing/2014/main" id="{9AFF3A50-BAD8-4670-A150-C87A68500EA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B0AAAA-E022-4E69-9E52-58380E35E0B7}" type="datetime1">
              <a:rPr lang="tr-TR"/>
              <a:pPr>
                <a:defRPr/>
              </a:pPr>
              <a:t>10.07.2025</a:t>
            </a:fld>
            <a:endParaRPr lang="tr-TR"/>
          </a:p>
        </p:txBody>
      </p:sp>
      <p:sp>
        <p:nvSpPr>
          <p:cNvPr id="6" name="Rectangle 40">
            <a:extLst>
              <a:ext uri="{FF2B5EF4-FFF2-40B4-BE49-F238E27FC236}">
                <a16:creationId xmlns:a16="http://schemas.microsoft.com/office/drawing/2014/main" id="{2F1C54A7-0ACD-422F-A597-33FC9FF90C4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Biyokimya AD</a:t>
            </a:r>
          </a:p>
        </p:txBody>
      </p:sp>
      <p:sp>
        <p:nvSpPr>
          <p:cNvPr id="7" name="Rectangle 41">
            <a:extLst>
              <a:ext uri="{FF2B5EF4-FFF2-40B4-BE49-F238E27FC236}">
                <a16:creationId xmlns:a16="http://schemas.microsoft.com/office/drawing/2014/main" id="{B2A525DC-A8C6-45D7-AF1A-A10CC6FDE07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8FF5EE-F145-4F46-A485-F9F598BF0FFC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8185792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A3C2B-5C3D-4210-AE59-6CC6B431C6D7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4D37D-CA67-4414-97FE-29FD6356DF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3855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A3C2B-5C3D-4210-AE59-6CC6B431C6D7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4D37D-CA67-4414-97FE-29FD6356DF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38245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A3C2B-5C3D-4210-AE59-6CC6B431C6D7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4D37D-CA67-4414-97FE-29FD6356DF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02815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A3C2B-5C3D-4210-AE59-6CC6B431C6D7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4D37D-CA67-4414-97FE-29FD6356DF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9581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A3C2B-5C3D-4210-AE59-6CC6B431C6D7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4D37D-CA67-4414-97FE-29FD6356DF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0127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A3C2B-5C3D-4210-AE59-6CC6B431C6D7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4D37D-CA67-4414-97FE-29FD6356DF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583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A3C2B-5C3D-4210-AE59-6CC6B431C6D7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4D37D-CA67-4414-97FE-29FD6356DF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2212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A3C2B-5C3D-4210-AE59-6CC6B431C6D7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4D37D-CA67-4414-97FE-29FD6356DF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4733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BA3C2B-5C3D-4210-AE59-6CC6B431C6D7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04D37D-CA67-4414-97FE-29FD6356DF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57750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703721"/>
            <a:ext cx="9144000" cy="1543719"/>
          </a:xfrm>
        </p:spPr>
        <p:txBody>
          <a:bodyPr/>
          <a:lstStyle/>
          <a:p>
            <a:r>
              <a:rPr lang="tr-TR" dirty="0" err="1"/>
              <a:t>Fizyopatoloji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35017" y="2709672"/>
            <a:ext cx="9144000" cy="912069"/>
          </a:xfrm>
        </p:spPr>
        <p:txBody>
          <a:bodyPr>
            <a:normAutofit/>
          </a:bodyPr>
          <a:lstStyle/>
          <a:p>
            <a:r>
              <a:rPr lang="tr-TR" sz="3600" dirty="0"/>
              <a:t>Böbrek Parametreleri</a:t>
            </a:r>
          </a:p>
        </p:txBody>
      </p:sp>
      <p:sp>
        <p:nvSpPr>
          <p:cNvPr id="4" name="Metin kutusu 3">
            <a:extLst>
              <a:ext uri="{FF2B5EF4-FFF2-40B4-BE49-F238E27FC236}">
                <a16:creationId xmlns:a16="http://schemas.microsoft.com/office/drawing/2014/main" id="{C148AEAC-9DDC-472F-805A-E566C199A7BA}"/>
              </a:ext>
            </a:extLst>
          </p:cNvPr>
          <p:cNvSpPr txBox="1"/>
          <p:nvPr/>
        </p:nvSpPr>
        <p:spPr>
          <a:xfrm>
            <a:off x="4938503" y="3714641"/>
            <a:ext cx="23149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Doç. Dr. Efe KURTDEDE</a:t>
            </a:r>
          </a:p>
        </p:txBody>
      </p:sp>
    </p:spTree>
    <p:extLst>
      <p:ext uri="{BB962C8B-B14F-4D97-AF65-F5344CB8AC3E}">
        <p14:creationId xmlns:p14="http://schemas.microsoft.com/office/powerpoint/2010/main" val="34678199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3C21423-0E7C-44B0-92B9-9B9432AE53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044E9F0-937B-4159-9706-2BDC6AF7B6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tr-TR" dirty="0"/>
              <a:t>Üriner sistem içindedir.</a:t>
            </a:r>
          </a:p>
          <a:p>
            <a:pPr>
              <a:defRPr/>
            </a:pPr>
            <a:r>
              <a:rPr lang="tr-TR" dirty="0"/>
              <a:t>Böbrekler idrarı üretir ve atılımını sağlar.</a:t>
            </a:r>
          </a:p>
          <a:p>
            <a:pPr>
              <a:defRPr/>
            </a:pPr>
            <a:r>
              <a:rPr lang="tr-TR" dirty="0" err="1"/>
              <a:t>Metabolik</a:t>
            </a:r>
            <a:r>
              <a:rPr lang="tr-TR" dirty="0"/>
              <a:t> süreçlerden kaynaklanan fazla su ve toksinler idrar ile birlikte adeta bir filtreden geçiyormuş gibi vücuttan atılır.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76683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9015A25-27F1-4151-B498-B2D6BE9E8B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095D626-4380-4B3D-B9F4-314EB4E756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Böbrek iki farklı bölge içerir:</a:t>
            </a:r>
          </a:p>
          <a:p>
            <a:r>
              <a:rPr lang="tr-TR" dirty="0"/>
              <a:t>		1. Korteks</a:t>
            </a:r>
          </a:p>
          <a:p>
            <a:r>
              <a:rPr lang="tr-TR" dirty="0"/>
              <a:t>		2. </a:t>
            </a:r>
            <a:r>
              <a:rPr lang="tr-TR" dirty="0" err="1"/>
              <a:t>Medulla</a:t>
            </a:r>
            <a:r>
              <a:rPr lang="tr-TR" dirty="0"/>
              <a:t> (böbrek piramitleri)</a:t>
            </a:r>
          </a:p>
          <a:p>
            <a:r>
              <a:rPr lang="tr-TR" dirty="0"/>
              <a:t>Böbreğin temel görev ünitesi </a:t>
            </a:r>
            <a:r>
              <a:rPr lang="tr-TR" dirty="0" err="1"/>
              <a:t>nefron’dur</a:t>
            </a:r>
            <a:r>
              <a:rPr lang="tr-TR" dirty="0"/>
              <a:t>.</a:t>
            </a:r>
          </a:p>
          <a:p>
            <a:r>
              <a:rPr lang="tr-TR" dirty="0"/>
              <a:t>		3. Plazmayı </a:t>
            </a:r>
            <a:r>
              <a:rPr lang="tr-TR" dirty="0" err="1"/>
              <a:t>glomerul</a:t>
            </a:r>
            <a:r>
              <a:rPr lang="tr-TR" dirty="0"/>
              <a:t> (korteks) düzeyinde süzer (</a:t>
            </a:r>
            <a:r>
              <a:rPr lang="tr-TR" dirty="0" err="1"/>
              <a:t>filtrasyon</a:t>
            </a:r>
            <a:r>
              <a:rPr lang="tr-TR" dirty="0"/>
              <a:t>)</a:t>
            </a:r>
          </a:p>
          <a:p>
            <a:r>
              <a:rPr lang="tr-TR" dirty="0"/>
              <a:t>		4. </a:t>
            </a:r>
            <a:r>
              <a:rPr lang="tr-TR" dirty="0" err="1"/>
              <a:t>Ultrafiltrat</a:t>
            </a:r>
            <a:r>
              <a:rPr lang="tr-TR" dirty="0"/>
              <a:t> </a:t>
            </a:r>
            <a:r>
              <a:rPr lang="tr-TR" dirty="0" err="1"/>
              <a:t>proksimal</a:t>
            </a:r>
            <a:r>
              <a:rPr lang="tr-TR" dirty="0"/>
              <a:t> ve </a:t>
            </a:r>
            <a:r>
              <a:rPr lang="tr-TR" dirty="0" err="1"/>
              <a:t>distal</a:t>
            </a:r>
            <a:r>
              <a:rPr lang="tr-TR" dirty="0"/>
              <a:t> </a:t>
            </a:r>
            <a:r>
              <a:rPr lang="tr-TR" dirty="0" err="1"/>
              <a:t>tubul</a:t>
            </a:r>
            <a:r>
              <a:rPr lang="tr-TR" dirty="0"/>
              <a:t> düzeyinde </a:t>
            </a:r>
            <a:r>
              <a:rPr lang="tr-TR" dirty="0" err="1"/>
              <a:t>reabsorpsiyon</a:t>
            </a:r>
            <a:r>
              <a:rPr lang="tr-TR" dirty="0"/>
              <a:t> ve  	    </a:t>
            </a:r>
            <a:r>
              <a:rPr lang="tr-TR" dirty="0" err="1"/>
              <a:t>sekresyon</a:t>
            </a:r>
            <a:r>
              <a:rPr lang="tr-TR" dirty="0"/>
              <a:t> ile yoğunlaştırılır. Ve toplayıcı </a:t>
            </a:r>
            <a:r>
              <a:rPr lang="tr-TR" dirty="0" err="1"/>
              <a:t>tüpde</a:t>
            </a:r>
            <a:r>
              <a:rPr lang="tr-TR" dirty="0"/>
              <a:t> sonlanır …</a:t>
            </a:r>
          </a:p>
          <a:p>
            <a:r>
              <a:rPr lang="tr-TR" dirty="0"/>
              <a:t>		5.…önce küvette drene edilir ve sonra </a:t>
            </a:r>
            <a:r>
              <a:rPr lang="tr-TR" dirty="0" err="1"/>
              <a:t>üretere</a:t>
            </a:r>
            <a:r>
              <a:rPr lang="tr-TR" dirty="0"/>
              <a:t> geçer ve atılır (</a:t>
            </a:r>
            <a:r>
              <a:rPr lang="tr-TR" dirty="0" err="1"/>
              <a:t>ekskresyon</a:t>
            </a:r>
            <a:r>
              <a:rPr lang="tr-TR" dirty="0"/>
              <a:t>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573575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4 Veri Yer Tutucusu">
            <a:extLst>
              <a:ext uri="{FF2B5EF4-FFF2-40B4-BE49-F238E27FC236}">
                <a16:creationId xmlns:a16="http://schemas.microsoft.com/office/drawing/2014/main" id="{8D7FE110-A1A2-4B02-98F3-A4D32D57BA59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A54E5AE6-562E-4D83-81C4-94AD07FC1AE3}" type="datetime1">
              <a:rPr lang="tr-TR" altLang="tr-TR" smtClean="0"/>
              <a:pPr eaLnBrk="1" hangingPunct="1"/>
              <a:t>10.07.2025</a:t>
            </a:fld>
            <a:endParaRPr lang="tr-TR" altLang="tr-TR"/>
          </a:p>
        </p:txBody>
      </p:sp>
      <p:sp>
        <p:nvSpPr>
          <p:cNvPr id="10243" name="5 Altbilgi Yer Tutucusu">
            <a:extLst>
              <a:ext uri="{FF2B5EF4-FFF2-40B4-BE49-F238E27FC236}">
                <a16:creationId xmlns:a16="http://schemas.microsoft.com/office/drawing/2014/main" id="{C7C7918E-1E21-4147-8DA8-77D856BAA7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tr-TR" altLang="tr-TR"/>
              <a:t>Biyokimya AD</a:t>
            </a:r>
          </a:p>
        </p:txBody>
      </p:sp>
      <p:sp>
        <p:nvSpPr>
          <p:cNvPr id="10244" name="6 Slayt Numarası Yer Tutucusu">
            <a:extLst>
              <a:ext uri="{FF2B5EF4-FFF2-40B4-BE49-F238E27FC236}">
                <a16:creationId xmlns:a16="http://schemas.microsoft.com/office/drawing/2014/main" id="{B3080860-FDEA-492E-AE2A-5A3BBE3BEC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26F6855B-F1C9-453B-958D-56D2B3622B6A}" type="slidenum">
              <a:rPr lang="tr-TR" altLang="tr-TR"/>
              <a:pPr eaLnBrk="1" hangingPunct="1"/>
              <a:t>4</a:t>
            </a:fld>
            <a:endParaRPr lang="tr-TR" altLang="tr-TR"/>
          </a:p>
        </p:txBody>
      </p:sp>
      <p:sp>
        <p:nvSpPr>
          <p:cNvPr id="166915" name="Rectangle 3">
            <a:extLst>
              <a:ext uri="{FF2B5EF4-FFF2-40B4-BE49-F238E27FC236}">
                <a16:creationId xmlns:a16="http://schemas.microsoft.com/office/drawing/2014/main" id="{544948BB-94B8-4DCA-9CE7-760B5100CE73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654175" y="115888"/>
            <a:ext cx="5594350" cy="3573462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Char char="•"/>
              <a:defRPr/>
            </a:pPr>
            <a:r>
              <a:rPr lang="tr-TR" sz="2000" dirty="0"/>
              <a:t>Böbrekler kalp debisinin</a:t>
            </a:r>
            <a:r>
              <a:rPr lang="fr-FR" sz="2000" dirty="0"/>
              <a:t> </a:t>
            </a:r>
            <a:r>
              <a:rPr lang="en-US" sz="2000" dirty="0">
                <a:cs typeface="Tahoma" pitchFamily="34" charset="0"/>
              </a:rPr>
              <a:t>~</a:t>
            </a:r>
            <a:r>
              <a:rPr lang="tr-TR" sz="2000" dirty="0">
                <a:cs typeface="Tahoma" pitchFamily="34" charset="0"/>
              </a:rPr>
              <a:t> </a:t>
            </a:r>
            <a:r>
              <a:rPr lang="fr-FR" sz="2000" dirty="0"/>
              <a:t>%25</a:t>
            </a:r>
            <a:r>
              <a:rPr lang="tr-TR" sz="2000" dirty="0"/>
              <a:t>’ini kabul eder</a:t>
            </a:r>
            <a:r>
              <a:rPr lang="fr-FR" sz="2000" dirty="0"/>
              <a:t> </a:t>
            </a:r>
            <a:r>
              <a:rPr lang="tr-TR" sz="2000" dirty="0"/>
              <a:t>v</a:t>
            </a:r>
            <a:r>
              <a:rPr lang="fr-FR" sz="2000" dirty="0"/>
              <a:t>e </a:t>
            </a:r>
            <a:r>
              <a:rPr lang="tr-TR" sz="2000" dirty="0"/>
              <a:t>her gün hücre dışı sıvı hacminin </a:t>
            </a:r>
            <a:r>
              <a:rPr lang="en-US" sz="2000" dirty="0">
                <a:cs typeface="Tahoma" pitchFamily="34" charset="0"/>
              </a:rPr>
              <a:t>~</a:t>
            </a:r>
            <a:r>
              <a:rPr lang="fr-FR" sz="2000" dirty="0"/>
              <a:t> 15 </a:t>
            </a:r>
            <a:r>
              <a:rPr lang="tr-TR" sz="2000" dirty="0"/>
              <a:t>katını</a:t>
            </a:r>
            <a:r>
              <a:rPr lang="fr-FR" sz="2000" dirty="0"/>
              <a:t> filtre</a:t>
            </a:r>
            <a:r>
              <a:rPr lang="tr-TR" sz="2000" dirty="0"/>
              <a:t> eder</a:t>
            </a:r>
            <a:r>
              <a:rPr lang="fr-FR" sz="2000" dirty="0"/>
              <a:t>.  </a:t>
            </a:r>
            <a:r>
              <a:rPr lang="tr-TR" sz="2000" dirty="0"/>
              <a:t>F</a:t>
            </a:r>
            <a:r>
              <a:rPr lang="fr-FR" sz="2000" dirty="0" err="1"/>
              <a:t>iltrat</a:t>
            </a:r>
            <a:r>
              <a:rPr lang="fr-FR" sz="2000" dirty="0"/>
              <a:t> </a:t>
            </a:r>
            <a:r>
              <a:rPr lang="tr-TR" sz="2000" dirty="0"/>
              <a:t>plazmanınkine benzer bir içeriğe s</a:t>
            </a:r>
            <a:r>
              <a:rPr lang="fr-FR" sz="2000" dirty="0"/>
              <a:t>a</a:t>
            </a:r>
            <a:r>
              <a:rPr lang="tr-TR" sz="2000" dirty="0" err="1"/>
              <a:t>hiptir</a:t>
            </a:r>
            <a:r>
              <a:rPr lang="tr-TR" sz="2000" dirty="0"/>
              <a:t>,</a:t>
            </a:r>
            <a:r>
              <a:rPr lang="fr-FR" sz="2000" dirty="0"/>
              <a:t> </a:t>
            </a:r>
            <a:r>
              <a:rPr lang="tr-TR" sz="2000" dirty="0"/>
              <a:t>çok az miktarda protein içerir</a:t>
            </a:r>
            <a:r>
              <a:rPr lang="fr-FR" sz="2000" dirty="0"/>
              <a:t> </a:t>
            </a:r>
            <a:r>
              <a:rPr lang="tr-TR" sz="2000" dirty="0"/>
              <a:t>(ilaçlar plazma proteinleri ile bağlı halde </a:t>
            </a:r>
            <a:r>
              <a:rPr lang="fr-FR" sz="2000" dirty="0" err="1"/>
              <a:t>glom</a:t>
            </a:r>
            <a:r>
              <a:rPr lang="tr-TR" sz="2000" dirty="0"/>
              <a:t>e</a:t>
            </a:r>
            <a:r>
              <a:rPr lang="fr-FR" sz="2000" dirty="0" err="1"/>
              <a:t>rul</a:t>
            </a:r>
            <a:r>
              <a:rPr lang="tr-TR" sz="2000" dirty="0"/>
              <a:t>e</a:t>
            </a:r>
            <a:r>
              <a:rPr lang="fr-FR" sz="2000" dirty="0"/>
              <a:t>r</a:t>
            </a:r>
            <a:r>
              <a:rPr lang="tr-TR" sz="2000" dirty="0"/>
              <a:t> </a:t>
            </a:r>
            <a:r>
              <a:rPr lang="tr-TR" sz="2000" dirty="0" err="1"/>
              <a:t>filtrasyonla</a:t>
            </a:r>
            <a:r>
              <a:rPr lang="tr-TR" sz="2000" dirty="0"/>
              <a:t> atılır).</a:t>
            </a:r>
            <a:r>
              <a:rPr lang="fr-FR" sz="2000" dirty="0"/>
              <a:t> </a:t>
            </a:r>
            <a:endParaRPr lang="tr-TR" sz="2000" dirty="0"/>
          </a:p>
          <a:p>
            <a:pPr eaLnBrk="1" hangingPunct="1">
              <a:lnSpc>
                <a:spcPct val="90000"/>
              </a:lnSpc>
              <a:defRPr/>
            </a:pPr>
            <a:r>
              <a:rPr lang="tr-TR" sz="2000" dirty="0"/>
              <a:t>Böbrek </a:t>
            </a:r>
            <a:r>
              <a:rPr lang="tr-TR" sz="2000" dirty="0" err="1"/>
              <a:t>tubullerine</a:t>
            </a:r>
            <a:r>
              <a:rPr lang="tr-TR" sz="2000" dirty="0"/>
              <a:t> geçiş sırasında</a:t>
            </a:r>
            <a:r>
              <a:rPr lang="fr-FR" sz="2000" dirty="0"/>
              <a:t>, </a:t>
            </a:r>
            <a:r>
              <a:rPr lang="tr-TR" sz="2000" dirty="0"/>
              <a:t>içeriğin </a:t>
            </a:r>
            <a:r>
              <a:rPr lang="en-US" sz="2000" dirty="0">
                <a:cs typeface="Tahoma" pitchFamily="34" charset="0"/>
              </a:rPr>
              <a:t>~</a:t>
            </a:r>
            <a:r>
              <a:rPr lang="fr-FR" sz="2000" dirty="0"/>
              <a:t> %99</a:t>
            </a:r>
            <a:r>
              <a:rPr lang="tr-TR" sz="2000" dirty="0"/>
              <a:t>’</a:t>
            </a:r>
            <a:r>
              <a:rPr lang="fr-FR" sz="2000" dirty="0"/>
              <a:t>u </a:t>
            </a:r>
            <a:r>
              <a:rPr lang="tr-TR" sz="2000" dirty="0" err="1"/>
              <a:t>geriemilir</a:t>
            </a:r>
            <a:r>
              <a:rPr lang="tr-TR" sz="2000" dirty="0"/>
              <a:t> (</a:t>
            </a:r>
            <a:r>
              <a:rPr lang="tr-TR" sz="2000" dirty="0" err="1"/>
              <a:t>reabsorbsiyon</a:t>
            </a:r>
            <a:r>
              <a:rPr lang="tr-TR" sz="2000" dirty="0"/>
              <a:t>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z="2000" dirty="0"/>
              <a:t>Bazı maddeler salgılanır</a:t>
            </a:r>
            <a:r>
              <a:rPr lang="fr-FR" sz="2000" dirty="0"/>
              <a:t> </a:t>
            </a:r>
            <a:r>
              <a:rPr lang="tr-TR" sz="2000" dirty="0"/>
              <a:t>v</a:t>
            </a:r>
            <a:r>
              <a:rPr lang="fr-FR" sz="2000" dirty="0"/>
              <a:t>e </a:t>
            </a:r>
            <a:r>
              <a:rPr lang="en-US" sz="2000" dirty="0">
                <a:cs typeface="Tahoma" pitchFamily="34" charset="0"/>
              </a:rPr>
              <a:t>~</a:t>
            </a:r>
            <a:r>
              <a:rPr lang="fr-FR" sz="2000" dirty="0"/>
              <a:t> 1,5 litre </a:t>
            </a:r>
            <a:r>
              <a:rPr lang="tr-TR" sz="2000" dirty="0"/>
              <a:t>sıvı</a:t>
            </a:r>
            <a:r>
              <a:rPr lang="fr-FR" sz="2000" dirty="0"/>
              <a:t> </a:t>
            </a:r>
            <a:r>
              <a:rPr lang="tr-TR" sz="2000" dirty="0"/>
              <a:t>uzaklaştırılır (</a:t>
            </a:r>
            <a:r>
              <a:rPr lang="tr-TR" sz="2000" dirty="0" err="1"/>
              <a:t>ekskresyon</a:t>
            </a:r>
            <a:r>
              <a:rPr lang="tr-TR" sz="2000" dirty="0"/>
              <a:t>)</a:t>
            </a:r>
          </a:p>
        </p:txBody>
      </p:sp>
      <p:grpSp>
        <p:nvGrpSpPr>
          <p:cNvPr id="10246" name="Group 12">
            <a:extLst>
              <a:ext uri="{FF2B5EF4-FFF2-40B4-BE49-F238E27FC236}">
                <a16:creationId xmlns:a16="http://schemas.microsoft.com/office/drawing/2014/main" id="{026FBE3A-19BD-471E-9C1C-AC03A2906E59}"/>
              </a:ext>
            </a:extLst>
          </p:cNvPr>
          <p:cNvGrpSpPr>
            <a:grpSpLocks/>
          </p:cNvGrpSpPr>
          <p:nvPr/>
        </p:nvGrpSpPr>
        <p:grpSpPr bwMode="auto">
          <a:xfrm>
            <a:off x="1628692" y="3559175"/>
            <a:ext cx="9144000" cy="3298825"/>
            <a:chOff x="23" y="2432"/>
            <a:chExt cx="5760" cy="1942"/>
          </a:xfrm>
        </p:grpSpPr>
        <p:pic>
          <p:nvPicPr>
            <p:cNvPr id="10248" name="Picture 4">
              <a:extLst>
                <a:ext uri="{FF2B5EF4-FFF2-40B4-BE49-F238E27FC236}">
                  <a16:creationId xmlns:a16="http://schemas.microsoft.com/office/drawing/2014/main" id="{C3F91F2E-B0BD-4245-BC46-F4EEA244018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" y="2432"/>
              <a:ext cx="5760" cy="19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249" name="Text Box 7">
              <a:extLst>
                <a:ext uri="{FF2B5EF4-FFF2-40B4-BE49-F238E27FC236}">
                  <a16:creationId xmlns:a16="http://schemas.microsoft.com/office/drawing/2014/main" id="{0E1D4950-63F8-48F1-AB22-2FF4BD01C91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29" y="2523"/>
              <a:ext cx="816" cy="221"/>
            </a:xfrm>
            <a:prstGeom prst="rect">
              <a:avLst/>
            </a:prstGeom>
            <a:solidFill>
              <a:schemeClr val="folHlink"/>
            </a:solidFill>
            <a:ln w="9525" algn="ctr">
              <a:solidFill>
                <a:schemeClr val="tx2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tr-TR" altLang="tr-TR">
                  <a:solidFill>
                    <a:srgbClr val="000000"/>
                  </a:solidFill>
                </a:rPr>
                <a:t>Filtre/gün</a:t>
              </a:r>
            </a:p>
          </p:txBody>
        </p:sp>
        <p:sp>
          <p:nvSpPr>
            <p:cNvPr id="10250" name="Text Box 8">
              <a:extLst>
                <a:ext uri="{FF2B5EF4-FFF2-40B4-BE49-F238E27FC236}">
                  <a16:creationId xmlns:a16="http://schemas.microsoft.com/office/drawing/2014/main" id="{FCDF14AB-EC29-4F9E-8773-ECD9CD3513F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44" y="2523"/>
              <a:ext cx="862" cy="221"/>
            </a:xfrm>
            <a:prstGeom prst="rect">
              <a:avLst/>
            </a:prstGeom>
            <a:solidFill>
              <a:schemeClr val="folHlink"/>
            </a:solidFill>
            <a:ln w="9525" algn="ctr">
              <a:solidFill>
                <a:schemeClr val="tx2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tr-TR" altLang="tr-TR">
                  <a:solidFill>
                    <a:srgbClr val="000000"/>
                  </a:solidFill>
                </a:rPr>
                <a:t>Ekskre/gün</a:t>
              </a:r>
            </a:p>
          </p:txBody>
        </p:sp>
        <p:sp>
          <p:nvSpPr>
            <p:cNvPr id="10251" name="Text Box 9">
              <a:extLst>
                <a:ext uri="{FF2B5EF4-FFF2-40B4-BE49-F238E27FC236}">
                  <a16:creationId xmlns:a16="http://schemas.microsoft.com/office/drawing/2014/main" id="{8240B005-FD08-4952-AD66-C217E2B72AC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33" y="2523"/>
              <a:ext cx="952" cy="221"/>
            </a:xfrm>
            <a:prstGeom prst="rect">
              <a:avLst/>
            </a:prstGeom>
            <a:solidFill>
              <a:schemeClr val="folHlink"/>
            </a:solidFill>
            <a:ln w="9525" algn="ctr">
              <a:solidFill>
                <a:schemeClr val="tx2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tr-TR" altLang="tr-TR">
                  <a:solidFill>
                    <a:srgbClr val="000000"/>
                  </a:solidFill>
                </a:rPr>
                <a:t>Reabsorb. %</a:t>
              </a:r>
            </a:p>
          </p:txBody>
        </p:sp>
        <p:sp>
          <p:nvSpPr>
            <p:cNvPr id="10252" name="Text Box 10">
              <a:extLst>
                <a:ext uri="{FF2B5EF4-FFF2-40B4-BE49-F238E27FC236}">
                  <a16:creationId xmlns:a16="http://schemas.microsoft.com/office/drawing/2014/main" id="{6495FB89-DBEA-4678-AF32-C4D4611BB25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" y="4078"/>
              <a:ext cx="5647" cy="185"/>
            </a:xfrm>
            <a:prstGeom prst="rect">
              <a:avLst/>
            </a:prstGeom>
            <a:solidFill>
              <a:schemeClr val="folHlink"/>
            </a:solidFill>
            <a:ln w="9525" algn="ctr">
              <a:solidFill>
                <a:schemeClr val="tx2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tr-TR" altLang="tr-TR" sz="1400">
                  <a:solidFill>
                    <a:srgbClr val="FFFF66"/>
                  </a:solidFill>
                </a:rPr>
                <a:t>Böbrek kan akışı</a:t>
              </a:r>
              <a:r>
                <a:rPr lang="tr-TR" altLang="tr-TR" sz="1400">
                  <a:solidFill>
                    <a:srgbClr val="000000"/>
                  </a:solidFill>
                </a:rPr>
                <a:t>=1200 ml/dak(</a:t>
              </a:r>
              <a:r>
                <a:rPr lang="tr-TR" altLang="tr-TR" sz="1400">
                  <a:solidFill>
                    <a:srgbClr val="CCECFF"/>
                  </a:solidFill>
                </a:rPr>
                <a:t>kardiak autput’un %20-25’i</a:t>
              </a:r>
              <a:r>
                <a:rPr lang="tr-TR" altLang="tr-TR" sz="1400">
                  <a:solidFill>
                    <a:srgbClr val="000000"/>
                  </a:solidFill>
                </a:rPr>
                <a:t>); </a:t>
              </a:r>
              <a:r>
                <a:rPr lang="tr-TR" altLang="tr-TR" sz="1400">
                  <a:solidFill>
                    <a:srgbClr val="FFFF66"/>
                  </a:solidFill>
                </a:rPr>
                <a:t>Böbrek plazma akışı</a:t>
              </a:r>
              <a:r>
                <a:rPr lang="tr-TR" altLang="tr-TR" sz="1400">
                  <a:solidFill>
                    <a:srgbClr val="000000"/>
                  </a:solidFill>
                </a:rPr>
                <a:t>=660 ml/dak;</a:t>
              </a:r>
              <a:r>
                <a:rPr lang="tr-TR" altLang="tr-TR" sz="1400">
                  <a:solidFill>
                    <a:srgbClr val="FFFF66"/>
                  </a:solidFill>
                </a:rPr>
                <a:t>GFR</a:t>
              </a:r>
              <a:r>
                <a:rPr lang="tr-TR" altLang="tr-TR" sz="1400">
                  <a:solidFill>
                    <a:srgbClr val="000000"/>
                  </a:solidFill>
                </a:rPr>
                <a:t>=125 ml/dak</a:t>
              </a:r>
              <a:r>
                <a:rPr lang="tr-TR" altLang="tr-TR" sz="1300">
                  <a:solidFill>
                    <a:srgbClr val="000000"/>
                  </a:solidFill>
                </a:rPr>
                <a:t> </a:t>
              </a:r>
            </a:p>
          </p:txBody>
        </p:sp>
      </p:grpSp>
      <p:pic>
        <p:nvPicPr>
          <p:cNvPr id="10247" name="Picture 13" descr="3">
            <a:extLst>
              <a:ext uri="{FF2B5EF4-FFF2-40B4-BE49-F238E27FC236}">
                <a16:creationId xmlns:a16="http://schemas.microsoft.com/office/drawing/2014/main" id="{4372C48F-68E8-4321-BD1A-14565E7D94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68" t="3525" r="6247" b="11208"/>
          <a:stretch>
            <a:fillRect/>
          </a:stretch>
        </p:blipFill>
        <p:spPr bwMode="auto">
          <a:xfrm>
            <a:off x="7319964" y="0"/>
            <a:ext cx="3348037" cy="3644900"/>
          </a:xfrm>
          <a:prstGeom prst="rect">
            <a:avLst/>
          </a:prstGeom>
          <a:noFill/>
          <a:ln w="9525">
            <a:solidFill>
              <a:schemeClr val="fol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cover dir="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2B0200C-C948-438F-8AA4-D7742865DF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6CBD601-8984-4CEB-9E93-657679DC11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Nefron sayısı türlere göre değişir </a:t>
            </a:r>
          </a:p>
          <a:p>
            <a:endParaRPr lang="tr-TR" dirty="0"/>
          </a:p>
          <a:p>
            <a:r>
              <a:rPr lang="tr-TR" dirty="0"/>
              <a:t>Böbrek başına </a:t>
            </a:r>
            <a:r>
              <a:rPr lang="tr-TR" dirty="0" err="1"/>
              <a:t>nefron</a:t>
            </a:r>
            <a:r>
              <a:rPr lang="tr-TR" dirty="0"/>
              <a:t> sayısı:</a:t>
            </a:r>
          </a:p>
          <a:p>
            <a:r>
              <a:rPr lang="tr-TR" dirty="0"/>
              <a:t>İnsan  	 1 000 000</a:t>
            </a:r>
          </a:p>
          <a:p>
            <a:r>
              <a:rPr lang="tr-TR" dirty="0"/>
              <a:t>Sığır    	 4 000 000 </a:t>
            </a:r>
          </a:p>
          <a:p>
            <a:r>
              <a:rPr lang="tr-TR" dirty="0"/>
              <a:t>Köpek     430 000-500 000</a:t>
            </a:r>
          </a:p>
          <a:p>
            <a:r>
              <a:rPr lang="tr-TR" dirty="0"/>
              <a:t>Kedi       190 000-200 000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742793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CF547AA-E761-4386-9FF7-9328E6876D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46EC9BC-F69B-426D-9A8E-FFB797B464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/>
              <a:t>Su/Elektrolit Dengesi (RAAS)</a:t>
            </a:r>
          </a:p>
          <a:p>
            <a:r>
              <a:rPr lang="tr-TR" dirty="0"/>
              <a:t>Kan basıncının ve kan </a:t>
            </a:r>
            <a:r>
              <a:rPr lang="tr-TR" dirty="0" err="1"/>
              <a:t>pH’sının</a:t>
            </a:r>
            <a:r>
              <a:rPr lang="tr-TR" dirty="0"/>
              <a:t> düzenlenmesi (</a:t>
            </a:r>
            <a:r>
              <a:rPr lang="tr-TR" dirty="0" err="1"/>
              <a:t>Eritropoesis</a:t>
            </a:r>
            <a:r>
              <a:rPr lang="tr-TR" dirty="0"/>
              <a:t>, </a:t>
            </a:r>
            <a:r>
              <a:rPr lang="tr-TR" dirty="0" err="1"/>
              <a:t>Eritropoetin</a:t>
            </a:r>
            <a:r>
              <a:rPr lang="tr-TR" dirty="0"/>
              <a:t>)</a:t>
            </a:r>
          </a:p>
          <a:p>
            <a:r>
              <a:rPr lang="tr-TR" dirty="0" err="1"/>
              <a:t>Ekskresyon</a:t>
            </a:r>
            <a:r>
              <a:rPr lang="tr-TR" dirty="0"/>
              <a:t>: Azotlu atıkların (üre, NH4+ ve </a:t>
            </a:r>
            <a:r>
              <a:rPr lang="tr-TR" dirty="0" err="1"/>
              <a:t>kreatinin</a:t>
            </a:r>
            <a:r>
              <a:rPr lang="tr-TR" dirty="0"/>
              <a:t>) ve çok sayıda ilaç ve </a:t>
            </a:r>
            <a:r>
              <a:rPr lang="tr-TR" dirty="0" err="1"/>
              <a:t>ksenobiyotiklerin</a:t>
            </a:r>
            <a:r>
              <a:rPr lang="tr-TR" dirty="0"/>
              <a:t> idrar ile </a:t>
            </a:r>
            <a:r>
              <a:rPr lang="tr-TR" dirty="0" err="1"/>
              <a:t>ekskresyonu</a:t>
            </a:r>
            <a:endParaRPr lang="tr-TR" dirty="0"/>
          </a:p>
          <a:p>
            <a:r>
              <a:rPr lang="tr-TR" dirty="0" err="1"/>
              <a:t>Filtrasyon</a:t>
            </a:r>
            <a:endParaRPr lang="tr-TR" dirty="0"/>
          </a:p>
          <a:p>
            <a:r>
              <a:rPr lang="tr-TR" dirty="0" err="1"/>
              <a:t>Reabsorpsiyon</a:t>
            </a:r>
            <a:endParaRPr lang="tr-TR" dirty="0"/>
          </a:p>
          <a:p>
            <a:r>
              <a:rPr lang="tr-TR" dirty="0" err="1"/>
              <a:t>Sekresyon</a:t>
            </a:r>
            <a:endParaRPr lang="tr-TR" dirty="0"/>
          </a:p>
          <a:p>
            <a:r>
              <a:rPr lang="tr-TR" dirty="0"/>
              <a:t>Endokrin görevi (</a:t>
            </a:r>
            <a:r>
              <a:rPr lang="tr-TR" dirty="0" err="1"/>
              <a:t>Prostoglandinler</a:t>
            </a:r>
            <a:r>
              <a:rPr lang="tr-TR" dirty="0"/>
              <a:t>, </a:t>
            </a:r>
            <a:r>
              <a:rPr lang="tr-TR" dirty="0" err="1"/>
              <a:t>kalikrein</a:t>
            </a:r>
            <a:r>
              <a:rPr lang="tr-TR" dirty="0"/>
              <a:t>, Vitamin D)</a:t>
            </a:r>
          </a:p>
          <a:p>
            <a:r>
              <a:rPr lang="tr-TR" dirty="0" err="1"/>
              <a:t>Metabolik</a:t>
            </a:r>
            <a:r>
              <a:rPr lang="tr-TR" dirty="0"/>
              <a:t> görevi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720100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90EEAFE-274F-493A-B9C4-22BCC79CBE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400" dirty="0"/>
              <a:t>Böbrek Fonksiyon Testi neden istenir ? 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FBFB7FD-CD5E-4A5D-85E8-5D3E53EFCA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defRPr/>
            </a:pPr>
            <a:r>
              <a:rPr lang="tr-TR" dirty="0"/>
              <a:t>Yaşlılığa bağlı olarak,</a:t>
            </a:r>
          </a:p>
          <a:p>
            <a:pPr>
              <a:defRPr/>
            </a:pPr>
            <a:r>
              <a:rPr lang="tr-TR" dirty="0"/>
              <a:t>KBY olanlarda</a:t>
            </a:r>
          </a:p>
          <a:p>
            <a:pPr>
              <a:defRPr/>
            </a:pPr>
            <a:r>
              <a:rPr lang="tr-TR" dirty="0"/>
              <a:t>Böbreklerde küçülme tespit edildiğinde</a:t>
            </a:r>
          </a:p>
          <a:p>
            <a:pPr>
              <a:defRPr/>
            </a:pPr>
            <a:r>
              <a:rPr lang="tr-TR" dirty="0"/>
              <a:t>Doğum ağırlığı düşük olduğunda</a:t>
            </a:r>
          </a:p>
          <a:p>
            <a:pPr>
              <a:defRPr/>
            </a:pPr>
            <a:r>
              <a:rPr lang="tr-TR" dirty="0" err="1"/>
              <a:t>Diabetes</a:t>
            </a:r>
            <a:r>
              <a:rPr lang="tr-TR" dirty="0"/>
              <a:t> </a:t>
            </a:r>
            <a:r>
              <a:rPr lang="tr-TR" dirty="0" err="1"/>
              <a:t>mellitus</a:t>
            </a:r>
            <a:r>
              <a:rPr lang="tr-TR" dirty="0"/>
              <a:t> (DM)</a:t>
            </a:r>
          </a:p>
          <a:p>
            <a:pPr>
              <a:defRPr/>
            </a:pPr>
            <a:r>
              <a:rPr lang="tr-TR" dirty="0"/>
              <a:t>Hipertansiyon</a:t>
            </a:r>
          </a:p>
          <a:p>
            <a:pPr>
              <a:defRPr/>
            </a:pPr>
            <a:r>
              <a:rPr lang="tr-TR" dirty="0" err="1"/>
              <a:t>Otoimmun</a:t>
            </a:r>
            <a:r>
              <a:rPr lang="tr-TR" dirty="0"/>
              <a:t> hastalık</a:t>
            </a:r>
          </a:p>
          <a:p>
            <a:pPr>
              <a:defRPr/>
            </a:pPr>
            <a:r>
              <a:rPr lang="tr-TR" dirty="0"/>
              <a:t>Sistemik enfeksiyonlar</a:t>
            </a:r>
          </a:p>
          <a:p>
            <a:pPr>
              <a:defRPr/>
            </a:pPr>
            <a:r>
              <a:rPr lang="tr-TR" dirty="0"/>
              <a:t>Üriner sistem enfeksiyonları</a:t>
            </a:r>
          </a:p>
          <a:p>
            <a:pPr>
              <a:defRPr/>
            </a:pPr>
            <a:r>
              <a:rPr lang="tr-TR" dirty="0" err="1"/>
              <a:t>Nefrolitiazis</a:t>
            </a:r>
            <a:endParaRPr lang="tr-TR" dirty="0"/>
          </a:p>
          <a:p>
            <a:pPr>
              <a:defRPr/>
            </a:pPr>
            <a:r>
              <a:rPr lang="tr-TR" dirty="0"/>
              <a:t>Alt </a:t>
            </a:r>
            <a:r>
              <a:rPr lang="tr-TR" dirty="0" err="1"/>
              <a:t>üriner</a:t>
            </a:r>
            <a:r>
              <a:rPr lang="tr-TR" dirty="0"/>
              <a:t> sistem tıkanıklıkları</a:t>
            </a:r>
          </a:p>
          <a:p>
            <a:pPr>
              <a:defRPr/>
            </a:pPr>
            <a:r>
              <a:rPr lang="tr-TR" dirty="0"/>
              <a:t>İlaç </a:t>
            </a:r>
            <a:r>
              <a:rPr lang="tr-TR" dirty="0" err="1"/>
              <a:t>toksisitesini</a:t>
            </a:r>
            <a:r>
              <a:rPr lang="tr-TR" dirty="0"/>
              <a:t> (</a:t>
            </a:r>
            <a:r>
              <a:rPr lang="tr-TR" dirty="0" err="1"/>
              <a:t>nefrotoksik</a:t>
            </a:r>
            <a:r>
              <a:rPr lang="tr-TR" dirty="0"/>
              <a:t>) teyit etmede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810421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EDB7832-DE01-495A-8233-37425BF932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Böbrek ve İdrar Yolu Hastalıklarında Sistematik Analizler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9E9B2E5-4C9E-42B9-939B-2BF3315C24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/>
              <a:t>Kan testleri</a:t>
            </a:r>
          </a:p>
          <a:p>
            <a:r>
              <a:rPr lang="tr-TR" dirty="0" err="1"/>
              <a:t>Glomeruler</a:t>
            </a:r>
            <a:r>
              <a:rPr lang="tr-TR" dirty="0"/>
              <a:t> fonksiyon testleri-serum üre ve </a:t>
            </a:r>
            <a:r>
              <a:rPr lang="tr-TR" dirty="0" err="1"/>
              <a:t>kreatinin</a:t>
            </a:r>
            <a:endParaRPr lang="tr-TR" dirty="0"/>
          </a:p>
          <a:p>
            <a:r>
              <a:rPr lang="tr-TR" dirty="0" err="1"/>
              <a:t>Tubuler</a:t>
            </a:r>
            <a:r>
              <a:rPr lang="tr-TR" dirty="0"/>
              <a:t> fonksiyon testleri-beta2-globulin, idrar protein </a:t>
            </a:r>
            <a:r>
              <a:rPr lang="tr-TR" dirty="0" err="1"/>
              <a:t>elektroforezi</a:t>
            </a:r>
            <a:endParaRPr lang="tr-TR" dirty="0"/>
          </a:p>
          <a:p>
            <a:r>
              <a:rPr lang="tr-TR" dirty="0"/>
              <a:t>Kan eritrosit düzeyi (anemi)</a:t>
            </a:r>
          </a:p>
          <a:p>
            <a:r>
              <a:rPr lang="tr-TR" dirty="0"/>
              <a:t>Antikor düzeyi	</a:t>
            </a:r>
          </a:p>
          <a:p>
            <a:r>
              <a:rPr lang="tr-TR" dirty="0"/>
              <a:t>İdrar analizleri</a:t>
            </a:r>
          </a:p>
          <a:p>
            <a:r>
              <a:rPr lang="tr-TR" dirty="0"/>
              <a:t>Ultrasonografi</a:t>
            </a:r>
          </a:p>
          <a:p>
            <a:r>
              <a:rPr lang="tr-TR" dirty="0"/>
              <a:t>Tomografi ve diğer radyolojik tetkikler</a:t>
            </a:r>
          </a:p>
          <a:p>
            <a:r>
              <a:rPr lang="tr-TR" dirty="0" err="1"/>
              <a:t>Sistoskopi</a:t>
            </a:r>
            <a:endParaRPr lang="tr-TR" dirty="0"/>
          </a:p>
          <a:p>
            <a:r>
              <a:rPr lang="tr-TR" dirty="0"/>
              <a:t>Kültür ve duyarlılık testleri</a:t>
            </a:r>
          </a:p>
          <a:p>
            <a:r>
              <a:rPr lang="tr-TR" dirty="0"/>
              <a:t>Biyopsi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969625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415</Words>
  <Application>Microsoft Office PowerPoint</Application>
  <PresentationFormat>Geniş ekran</PresentationFormat>
  <Paragraphs>63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Tahoma</vt:lpstr>
      <vt:lpstr>Office Teması</vt:lpstr>
      <vt:lpstr>Fizyopatoloji</vt:lpstr>
      <vt:lpstr>PowerPoint Sunusu</vt:lpstr>
      <vt:lpstr>PowerPoint Sunusu</vt:lpstr>
      <vt:lpstr>PowerPoint Sunusu</vt:lpstr>
      <vt:lpstr>PowerPoint Sunusu</vt:lpstr>
      <vt:lpstr>PowerPoint Sunusu</vt:lpstr>
      <vt:lpstr>Böbrek Fonksiyon Testi neden istenir ? </vt:lpstr>
      <vt:lpstr>Böbrek ve İdrar Yolu Hastalıklarında Sistematik Analizler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Fizyopatoloji</dc:title>
  <dc:creator>efe</dc:creator>
  <cp:lastModifiedBy>Efe Kurtdede</cp:lastModifiedBy>
  <cp:revision>23</cp:revision>
  <dcterms:created xsi:type="dcterms:W3CDTF">2019-03-12T11:46:54Z</dcterms:created>
  <dcterms:modified xsi:type="dcterms:W3CDTF">2025-07-10T10:08:38Z</dcterms:modified>
</cp:coreProperties>
</file>