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 id="269" r:id="rId14"/>
    <p:sldId id="271" r:id="rId15"/>
    <p:sldId id="272" r:id="rId16"/>
    <p:sldId id="273" r:id="rId17"/>
    <p:sldId id="274" r:id="rId18"/>
    <p:sldId id="275" r:id="rId19"/>
    <p:sldId id="276" r:id="rId20"/>
    <p:sldId id="278" r:id="rId21"/>
    <p:sldId id="279" r:id="rId22"/>
    <p:sldId id="280" r:id="rId23"/>
    <p:sldId id="281" r:id="rId24"/>
    <p:sldId id="282"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41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01625"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48200" y="1600200"/>
            <a:ext cx="4194175" cy="4498975"/>
          </a:xfrm>
        </p:spPr>
        <p:txBody>
          <a:bodyPr/>
          <a:lstStyle/>
          <a:p>
            <a:endParaRPr lang="tr-TR"/>
          </a:p>
        </p:txBody>
      </p:sp>
      <p:sp>
        <p:nvSpPr>
          <p:cNvPr id="5" name="4 Veri Yer Tutucusu"/>
          <p:cNvSpPr>
            <a:spLocks noGrp="1"/>
          </p:cNvSpPr>
          <p:nvPr>
            <p:ph type="dt" sz="half" idx="10"/>
          </p:nvPr>
        </p:nvSpPr>
        <p:spPr>
          <a:xfrm>
            <a:off x="301625" y="6245225"/>
            <a:ext cx="2289175"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289175" cy="476250"/>
          </a:xfrm>
        </p:spPr>
        <p:txBody>
          <a:bodyPr/>
          <a:lstStyle>
            <a:lvl1pPr>
              <a:defRPr/>
            </a:lvl1pPr>
          </a:lstStyle>
          <a:p>
            <a:fld id="{101C4B5F-0E02-4402-8979-2D9BBE800115}" type="slidenum">
              <a:rPr lang="tr-TR"/>
              <a:pPr/>
              <a:t>‹#›</a:t>
            </a:fld>
            <a:endParaRPr lang="tr-T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Başlık, Metin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301625"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01625" y="6245225"/>
            <a:ext cx="2289175"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289175" cy="476250"/>
          </a:xfrm>
        </p:spPr>
        <p:txBody>
          <a:bodyPr/>
          <a:lstStyle>
            <a:lvl1pPr>
              <a:defRPr/>
            </a:lvl1pPr>
          </a:lstStyle>
          <a:p>
            <a:fld id="{7AA3A1AA-F768-481F-B345-8BE3BEEA5717}" type="slidenum">
              <a:rPr lang="tr-TR"/>
              <a:pPr/>
              <a:t>‹#›</a:t>
            </a:fld>
            <a:endParaRPr lang="tr-T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301625" y="228600"/>
            <a:ext cx="854075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301625" y="1600200"/>
            <a:ext cx="4194175" cy="4498975"/>
          </a:xfrm>
        </p:spPr>
        <p:txBody>
          <a:bodyPr/>
          <a:lstStyle/>
          <a:p>
            <a:endParaRPr lang="tr-TR"/>
          </a:p>
        </p:txBody>
      </p:sp>
      <p:sp>
        <p:nvSpPr>
          <p:cNvPr id="4" name="3 Metin Yer Tutucusu"/>
          <p:cNvSpPr>
            <a:spLocks noGrp="1"/>
          </p:cNvSpPr>
          <p:nvPr>
            <p:ph type="body" sz="half" idx="2"/>
          </p:nvPr>
        </p:nvSpPr>
        <p:spPr>
          <a:xfrm>
            <a:off x="4648200" y="1600200"/>
            <a:ext cx="4194175" cy="4498975"/>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a:xfrm>
            <a:off x="301625" y="6245225"/>
            <a:ext cx="2289175" cy="476250"/>
          </a:xfrm>
        </p:spPr>
        <p:txBody>
          <a:bodyPr/>
          <a:lstStyle>
            <a:lvl1pPr>
              <a:defRPr/>
            </a:lvl1pPr>
          </a:lstStyle>
          <a:p>
            <a:endParaRPr lang="tr-TR"/>
          </a:p>
        </p:txBody>
      </p:sp>
      <p:sp>
        <p:nvSpPr>
          <p:cNvPr id="6" name="5 Altbilgi Yer Tutucusu"/>
          <p:cNvSpPr>
            <a:spLocks noGrp="1"/>
          </p:cNvSpPr>
          <p:nvPr>
            <p:ph type="ftr" sz="quarter" idx="11"/>
          </p:nvPr>
        </p:nvSpPr>
        <p:spPr>
          <a:xfrm>
            <a:off x="3124200" y="6245225"/>
            <a:ext cx="2895600" cy="476250"/>
          </a:xfrm>
        </p:spPr>
        <p:txBody>
          <a:bodyPr/>
          <a:lstStyle>
            <a:lvl1pPr>
              <a:defRPr/>
            </a:lvl1pPr>
          </a:lstStyle>
          <a:p>
            <a:endParaRPr lang="tr-TR"/>
          </a:p>
        </p:txBody>
      </p:sp>
      <p:sp>
        <p:nvSpPr>
          <p:cNvPr id="7" name="6 Slayt Numarası Yer Tutucusu"/>
          <p:cNvSpPr>
            <a:spLocks noGrp="1"/>
          </p:cNvSpPr>
          <p:nvPr>
            <p:ph type="sldNum" sz="quarter" idx="12"/>
          </p:nvPr>
        </p:nvSpPr>
        <p:spPr>
          <a:xfrm>
            <a:off x="6553200" y="6245225"/>
            <a:ext cx="2289175" cy="476250"/>
          </a:xfrm>
        </p:spPr>
        <p:txBody>
          <a:bodyPr/>
          <a:lstStyle>
            <a:lvl1pPr>
              <a:defRPr/>
            </a:lvl1pPr>
          </a:lstStyle>
          <a:p>
            <a:fld id="{0A68858C-CCFA-4949-8DB4-3E5389C7A38F}" type="slidenum">
              <a:rPr lang="tr-T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26.06.2019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B1DEFA8C-F947-479F-BE07-76B6B3F80BF1}"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9F75050-0E15-4C5B-92B0-66D068882F1F}" type="datetimeFigureOut">
              <a:rPr lang="tr-TR" smtClean="0"/>
              <a:pPr/>
              <a:t>26.06.2019</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1DEFA8C-F947-479F-BE07-76B6B3F80BF1}"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nucleusinc.com/"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normAutofit fontScale="90000"/>
          </a:bodyPr>
          <a:lstStyle/>
          <a:p>
            <a:pPr algn="ctr"/>
            <a:r>
              <a:rPr lang="tr-TR" dirty="0" smtClean="0"/>
              <a:t>DİZ AĞRILI HASTALARDA FİZYOTERAPİ YAKLAŞIMLARI</a:t>
            </a:r>
            <a:endParaRPr lang="tr-TR" dirty="0"/>
          </a:p>
        </p:txBody>
      </p:sp>
      <p:sp>
        <p:nvSpPr>
          <p:cNvPr id="3" name="2 Alt Başlık"/>
          <p:cNvSpPr>
            <a:spLocks noGrp="1"/>
          </p:cNvSpPr>
          <p:nvPr>
            <p:ph type="subTitle" idx="1"/>
          </p:nvPr>
        </p:nvSpPr>
        <p:spPr/>
        <p:txBody>
          <a:bodyPr>
            <a:normAutofit fontScale="92500" lnSpcReduction="10000"/>
          </a:bodyPr>
          <a:lstStyle/>
          <a:p>
            <a:pPr algn="ctr"/>
            <a:endParaRPr lang="tr-TR" dirty="0" smtClean="0"/>
          </a:p>
          <a:p>
            <a:pPr algn="ctr"/>
            <a:endParaRPr lang="tr-TR" dirty="0" smtClean="0"/>
          </a:p>
          <a:p>
            <a:pPr algn="ctr"/>
            <a:r>
              <a:rPr lang="tr-TR" dirty="0" smtClean="0"/>
              <a:t>ÖĞR. GÖR. OSMAN ŞENOL YILDIZ</a:t>
            </a:r>
          </a:p>
          <a:p>
            <a:pPr algn="ctr"/>
            <a:r>
              <a:rPr lang="tr-TR" dirty="0" smtClean="0"/>
              <a:t>AÜ HAYMANA MYO</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rrowheads="1"/>
          </p:cNvSpPr>
          <p:nvPr>
            <p:ph type="title"/>
          </p:nvPr>
        </p:nvSpPr>
        <p:spPr/>
        <p:txBody>
          <a:bodyPr/>
          <a:lstStyle/>
          <a:p>
            <a:pPr algn="ctr"/>
            <a:r>
              <a:rPr lang="tr-TR" dirty="0"/>
              <a:t>Görevleri</a:t>
            </a:r>
            <a:endParaRPr lang="en-US" dirty="0"/>
          </a:p>
        </p:txBody>
      </p:sp>
      <p:sp>
        <p:nvSpPr>
          <p:cNvPr id="37891" name="Rectangle 3"/>
          <p:cNvSpPr>
            <a:spLocks noGrp="1" noRot="1" noChangeArrowheads="1"/>
          </p:cNvSpPr>
          <p:nvPr>
            <p:ph type="body" sz="half" idx="2"/>
          </p:nvPr>
        </p:nvSpPr>
        <p:spPr>
          <a:xfrm>
            <a:off x="4648200" y="1524000"/>
            <a:ext cx="4495800" cy="4953000"/>
          </a:xfrm>
        </p:spPr>
        <p:txBody>
          <a:bodyPr/>
          <a:lstStyle/>
          <a:p>
            <a:r>
              <a:rPr lang="tr-TR" sz="2800" dirty="0"/>
              <a:t>Eklemin bütünlüğünü sağlar</a:t>
            </a:r>
          </a:p>
          <a:p>
            <a:r>
              <a:rPr lang="tr-TR" sz="2800" dirty="0"/>
              <a:t>Ağırlık dağılımına yardım eder</a:t>
            </a:r>
          </a:p>
          <a:p>
            <a:r>
              <a:rPr lang="tr-TR" sz="2800" dirty="0"/>
              <a:t>Şok </a:t>
            </a:r>
            <a:r>
              <a:rPr lang="tr-TR" sz="2800" dirty="0" err="1"/>
              <a:t>absorbe</a:t>
            </a:r>
            <a:r>
              <a:rPr lang="tr-TR" sz="2800" dirty="0"/>
              <a:t> eder</a:t>
            </a:r>
          </a:p>
          <a:p>
            <a:r>
              <a:rPr lang="tr-TR" sz="2800" dirty="0" smtClean="0"/>
              <a:t>Eklem </a:t>
            </a:r>
            <a:r>
              <a:rPr lang="tr-TR" sz="2800" dirty="0" err="1"/>
              <a:t>stabilitesini</a:t>
            </a:r>
            <a:r>
              <a:rPr lang="tr-TR" sz="2800" dirty="0"/>
              <a:t> arttırır</a:t>
            </a:r>
          </a:p>
          <a:p>
            <a:r>
              <a:rPr lang="tr-TR" sz="2800" dirty="0" err="1"/>
              <a:t>Femurun</a:t>
            </a:r>
            <a:r>
              <a:rPr lang="tr-TR" sz="2800" dirty="0"/>
              <a:t> </a:t>
            </a:r>
            <a:r>
              <a:rPr lang="tr-TR" sz="2800" dirty="0" err="1"/>
              <a:t>tibia</a:t>
            </a:r>
            <a:r>
              <a:rPr lang="tr-TR" sz="2800" dirty="0"/>
              <a:t> üzerinde aşırı öne hareketini önler</a:t>
            </a:r>
            <a:endParaRPr lang="en-US" sz="2800" dirty="0"/>
          </a:p>
        </p:txBody>
      </p:sp>
      <p:pic>
        <p:nvPicPr>
          <p:cNvPr id="37892" name="Picture 4" descr="070599b"/>
          <p:cNvPicPr>
            <a:picLocks noGrp="1" noChangeAspect="1" noChangeArrowheads="1"/>
          </p:cNvPicPr>
          <p:nvPr>
            <p:ph type="clipArt" sz="half" idx="1"/>
          </p:nvPr>
        </p:nvPicPr>
        <p:blipFill>
          <a:blip r:embed="rId2"/>
          <a:srcRect/>
          <a:stretch>
            <a:fillRect/>
          </a:stretch>
        </p:blipFill>
        <p:spPr>
          <a:xfrm>
            <a:off x="228600" y="1676400"/>
            <a:ext cx="4495800" cy="3956050"/>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Rot="1" noChangeArrowheads="1"/>
          </p:cNvSpPr>
          <p:nvPr>
            <p:ph type="body" idx="1"/>
          </p:nvPr>
        </p:nvSpPr>
        <p:spPr>
          <a:xfrm>
            <a:off x="323850" y="908050"/>
            <a:ext cx="8540750" cy="4498975"/>
          </a:xfrm>
        </p:spPr>
        <p:txBody>
          <a:bodyPr/>
          <a:lstStyle/>
          <a:p>
            <a:r>
              <a:rPr lang="tr-TR">
                <a:latin typeface="Verdana" pitchFamily="34" charset="0"/>
              </a:rPr>
              <a:t>Meniskuslar semilunar yapıdadır ve kama şeklindedir; bu kama şekil eklemin stabilitesini sağlar; yuvarlak kenarlı femurun düz tibia yüzeyinden kaymasını önler.</a:t>
            </a:r>
          </a:p>
          <a:p>
            <a:pPr>
              <a:buFont typeface="Arial" pitchFamily="34" charset="0"/>
              <a:buNone/>
            </a:pPr>
            <a:endParaRPr lang="tr-TR">
              <a:latin typeface="Verdana" pitchFamily="34" charset="0"/>
            </a:endParaRPr>
          </a:p>
          <a:p>
            <a:r>
              <a:rPr lang="tr-TR">
                <a:latin typeface="Verdana" pitchFamily="34" charset="0"/>
              </a:rPr>
              <a:t>Meniskuslar küçük damarlarla beslenirler fakat merkezde avaskülerdir. Bu durum yaralanma için önemlidir. </a:t>
            </a:r>
            <a:endParaRPr lang="en-US">
              <a:latin typeface="Verdana" pitchFamily="34" charset="0"/>
            </a:endParaRPr>
          </a:p>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rrowheads="1"/>
          </p:cNvSpPr>
          <p:nvPr>
            <p:ph type="title"/>
          </p:nvPr>
        </p:nvSpPr>
        <p:spPr/>
        <p:txBody>
          <a:bodyPr/>
          <a:lstStyle/>
          <a:p>
            <a:pPr algn="ctr"/>
            <a:r>
              <a:rPr lang="tr-TR" dirty="0" err="1"/>
              <a:t>Menisküs</a:t>
            </a:r>
            <a:r>
              <a:rPr lang="tr-TR" dirty="0"/>
              <a:t> </a:t>
            </a:r>
            <a:r>
              <a:rPr lang="tr-TR" dirty="0" smtClean="0"/>
              <a:t>Kan Dolaşımı</a:t>
            </a:r>
            <a:endParaRPr lang="tr-TR" dirty="0"/>
          </a:p>
        </p:txBody>
      </p:sp>
      <p:sp>
        <p:nvSpPr>
          <p:cNvPr id="188419" name="Rectangle 3"/>
          <p:cNvSpPr>
            <a:spLocks noGrp="1" noRot="1" noChangeArrowheads="1"/>
          </p:cNvSpPr>
          <p:nvPr>
            <p:ph type="body" idx="1"/>
          </p:nvPr>
        </p:nvSpPr>
        <p:spPr/>
        <p:txBody>
          <a:bodyPr/>
          <a:lstStyle/>
          <a:p>
            <a:r>
              <a:rPr lang="tr-TR"/>
              <a:t>Popliteal arterin dalı olan orta genikular arter meniskusların dış 1/3 kısmına küçük kılcal damarlar gönderir</a:t>
            </a:r>
          </a:p>
        </p:txBody>
      </p:sp>
      <p:pic>
        <p:nvPicPr>
          <p:cNvPr id="188420" name="Picture 4"/>
          <p:cNvPicPr>
            <a:picLocks noChangeAspect="1" noChangeArrowheads="1"/>
          </p:cNvPicPr>
          <p:nvPr/>
        </p:nvPicPr>
        <p:blipFill>
          <a:blip r:embed="rId2"/>
          <a:srcRect/>
          <a:stretch>
            <a:fillRect/>
          </a:stretch>
        </p:blipFill>
        <p:spPr bwMode="auto">
          <a:xfrm>
            <a:off x="2819400" y="3733800"/>
            <a:ext cx="3505200" cy="2405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rrowheads="1"/>
          </p:cNvSpPr>
          <p:nvPr>
            <p:ph type="title"/>
          </p:nvPr>
        </p:nvSpPr>
        <p:spPr/>
        <p:txBody>
          <a:bodyPr/>
          <a:lstStyle/>
          <a:p>
            <a:pPr algn="ctr"/>
            <a:r>
              <a:rPr lang="tr-TR" dirty="0" err="1"/>
              <a:t>Patofizyoloji</a:t>
            </a:r>
            <a:endParaRPr lang="en-US" dirty="0"/>
          </a:p>
        </p:txBody>
      </p:sp>
      <p:sp>
        <p:nvSpPr>
          <p:cNvPr id="142339" name="Rectangle 3"/>
          <p:cNvSpPr>
            <a:spLocks noGrp="1" noRot="1" noChangeArrowheads="1"/>
          </p:cNvSpPr>
          <p:nvPr>
            <p:ph type="body" idx="1"/>
          </p:nvPr>
        </p:nvSpPr>
        <p:spPr/>
        <p:txBody>
          <a:bodyPr/>
          <a:lstStyle/>
          <a:p>
            <a:r>
              <a:rPr lang="tr-TR" sz="2800" dirty="0" err="1"/>
              <a:t>Meniskus</a:t>
            </a:r>
            <a:r>
              <a:rPr lang="tr-TR" sz="2800" dirty="0"/>
              <a:t> yırtığı </a:t>
            </a:r>
            <a:r>
              <a:rPr lang="tr-TR" sz="2800" dirty="0" err="1"/>
              <a:t>medial</a:t>
            </a:r>
            <a:r>
              <a:rPr lang="tr-TR" sz="2800" dirty="0"/>
              <a:t> veya </a:t>
            </a:r>
            <a:r>
              <a:rPr lang="tr-TR" sz="2800" dirty="0" err="1"/>
              <a:t>lateral</a:t>
            </a:r>
            <a:r>
              <a:rPr lang="tr-TR" sz="2800" dirty="0"/>
              <a:t> </a:t>
            </a:r>
            <a:r>
              <a:rPr lang="tr-TR" sz="2800" dirty="0" err="1"/>
              <a:t>meniskusun</a:t>
            </a:r>
            <a:r>
              <a:rPr lang="tr-TR" sz="2800" dirty="0"/>
              <a:t> </a:t>
            </a:r>
            <a:r>
              <a:rPr lang="tr-TR" sz="2800" dirty="0" err="1"/>
              <a:t>travmatik</a:t>
            </a:r>
            <a:r>
              <a:rPr lang="tr-TR" sz="2800" dirty="0"/>
              <a:t> veya </a:t>
            </a:r>
            <a:r>
              <a:rPr lang="tr-TR" sz="2800" dirty="0" err="1"/>
              <a:t>dejeneratif</a:t>
            </a:r>
            <a:r>
              <a:rPr lang="tr-TR" sz="2800" dirty="0"/>
              <a:t> yırtılmasıdır</a:t>
            </a:r>
            <a:r>
              <a:rPr lang="tr-TR" sz="2800" dirty="0" smtClean="0"/>
              <a:t>.</a:t>
            </a:r>
          </a:p>
          <a:p>
            <a:endParaRPr lang="tr-TR" sz="2800" dirty="0"/>
          </a:p>
          <a:p>
            <a:r>
              <a:rPr lang="tr-TR" sz="2800" dirty="0" err="1"/>
              <a:t>Meniskal</a:t>
            </a:r>
            <a:r>
              <a:rPr lang="tr-TR" sz="2800" dirty="0"/>
              <a:t> yırtıklar izole veya </a:t>
            </a:r>
            <a:r>
              <a:rPr lang="tr-TR" sz="2800" dirty="0" err="1"/>
              <a:t>ligaman</a:t>
            </a:r>
            <a:r>
              <a:rPr lang="tr-TR" sz="2800" dirty="0"/>
              <a:t> yırtılması ile veya </a:t>
            </a:r>
            <a:r>
              <a:rPr lang="tr-TR" sz="2800" dirty="0" err="1"/>
              <a:t>fraktürle</a:t>
            </a:r>
            <a:r>
              <a:rPr lang="tr-TR" sz="2800" dirty="0"/>
              <a:t> birlikte gelişebilirler.</a:t>
            </a:r>
          </a:p>
          <a:p>
            <a:endParaRPr lang="tr-TR" sz="2800" dirty="0" smtClean="0"/>
          </a:p>
          <a:p>
            <a:r>
              <a:rPr lang="tr-TR" sz="2800" dirty="0" smtClean="0"/>
              <a:t>Yaralanma </a:t>
            </a:r>
            <a:r>
              <a:rPr lang="tr-TR" sz="2800" dirty="0"/>
              <a:t>mekanizması</a:t>
            </a:r>
          </a:p>
          <a:p>
            <a:pPr lvl="1"/>
            <a:r>
              <a:rPr lang="tr-TR" sz="2400" dirty="0"/>
              <a:t>Akut yaralanma</a:t>
            </a:r>
          </a:p>
          <a:p>
            <a:pPr lvl="1"/>
            <a:r>
              <a:rPr lang="tr-TR" sz="2400" dirty="0"/>
              <a:t>Yaşlanmaya bağlı zaman içinde dejenerasyon</a:t>
            </a:r>
            <a:endParaRPr lang="en-US"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rrowheads="1"/>
          </p:cNvSpPr>
          <p:nvPr>
            <p:ph type="title"/>
          </p:nvPr>
        </p:nvSpPr>
        <p:spPr/>
        <p:txBody>
          <a:bodyPr/>
          <a:lstStyle/>
          <a:p>
            <a:pPr algn="ctr"/>
            <a:r>
              <a:rPr lang="tr-TR" dirty="0"/>
              <a:t>Yaralanma </a:t>
            </a:r>
            <a:r>
              <a:rPr lang="tr-TR" dirty="0" smtClean="0"/>
              <a:t>Mekanizması</a:t>
            </a:r>
            <a:endParaRPr lang="tr-TR" dirty="0"/>
          </a:p>
        </p:txBody>
      </p:sp>
      <p:sp>
        <p:nvSpPr>
          <p:cNvPr id="145411" name="Rectangle 3"/>
          <p:cNvSpPr>
            <a:spLocks noGrp="1" noRot="1" noChangeArrowheads="1"/>
          </p:cNvSpPr>
          <p:nvPr>
            <p:ph type="body" idx="1"/>
          </p:nvPr>
        </p:nvSpPr>
        <p:spPr/>
        <p:txBody>
          <a:bodyPr/>
          <a:lstStyle/>
          <a:p>
            <a:endParaRPr lang="tr-TR" dirty="0" smtClean="0"/>
          </a:p>
          <a:p>
            <a:r>
              <a:rPr lang="tr-TR" dirty="0" err="1" smtClean="0"/>
              <a:t>Fleksiyonda</a:t>
            </a:r>
            <a:r>
              <a:rPr lang="tr-TR" dirty="0" smtClean="0"/>
              <a:t> </a:t>
            </a:r>
            <a:r>
              <a:rPr lang="tr-TR" dirty="0" err="1"/>
              <a:t>femurun</a:t>
            </a:r>
            <a:r>
              <a:rPr lang="tr-TR" dirty="0"/>
              <a:t> </a:t>
            </a:r>
            <a:r>
              <a:rPr lang="tr-TR" dirty="0" err="1"/>
              <a:t>internal</a:t>
            </a:r>
            <a:r>
              <a:rPr lang="tr-TR" dirty="0"/>
              <a:t> rotasyona</a:t>
            </a:r>
          </a:p>
          <a:p>
            <a:endParaRPr lang="tr-TR" dirty="0" smtClean="0"/>
          </a:p>
          <a:p>
            <a:r>
              <a:rPr lang="tr-TR" dirty="0" err="1" smtClean="0"/>
              <a:t>Ekstansiyonda</a:t>
            </a:r>
            <a:r>
              <a:rPr lang="tr-TR" dirty="0" smtClean="0"/>
              <a:t> </a:t>
            </a:r>
            <a:r>
              <a:rPr lang="tr-TR" dirty="0" err="1"/>
              <a:t>femurun</a:t>
            </a:r>
            <a:r>
              <a:rPr lang="tr-TR" dirty="0"/>
              <a:t> </a:t>
            </a:r>
            <a:r>
              <a:rPr lang="tr-TR" dirty="0" err="1"/>
              <a:t>eksternal</a:t>
            </a:r>
            <a:r>
              <a:rPr lang="tr-TR" dirty="0"/>
              <a:t> rotasyona zorlanması</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rrowheads="1"/>
          </p:cNvSpPr>
          <p:nvPr>
            <p:ph type="title"/>
          </p:nvPr>
        </p:nvSpPr>
        <p:spPr>
          <a:xfrm>
            <a:off x="762000" y="609600"/>
            <a:ext cx="7772400" cy="762000"/>
          </a:xfrm>
        </p:spPr>
        <p:txBody>
          <a:bodyPr>
            <a:normAutofit fontScale="90000"/>
          </a:bodyPr>
          <a:lstStyle/>
          <a:p>
            <a:pPr algn="ctr"/>
            <a:r>
              <a:rPr lang="tr-TR" dirty="0"/>
              <a:t>Tedavi</a:t>
            </a:r>
          </a:p>
        </p:txBody>
      </p:sp>
      <p:sp>
        <p:nvSpPr>
          <p:cNvPr id="169987" name="Rectangle 3"/>
          <p:cNvSpPr>
            <a:spLocks noGrp="1" noRot="1" noChangeArrowheads="1"/>
          </p:cNvSpPr>
          <p:nvPr>
            <p:ph type="body" idx="1"/>
          </p:nvPr>
        </p:nvSpPr>
        <p:spPr>
          <a:xfrm>
            <a:off x="827088" y="1628775"/>
            <a:ext cx="7772400" cy="4114800"/>
          </a:xfrm>
        </p:spPr>
        <p:txBody>
          <a:bodyPr/>
          <a:lstStyle/>
          <a:p>
            <a:r>
              <a:rPr lang="tr-TR" sz="2800"/>
              <a:t>Kıkırdak hasarı ile birlikte olan dejeneratif meniskus lezyonları için bozuk parçaların cerrahi olarak çıkarılması ve kıkırdağın iyileşmesini uyarmak gerekir.</a:t>
            </a:r>
          </a:p>
          <a:p>
            <a:r>
              <a:rPr lang="tr-TR" sz="2800"/>
              <a:t>Akut travmatik yırtıklar longitudinal ve periferikse iyileşebilir.</a:t>
            </a:r>
          </a:p>
          <a:p>
            <a:r>
              <a:rPr lang="tr-TR" sz="2800"/>
              <a:t>Tutukluk, kilitlenme, ve effüzyon gibi mekanik semptomlar gelişen yırtıklarda parsiyel menisektomi veya meniskal tamir gerekir.</a:t>
            </a:r>
          </a:p>
          <a:p>
            <a:endParaRPr lang="tr-TR" sz="280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rrowheads="1"/>
          </p:cNvSpPr>
          <p:nvPr>
            <p:ph type="title"/>
          </p:nvPr>
        </p:nvSpPr>
        <p:spPr/>
        <p:txBody>
          <a:bodyPr/>
          <a:lstStyle/>
          <a:p>
            <a:pPr algn="ctr"/>
            <a:r>
              <a:rPr lang="tr-TR" dirty="0"/>
              <a:t>Ön </a:t>
            </a:r>
            <a:r>
              <a:rPr lang="tr-TR" dirty="0" smtClean="0"/>
              <a:t>Çapraz Bağ</a:t>
            </a:r>
            <a:endParaRPr lang="tr-TR" dirty="0"/>
          </a:p>
        </p:txBody>
      </p:sp>
      <p:sp>
        <p:nvSpPr>
          <p:cNvPr id="199683" name="Rectangle 3"/>
          <p:cNvSpPr>
            <a:spLocks noGrp="1" noRot="1" noChangeArrowheads="1"/>
          </p:cNvSpPr>
          <p:nvPr>
            <p:ph type="body" idx="1"/>
          </p:nvPr>
        </p:nvSpPr>
        <p:spPr/>
        <p:txBody>
          <a:bodyPr>
            <a:normAutofit lnSpcReduction="10000"/>
          </a:bodyPr>
          <a:lstStyle/>
          <a:p>
            <a:r>
              <a:rPr lang="tr-TR" dirty="0"/>
              <a:t> Yaklaşık 3 cm. </a:t>
            </a:r>
            <a:r>
              <a:rPr lang="tr-TR" dirty="0" smtClean="0"/>
              <a:t>uzunlukta</a:t>
            </a:r>
          </a:p>
          <a:p>
            <a:endParaRPr lang="tr-TR" dirty="0"/>
          </a:p>
          <a:p>
            <a:r>
              <a:rPr lang="tr-TR" dirty="0" err="1"/>
              <a:t>Medial</a:t>
            </a:r>
            <a:r>
              <a:rPr lang="tr-TR" dirty="0"/>
              <a:t> </a:t>
            </a:r>
            <a:r>
              <a:rPr lang="tr-TR" dirty="0" err="1"/>
              <a:t>tibia</a:t>
            </a:r>
            <a:r>
              <a:rPr lang="tr-TR" dirty="0"/>
              <a:t> platosuna ve </a:t>
            </a:r>
            <a:r>
              <a:rPr lang="tr-TR" dirty="0" err="1"/>
              <a:t>lateral</a:t>
            </a:r>
            <a:r>
              <a:rPr lang="tr-TR" dirty="0"/>
              <a:t> </a:t>
            </a:r>
            <a:r>
              <a:rPr lang="tr-TR" dirty="0" err="1"/>
              <a:t>menisküsün</a:t>
            </a:r>
            <a:r>
              <a:rPr lang="tr-TR" dirty="0"/>
              <a:t> ön boynuzuna yapışır.</a:t>
            </a:r>
          </a:p>
          <a:p>
            <a:endParaRPr lang="tr-TR" dirty="0" smtClean="0"/>
          </a:p>
          <a:p>
            <a:r>
              <a:rPr lang="tr-TR" dirty="0" err="1" smtClean="0"/>
              <a:t>Major</a:t>
            </a:r>
            <a:r>
              <a:rPr lang="tr-TR" dirty="0" smtClean="0"/>
              <a:t> </a:t>
            </a:r>
            <a:r>
              <a:rPr lang="tr-TR" dirty="0"/>
              <a:t>diz-eklemi stabilizatörü</a:t>
            </a:r>
          </a:p>
          <a:p>
            <a:endParaRPr lang="tr-TR" dirty="0" smtClean="0"/>
          </a:p>
          <a:p>
            <a:r>
              <a:rPr lang="tr-TR" dirty="0" smtClean="0"/>
              <a:t>Aşırı </a:t>
            </a:r>
            <a:r>
              <a:rPr lang="tr-TR" dirty="0" err="1"/>
              <a:t>translasyon</a:t>
            </a:r>
            <a:r>
              <a:rPr lang="tr-TR" dirty="0"/>
              <a:t> ve rotasyonu önler</a:t>
            </a:r>
          </a:p>
          <a:p>
            <a:endParaRPr lang="tr-TR" dirty="0" smtClean="0"/>
          </a:p>
          <a:p>
            <a:r>
              <a:rPr lang="tr-TR" dirty="0" err="1" smtClean="0"/>
              <a:t>Varus</a:t>
            </a:r>
            <a:r>
              <a:rPr lang="tr-TR" dirty="0" smtClean="0"/>
              <a:t> </a:t>
            </a:r>
            <a:r>
              <a:rPr lang="tr-TR" dirty="0"/>
              <a:t>ve </a:t>
            </a:r>
            <a:r>
              <a:rPr lang="tr-TR" dirty="0" err="1"/>
              <a:t>valgus</a:t>
            </a:r>
            <a:r>
              <a:rPr lang="tr-TR" dirty="0"/>
              <a:t> stresi önler</a:t>
            </a:r>
          </a:p>
          <a:p>
            <a:endParaRPr lang="tr-TR" dirty="0">
              <a:effectLst/>
            </a:endParaRPr>
          </a:p>
          <a:p>
            <a:endParaRPr lang="tr-TR" dirty="0">
              <a:effectLst/>
            </a:endParaRPr>
          </a:p>
          <a:p>
            <a:endParaRPr lang="tr-TR" dirty="0">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8" name="Picture 4"/>
          <p:cNvPicPr>
            <a:picLocks noChangeAspect="1" noChangeArrowheads="1"/>
          </p:cNvPicPr>
          <p:nvPr/>
        </p:nvPicPr>
        <p:blipFill>
          <a:blip r:embed="rId2"/>
          <a:srcRect/>
          <a:stretch>
            <a:fillRect/>
          </a:stretch>
        </p:blipFill>
        <p:spPr bwMode="auto">
          <a:xfrm>
            <a:off x="1331913" y="0"/>
            <a:ext cx="6480175" cy="6858000"/>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rrowheads="1"/>
          </p:cNvSpPr>
          <p:nvPr>
            <p:ph type="title"/>
          </p:nvPr>
        </p:nvSpPr>
        <p:spPr/>
        <p:txBody>
          <a:bodyPr/>
          <a:lstStyle/>
          <a:p>
            <a:pPr algn="ctr"/>
            <a:r>
              <a:rPr lang="tr-TR" dirty="0"/>
              <a:t>ACL-ÖÇB Yaralanması</a:t>
            </a:r>
          </a:p>
        </p:txBody>
      </p:sp>
      <p:sp>
        <p:nvSpPr>
          <p:cNvPr id="201731" name="Rectangle 3"/>
          <p:cNvSpPr>
            <a:spLocks noGrp="1" noRot="1" noChangeArrowheads="1"/>
          </p:cNvSpPr>
          <p:nvPr>
            <p:ph type="body" idx="1"/>
          </p:nvPr>
        </p:nvSpPr>
        <p:spPr/>
        <p:txBody>
          <a:bodyPr/>
          <a:lstStyle/>
          <a:p>
            <a:r>
              <a:rPr lang="tr-TR" dirty="0"/>
              <a:t>Yaralanma sıklığı: 10000 kişide </a:t>
            </a:r>
            <a:r>
              <a:rPr lang="tr-TR" dirty="0" smtClean="0"/>
              <a:t>3</a:t>
            </a:r>
          </a:p>
          <a:p>
            <a:endParaRPr lang="tr-TR" dirty="0"/>
          </a:p>
          <a:p>
            <a:r>
              <a:rPr lang="tr-TR" dirty="0"/>
              <a:t>Futbol, basketbol, kayak gibi sporlarda sık</a:t>
            </a:r>
          </a:p>
          <a:p>
            <a:endParaRPr lang="tr-TR" dirty="0" smtClean="0">
              <a:effectLst/>
            </a:endParaRPr>
          </a:p>
          <a:p>
            <a:r>
              <a:rPr lang="tr-TR" dirty="0" smtClean="0">
                <a:effectLst/>
              </a:rPr>
              <a:t>Erkeklerde </a:t>
            </a:r>
            <a:r>
              <a:rPr lang="tr-TR" dirty="0">
                <a:effectLst/>
              </a:rPr>
              <a:t>daha sık</a:t>
            </a:r>
          </a:p>
          <a:p>
            <a:endParaRPr lang="tr-TR" dirty="0" smtClean="0">
              <a:effectLst/>
            </a:endParaRPr>
          </a:p>
          <a:p>
            <a:r>
              <a:rPr lang="tr-TR" dirty="0" err="1" smtClean="0">
                <a:effectLst/>
              </a:rPr>
              <a:t>Nonkontakt</a:t>
            </a:r>
            <a:r>
              <a:rPr lang="tr-TR" dirty="0" smtClean="0">
                <a:effectLst/>
              </a:rPr>
              <a:t> </a:t>
            </a:r>
            <a:r>
              <a:rPr lang="tr-TR" dirty="0">
                <a:effectLst/>
              </a:rPr>
              <a:t>yırtık oranı kadınlarda  2.5 kat fazla</a:t>
            </a:r>
          </a:p>
          <a:p>
            <a:endParaRPr lang="tr-TR" dirty="0" smtClean="0">
              <a:effectLst/>
            </a:endParaRPr>
          </a:p>
          <a:p>
            <a:r>
              <a:rPr lang="tr-TR" dirty="0" smtClean="0">
                <a:effectLst/>
              </a:rPr>
              <a:t>Futbol</a:t>
            </a:r>
            <a:r>
              <a:rPr lang="tr-TR" dirty="0">
                <a:effectLst/>
              </a:rPr>
              <a:t>, basketbol oynayan erkeklerde  4 kat fazla</a:t>
            </a:r>
          </a:p>
          <a:p>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rrowheads="1"/>
          </p:cNvSpPr>
          <p:nvPr>
            <p:ph type="title"/>
          </p:nvPr>
        </p:nvSpPr>
        <p:spPr/>
        <p:txBody>
          <a:bodyPr/>
          <a:lstStyle/>
          <a:p>
            <a:pPr algn="ctr"/>
            <a:r>
              <a:rPr lang="tr-TR" dirty="0"/>
              <a:t>ÖÇB Yaralanması</a:t>
            </a:r>
          </a:p>
        </p:txBody>
      </p:sp>
      <p:sp>
        <p:nvSpPr>
          <p:cNvPr id="202755" name="Rectangle 3"/>
          <p:cNvSpPr>
            <a:spLocks noGrp="1" noRot="1" noChangeArrowheads="1"/>
          </p:cNvSpPr>
          <p:nvPr>
            <p:ph type="body" idx="1"/>
          </p:nvPr>
        </p:nvSpPr>
        <p:spPr/>
        <p:txBody>
          <a:bodyPr/>
          <a:lstStyle/>
          <a:p>
            <a:pPr>
              <a:lnSpc>
                <a:spcPct val="90000"/>
              </a:lnSpc>
            </a:pPr>
            <a:r>
              <a:rPr lang="tr-TR" dirty="0"/>
              <a:t>ACL Yaralanmalarının %15’i kısmi yırtık</a:t>
            </a:r>
          </a:p>
          <a:p>
            <a:pPr>
              <a:lnSpc>
                <a:spcPct val="90000"/>
              </a:lnSpc>
            </a:pPr>
            <a:r>
              <a:rPr lang="tr-TR" dirty="0">
                <a:effectLst/>
              </a:rPr>
              <a:t>% 85’i </a:t>
            </a:r>
            <a:r>
              <a:rPr lang="tr-TR" dirty="0" smtClean="0">
                <a:effectLst/>
              </a:rPr>
              <a:t>komple yırtık</a:t>
            </a:r>
            <a:endParaRPr lang="tr-TR" dirty="0">
              <a:effectLst/>
            </a:endParaRPr>
          </a:p>
          <a:p>
            <a:pPr>
              <a:lnSpc>
                <a:spcPct val="90000"/>
              </a:lnSpc>
            </a:pPr>
            <a:r>
              <a:rPr lang="tr-TR" dirty="0">
                <a:effectLst/>
              </a:rPr>
              <a:t>İzole ACL yaralanması- olguların %25’i</a:t>
            </a:r>
          </a:p>
          <a:p>
            <a:pPr>
              <a:lnSpc>
                <a:spcPct val="90000"/>
              </a:lnSpc>
            </a:pPr>
            <a:r>
              <a:rPr lang="tr-TR" dirty="0">
                <a:effectLst/>
              </a:rPr>
              <a:t>Diğerleri kombine yaralanmalar:</a:t>
            </a:r>
          </a:p>
          <a:p>
            <a:pPr lvl="1">
              <a:lnSpc>
                <a:spcPct val="90000"/>
              </a:lnSpc>
            </a:pPr>
            <a:r>
              <a:rPr lang="tr-TR" dirty="0" err="1">
                <a:effectLst/>
              </a:rPr>
              <a:t>Medial</a:t>
            </a:r>
            <a:r>
              <a:rPr lang="tr-TR" dirty="0">
                <a:effectLst/>
              </a:rPr>
              <a:t> </a:t>
            </a:r>
            <a:r>
              <a:rPr lang="tr-TR" dirty="0" err="1">
                <a:effectLst/>
              </a:rPr>
              <a:t>menisküs</a:t>
            </a:r>
            <a:r>
              <a:rPr lang="tr-TR" dirty="0">
                <a:effectLst/>
              </a:rPr>
              <a:t> ile birlikte-%60</a:t>
            </a:r>
          </a:p>
          <a:p>
            <a:pPr lvl="1">
              <a:lnSpc>
                <a:spcPct val="90000"/>
              </a:lnSpc>
            </a:pPr>
            <a:r>
              <a:rPr lang="tr-TR" dirty="0">
                <a:effectLst/>
              </a:rPr>
              <a:t>Eklem kıkırdak yaralanmasıyla -%30</a:t>
            </a:r>
          </a:p>
          <a:p>
            <a:pPr lvl="1">
              <a:lnSpc>
                <a:spcPct val="90000"/>
              </a:lnSpc>
            </a:pPr>
            <a:r>
              <a:rPr lang="tr-TR" dirty="0" err="1">
                <a:effectLst/>
              </a:rPr>
              <a:t>Kollateral</a:t>
            </a:r>
            <a:r>
              <a:rPr lang="tr-TR" dirty="0">
                <a:effectLst/>
              </a:rPr>
              <a:t> </a:t>
            </a:r>
            <a:r>
              <a:rPr lang="tr-TR" dirty="0" err="1">
                <a:effectLst/>
              </a:rPr>
              <a:t>ligaman</a:t>
            </a:r>
            <a:r>
              <a:rPr lang="tr-TR" dirty="0">
                <a:effectLst/>
              </a:rPr>
              <a:t> yaralanmasıyla- %30</a:t>
            </a:r>
          </a:p>
          <a:p>
            <a:pPr lvl="1">
              <a:lnSpc>
                <a:spcPct val="90000"/>
              </a:lnSpc>
            </a:pPr>
            <a:r>
              <a:rPr lang="tr-TR" dirty="0">
                <a:effectLst/>
              </a:rPr>
              <a:t>Eklem kapsülü veya </a:t>
            </a:r>
            <a:r>
              <a:rPr lang="tr-TR" dirty="0" err="1">
                <a:effectLst/>
              </a:rPr>
              <a:t>yukardakilerden</a:t>
            </a:r>
            <a:r>
              <a:rPr lang="tr-TR" dirty="0">
                <a:effectLst/>
              </a:rPr>
              <a:t> biri/birkaçıyla birlikte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b="1" dirty="0" smtClean="0"/>
              <a:t>ANATOMİ</a:t>
            </a:r>
            <a:endParaRPr lang="tr-TR" b="1" dirty="0"/>
          </a:p>
        </p:txBody>
      </p:sp>
      <p:pic>
        <p:nvPicPr>
          <p:cNvPr id="1026" name="Picture 2" descr="C:\Users\fztmerve\Desktop\DİZ.JPG"/>
          <p:cNvPicPr>
            <a:picLocks noGrp="1" noChangeAspect="1" noChangeArrowheads="1"/>
          </p:cNvPicPr>
          <p:nvPr>
            <p:ph idx="1"/>
          </p:nvPr>
        </p:nvPicPr>
        <p:blipFill>
          <a:blip r:embed="rId2"/>
          <a:srcRect/>
          <a:stretch>
            <a:fillRect/>
          </a:stretch>
        </p:blipFill>
        <p:spPr bwMode="auto">
          <a:xfrm>
            <a:off x="357158" y="2420144"/>
            <a:ext cx="8072494" cy="4421437"/>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rrowheads="1"/>
          </p:cNvSpPr>
          <p:nvPr>
            <p:ph type="title"/>
          </p:nvPr>
        </p:nvSpPr>
        <p:spPr/>
        <p:txBody>
          <a:bodyPr/>
          <a:lstStyle/>
          <a:p>
            <a:pPr algn="ctr"/>
            <a:r>
              <a:rPr lang="tr-TR" dirty="0"/>
              <a:t>ACL </a:t>
            </a:r>
            <a:r>
              <a:rPr lang="tr-TR" dirty="0" smtClean="0"/>
              <a:t>Yaralanmasında Bulgular</a:t>
            </a:r>
            <a:endParaRPr lang="tr-TR" dirty="0"/>
          </a:p>
        </p:txBody>
      </p:sp>
      <p:sp>
        <p:nvSpPr>
          <p:cNvPr id="205827" name="Rectangle 3"/>
          <p:cNvSpPr>
            <a:spLocks noGrp="1" noRot="1" noChangeArrowheads="1"/>
          </p:cNvSpPr>
          <p:nvPr>
            <p:ph type="body" idx="1"/>
          </p:nvPr>
        </p:nvSpPr>
        <p:spPr/>
        <p:txBody>
          <a:bodyPr/>
          <a:lstStyle/>
          <a:p>
            <a:r>
              <a:rPr lang="tr-TR" dirty="0"/>
              <a:t>Yırtılma sesi</a:t>
            </a:r>
          </a:p>
          <a:p>
            <a:endParaRPr lang="tr-TR" dirty="0" smtClean="0"/>
          </a:p>
          <a:p>
            <a:r>
              <a:rPr lang="tr-TR" dirty="0" smtClean="0"/>
              <a:t>Dizde </a:t>
            </a:r>
            <a:r>
              <a:rPr lang="tr-TR" dirty="0"/>
              <a:t>boşalma hissi</a:t>
            </a:r>
          </a:p>
          <a:p>
            <a:endParaRPr lang="tr-TR" dirty="0" smtClean="0"/>
          </a:p>
          <a:p>
            <a:r>
              <a:rPr lang="tr-TR" dirty="0" smtClean="0"/>
              <a:t>Sıklıkla </a:t>
            </a:r>
            <a:r>
              <a:rPr lang="tr-TR" dirty="0"/>
              <a:t>aktiviteler kısıtlanır</a:t>
            </a:r>
          </a:p>
          <a:p>
            <a:endParaRPr lang="tr-TR" dirty="0" smtClean="0"/>
          </a:p>
          <a:p>
            <a:r>
              <a:rPr lang="tr-TR" dirty="0" smtClean="0"/>
              <a:t>Yaralanmadan </a:t>
            </a:r>
            <a:r>
              <a:rPr lang="tr-TR" dirty="0"/>
              <a:t>birkaç saat sonra şişlik</a:t>
            </a:r>
          </a:p>
          <a:p>
            <a:endParaRPr lang="tr-TR" dirty="0" smtClean="0"/>
          </a:p>
          <a:p>
            <a:r>
              <a:rPr lang="tr-TR" dirty="0" smtClean="0"/>
              <a:t>Ağrı </a:t>
            </a:r>
            <a:r>
              <a:rPr lang="tr-TR" dirty="0"/>
              <a:t>giderek artar, kötüleşir, kas spazmı </a:t>
            </a:r>
            <a:r>
              <a:rPr lang="tr-TR" dirty="0" smtClean="0"/>
              <a:t>olur</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p:txBody>
          <a:bodyPr/>
          <a:lstStyle/>
          <a:p>
            <a:pPr algn="ctr"/>
            <a:r>
              <a:rPr lang="tr-TR" sz="3200" dirty="0" err="1"/>
              <a:t>Posterior</a:t>
            </a:r>
            <a:r>
              <a:rPr lang="tr-TR" sz="3200" dirty="0"/>
              <a:t> </a:t>
            </a:r>
            <a:r>
              <a:rPr lang="tr-TR" sz="3200" dirty="0" err="1" smtClean="0"/>
              <a:t>Krusiyat</a:t>
            </a:r>
            <a:r>
              <a:rPr lang="tr-TR" sz="3200" dirty="0" smtClean="0"/>
              <a:t> </a:t>
            </a:r>
            <a:r>
              <a:rPr lang="tr-TR" sz="3200" dirty="0" err="1" smtClean="0"/>
              <a:t>Ligaman</a:t>
            </a:r>
            <a:r>
              <a:rPr lang="tr-TR" sz="3200" dirty="0" smtClean="0"/>
              <a:t> </a:t>
            </a:r>
            <a:r>
              <a:rPr lang="tr-TR" sz="3200" dirty="0"/>
              <a:t>(PCL) </a:t>
            </a:r>
            <a:r>
              <a:rPr lang="tr-TR" sz="3200" dirty="0" smtClean="0"/>
              <a:t>Yaralanması</a:t>
            </a:r>
            <a:endParaRPr lang="tr-TR" sz="3200" dirty="0"/>
          </a:p>
        </p:txBody>
      </p:sp>
      <p:sp>
        <p:nvSpPr>
          <p:cNvPr id="54275" name="Rectangle 3"/>
          <p:cNvSpPr>
            <a:spLocks noGrp="1" noRot="1" noChangeArrowheads="1"/>
          </p:cNvSpPr>
          <p:nvPr>
            <p:ph type="body" idx="1"/>
          </p:nvPr>
        </p:nvSpPr>
        <p:spPr/>
        <p:txBody>
          <a:bodyPr/>
          <a:lstStyle/>
          <a:p>
            <a:r>
              <a:rPr lang="tr-TR" dirty="0"/>
              <a:t>Diz yaralanmalarının %3-20’si</a:t>
            </a:r>
          </a:p>
          <a:p>
            <a:r>
              <a:rPr lang="tr-TR" dirty="0"/>
              <a:t>Dizin en güçlü </a:t>
            </a:r>
            <a:r>
              <a:rPr lang="tr-TR" dirty="0" smtClean="0"/>
              <a:t>bağıdır</a:t>
            </a:r>
            <a:endParaRPr lang="tr-TR" dirty="0"/>
          </a:p>
          <a:p>
            <a:r>
              <a:rPr lang="tr-TR" dirty="0"/>
              <a:t>Dize gelen </a:t>
            </a:r>
            <a:r>
              <a:rPr lang="tr-TR" dirty="0" err="1"/>
              <a:t>varus</a:t>
            </a:r>
            <a:r>
              <a:rPr lang="tr-TR" dirty="0"/>
              <a:t> veya </a:t>
            </a:r>
            <a:r>
              <a:rPr lang="tr-TR" dirty="0" err="1"/>
              <a:t>valgus</a:t>
            </a:r>
            <a:r>
              <a:rPr lang="tr-TR" dirty="0"/>
              <a:t> kuvvetiyle birlikte </a:t>
            </a:r>
            <a:r>
              <a:rPr lang="tr-TR" dirty="0" err="1"/>
              <a:t>hiperekstansiyon</a:t>
            </a:r>
            <a:endParaRPr lang="tr-TR" dirty="0"/>
          </a:p>
          <a:p>
            <a:r>
              <a:rPr lang="tr-TR" dirty="0"/>
              <a:t>Akut şişlik-24 saat içinde </a:t>
            </a:r>
          </a:p>
          <a:p>
            <a:r>
              <a:rPr lang="tr-TR" dirty="0" err="1"/>
              <a:t>İnstabilite</a:t>
            </a:r>
            <a:endParaRPr lang="tr-TR" dirty="0"/>
          </a:p>
          <a:p>
            <a:r>
              <a:rPr lang="tr-TR" dirty="0" err="1" smtClean="0"/>
              <a:t>KronikLeştikçe</a:t>
            </a:r>
            <a:r>
              <a:rPr lang="tr-TR" dirty="0" smtClean="0"/>
              <a:t> </a:t>
            </a:r>
            <a:r>
              <a:rPr lang="tr-TR" dirty="0" err="1"/>
              <a:t>anterior</a:t>
            </a:r>
            <a:r>
              <a:rPr lang="tr-TR" dirty="0"/>
              <a:t>/</a:t>
            </a:r>
            <a:r>
              <a:rPr lang="tr-TR" dirty="0" err="1"/>
              <a:t>medial</a:t>
            </a:r>
            <a:r>
              <a:rPr lang="tr-TR" dirty="0"/>
              <a:t> diz ağrısı</a:t>
            </a:r>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8" name="Picture 4"/>
          <p:cNvPicPr>
            <a:picLocks noChangeAspect="1" noChangeArrowheads="1"/>
          </p:cNvPicPr>
          <p:nvPr/>
        </p:nvPicPr>
        <p:blipFill>
          <a:blip r:embed="rId2"/>
          <a:srcRect/>
          <a:stretch>
            <a:fillRect/>
          </a:stretch>
        </p:blipFill>
        <p:spPr bwMode="auto">
          <a:xfrm>
            <a:off x="1835150" y="2133600"/>
            <a:ext cx="5543550" cy="3000375"/>
          </a:xfrm>
          <a:prstGeom prst="rect">
            <a:avLst/>
          </a:prstGeom>
          <a:noFill/>
          <a:ln w="9525">
            <a:noFill/>
            <a:miter lim="800000"/>
            <a:headEnd/>
            <a:tailEnd/>
          </a:ln>
          <a:effectLst/>
        </p:spPr>
      </p:pic>
      <p:sp>
        <p:nvSpPr>
          <p:cNvPr id="210949" name="Text Box 5"/>
          <p:cNvSpPr txBox="1">
            <a:spLocks noChangeArrowheads="1"/>
          </p:cNvSpPr>
          <p:nvPr/>
        </p:nvSpPr>
        <p:spPr bwMode="auto">
          <a:xfrm>
            <a:off x="1547813" y="836613"/>
            <a:ext cx="6656387" cy="641350"/>
          </a:xfrm>
          <a:prstGeom prst="rect">
            <a:avLst/>
          </a:prstGeom>
          <a:noFill/>
          <a:ln w="9525">
            <a:noFill/>
            <a:miter lim="800000"/>
            <a:headEnd/>
            <a:tailEnd/>
          </a:ln>
          <a:effectLst/>
        </p:spPr>
        <p:txBody>
          <a:bodyPr>
            <a:spAutoFit/>
          </a:bodyPr>
          <a:lstStyle/>
          <a:p>
            <a:r>
              <a:rPr lang="tr-TR" sz="3600"/>
              <a:t>PCL yaralanmasında mekanizma</a:t>
            </a:r>
          </a:p>
        </p:txBody>
      </p:sp>
      <p:sp>
        <p:nvSpPr>
          <p:cNvPr id="210950" name="Rectangle 6"/>
          <p:cNvSpPr>
            <a:spLocks noChangeArrowheads="1"/>
          </p:cNvSpPr>
          <p:nvPr/>
        </p:nvSpPr>
        <p:spPr bwMode="auto">
          <a:xfrm>
            <a:off x="250825" y="5734050"/>
            <a:ext cx="8666163" cy="519113"/>
          </a:xfrm>
          <a:prstGeom prst="rect">
            <a:avLst/>
          </a:prstGeom>
          <a:noFill/>
          <a:ln w="9525">
            <a:noFill/>
            <a:miter lim="800000"/>
            <a:headEnd/>
            <a:tailEnd/>
          </a:ln>
          <a:effectLst/>
        </p:spPr>
        <p:txBody>
          <a:bodyPr wrap="none">
            <a:spAutoFit/>
          </a:bodyPr>
          <a:lstStyle/>
          <a:p>
            <a:r>
              <a:rPr lang="tr-TR" sz="2800">
                <a:effectLst>
                  <a:outerShdw blurRad="38100" dist="38100" dir="2700000" algn="tl">
                    <a:srgbClr val="000000"/>
                  </a:outerShdw>
                </a:effectLst>
              </a:rPr>
              <a:t>Ayak plantar fleksiyonda, diz flex’da diz üstüne düşme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algn="ctr"/>
            <a:r>
              <a:rPr lang="tr-TR" dirty="0" err="1"/>
              <a:t>Protokolların</a:t>
            </a:r>
            <a:r>
              <a:rPr lang="tr-TR" dirty="0"/>
              <a:t> </a:t>
            </a:r>
            <a:r>
              <a:rPr lang="tr-TR" dirty="0" smtClean="0"/>
              <a:t>Ortak Prensipleri</a:t>
            </a:r>
            <a:endParaRPr lang="tr-TR" dirty="0"/>
          </a:p>
        </p:txBody>
      </p:sp>
      <p:sp>
        <p:nvSpPr>
          <p:cNvPr id="57347" name="Rectangle 3"/>
          <p:cNvSpPr>
            <a:spLocks noGrp="1" noRot="1" noChangeArrowheads="1"/>
          </p:cNvSpPr>
          <p:nvPr>
            <p:ph type="body" idx="1"/>
          </p:nvPr>
        </p:nvSpPr>
        <p:spPr/>
        <p:txBody>
          <a:bodyPr/>
          <a:lstStyle/>
          <a:p>
            <a:r>
              <a:rPr lang="tr-TR" dirty="0"/>
              <a:t>Erken ROM ve ağırlık yüklemenin başlatılması</a:t>
            </a:r>
          </a:p>
          <a:p>
            <a:endParaRPr lang="tr-TR" dirty="0" smtClean="0"/>
          </a:p>
          <a:p>
            <a:r>
              <a:rPr lang="tr-TR" dirty="0" smtClean="0"/>
              <a:t>Erken </a:t>
            </a:r>
            <a:r>
              <a:rPr lang="tr-TR" dirty="0"/>
              <a:t>ödem </a:t>
            </a:r>
            <a:r>
              <a:rPr lang="tr-TR" dirty="0" err="1"/>
              <a:t>kontrolu</a:t>
            </a:r>
            <a:r>
              <a:rPr lang="tr-TR" dirty="0"/>
              <a:t> teknikleri</a:t>
            </a:r>
          </a:p>
          <a:p>
            <a:endParaRPr lang="tr-TR" dirty="0" smtClean="0"/>
          </a:p>
          <a:p>
            <a:r>
              <a:rPr lang="tr-TR" dirty="0" err="1" smtClean="0"/>
              <a:t>Grefte</a:t>
            </a:r>
            <a:r>
              <a:rPr lang="tr-TR" dirty="0" smtClean="0"/>
              <a:t> </a:t>
            </a:r>
            <a:r>
              <a:rPr lang="tr-TR" dirty="0"/>
              <a:t>aşırı stresten kaçınma(erken </a:t>
            </a:r>
            <a:r>
              <a:rPr lang="tr-TR" dirty="0" smtClean="0"/>
              <a:t>AKZE </a:t>
            </a:r>
            <a:r>
              <a:rPr lang="tr-TR" dirty="0"/>
              <a:t>kaçınma)</a:t>
            </a:r>
          </a:p>
          <a:p>
            <a:endParaRPr lang="tr-TR" dirty="0" smtClean="0"/>
          </a:p>
          <a:p>
            <a:r>
              <a:rPr lang="tr-TR" dirty="0" smtClean="0"/>
              <a:t>Dinamik </a:t>
            </a:r>
            <a:r>
              <a:rPr lang="tr-TR" dirty="0"/>
              <a:t>eklem </a:t>
            </a:r>
            <a:r>
              <a:rPr lang="tr-TR" dirty="0" err="1"/>
              <a:t>stabilitesi</a:t>
            </a:r>
            <a:r>
              <a:rPr lang="tr-TR" dirty="0"/>
              <a:t> sağlanması ve </a:t>
            </a:r>
            <a:r>
              <a:rPr lang="tr-TR" dirty="0" err="1"/>
              <a:t>grefte</a:t>
            </a:r>
            <a:r>
              <a:rPr lang="tr-TR" dirty="0"/>
              <a:t> yüklenmeyi azaltmak için </a:t>
            </a:r>
            <a:r>
              <a:rPr lang="tr-TR" dirty="0" err="1"/>
              <a:t>erkeen</a:t>
            </a:r>
            <a:r>
              <a:rPr lang="tr-TR" dirty="0"/>
              <a:t> </a:t>
            </a:r>
            <a:r>
              <a:rPr lang="tr-TR" dirty="0" err="1"/>
              <a:t>hamstring</a:t>
            </a:r>
            <a:r>
              <a:rPr lang="tr-TR" dirty="0"/>
              <a:t> güçlendirme  </a:t>
            </a:r>
          </a:p>
          <a:p>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rrowheads="1"/>
          </p:cNvSpPr>
          <p:nvPr>
            <p:ph type="title"/>
          </p:nvPr>
        </p:nvSpPr>
        <p:spPr>
          <a:xfrm>
            <a:off x="714348" y="214290"/>
            <a:ext cx="7772400" cy="1143000"/>
          </a:xfrm>
        </p:spPr>
        <p:txBody>
          <a:bodyPr>
            <a:normAutofit fontScale="90000"/>
          </a:bodyPr>
          <a:lstStyle/>
          <a:p>
            <a:r>
              <a:rPr lang="tr-TR" dirty="0" err="1"/>
              <a:t>Protokolların</a:t>
            </a:r>
            <a:r>
              <a:rPr lang="tr-TR" dirty="0"/>
              <a:t> </a:t>
            </a:r>
            <a:r>
              <a:rPr lang="tr-TR" dirty="0" smtClean="0"/>
              <a:t>Ortak Prensipleri </a:t>
            </a:r>
            <a:r>
              <a:rPr lang="tr-TR" dirty="0"/>
              <a:t>2</a:t>
            </a:r>
          </a:p>
        </p:txBody>
      </p:sp>
      <p:sp>
        <p:nvSpPr>
          <p:cNvPr id="58371" name="Rectangle 3"/>
          <p:cNvSpPr>
            <a:spLocks noGrp="1" noRot="1" noChangeArrowheads="1"/>
          </p:cNvSpPr>
          <p:nvPr>
            <p:ph type="body" idx="1"/>
          </p:nvPr>
        </p:nvSpPr>
        <p:spPr>
          <a:xfrm>
            <a:off x="685800" y="1295400"/>
            <a:ext cx="7772400" cy="4919682"/>
          </a:xfrm>
        </p:spPr>
        <p:txBody>
          <a:bodyPr>
            <a:normAutofit/>
          </a:bodyPr>
          <a:lstStyle/>
          <a:p>
            <a:endParaRPr lang="tr-TR" dirty="0" smtClean="0"/>
          </a:p>
          <a:p>
            <a:r>
              <a:rPr lang="tr-TR" dirty="0" err="1" smtClean="0"/>
              <a:t>Proprioseptif</a:t>
            </a:r>
            <a:r>
              <a:rPr lang="tr-TR" dirty="0" smtClean="0"/>
              <a:t> </a:t>
            </a:r>
            <a:r>
              <a:rPr lang="tr-TR" dirty="0"/>
              <a:t>eğitim ve </a:t>
            </a:r>
            <a:r>
              <a:rPr lang="tr-TR" dirty="0" err="1"/>
              <a:t>nöromuskuler</a:t>
            </a:r>
            <a:r>
              <a:rPr lang="tr-TR" dirty="0"/>
              <a:t> </a:t>
            </a:r>
            <a:r>
              <a:rPr lang="tr-TR" dirty="0" err="1"/>
              <a:t>reedukasyon</a:t>
            </a:r>
            <a:endParaRPr lang="tr-TR" dirty="0"/>
          </a:p>
          <a:p>
            <a:endParaRPr lang="tr-TR" dirty="0" smtClean="0"/>
          </a:p>
          <a:p>
            <a:r>
              <a:rPr lang="tr-TR" dirty="0" smtClean="0"/>
              <a:t>Kas </a:t>
            </a:r>
            <a:r>
              <a:rPr lang="tr-TR" dirty="0"/>
              <a:t>güçlendirme ve </a:t>
            </a:r>
            <a:r>
              <a:rPr lang="tr-TR" dirty="0" err="1"/>
              <a:t>kondüsyon</a:t>
            </a:r>
            <a:endParaRPr lang="tr-TR" dirty="0"/>
          </a:p>
          <a:p>
            <a:endParaRPr lang="tr-TR" dirty="0" smtClean="0"/>
          </a:p>
          <a:p>
            <a:r>
              <a:rPr lang="tr-TR" dirty="0" smtClean="0"/>
              <a:t>Kapalı </a:t>
            </a:r>
            <a:r>
              <a:rPr lang="tr-TR" dirty="0"/>
              <a:t>K. Zincir egzersizlerine uyum</a:t>
            </a:r>
          </a:p>
          <a:p>
            <a:endParaRPr lang="tr-TR" dirty="0" smtClean="0"/>
          </a:p>
          <a:p>
            <a:r>
              <a:rPr lang="tr-TR" dirty="0" smtClean="0"/>
              <a:t>Spora </a:t>
            </a:r>
            <a:r>
              <a:rPr lang="tr-TR" dirty="0"/>
              <a:t>spesifik çalışma</a:t>
            </a:r>
          </a:p>
          <a:p>
            <a:endParaRPr lang="tr-TR" dirty="0" smtClean="0"/>
          </a:p>
          <a:p>
            <a:r>
              <a:rPr lang="tr-TR" dirty="0" smtClean="0"/>
              <a:t>Aerobik</a:t>
            </a:r>
            <a:r>
              <a:rPr lang="tr-TR" dirty="0"/>
              <a:t>, </a:t>
            </a:r>
            <a:r>
              <a:rPr lang="tr-TR" dirty="0" err="1"/>
              <a:t>kardiyovasküler</a:t>
            </a:r>
            <a:r>
              <a:rPr lang="tr-TR" dirty="0"/>
              <a:t> </a:t>
            </a:r>
            <a:r>
              <a:rPr lang="tr-TR" dirty="0" smtClean="0"/>
              <a:t>çalışma</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2050" name="Picture 2" descr="C:\Users\fztmerve\Desktop\DİZ 2.JPG"/>
          <p:cNvPicPr>
            <a:picLocks noGrp="1" noChangeAspect="1" noChangeArrowheads="1"/>
          </p:cNvPicPr>
          <p:nvPr>
            <p:ph idx="1"/>
          </p:nvPr>
        </p:nvPicPr>
        <p:blipFill>
          <a:blip r:embed="rId2"/>
          <a:srcRect/>
          <a:stretch>
            <a:fillRect/>
          </a:stretch>
        </p:blipFill>
        <p:spPr bwMode="auto">
          <a:xfrm>
            <a:off x="857224" y="928670"/>
            <a:ext cx="7358114" cy="5177437"/>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3074" name="Picture 2"/>
          <p:cNvPicPr>
            <a:picLocks noGrp="1" noChangeAspect="1" noChangeArrowheads="1"/>
          </p:cNvPicPr>
          <p:nvPr>
            <p:ph idx="1"/>
          </p:nvPr>
        </p:nvPicPr>
        <p:blipFill>
          <a:blip r:embed="rId2"/>
          <a:srcRect/>
          <a:stretch>
            <a:fillRect/>
          </a:stretch>
        </p:blipFill>
        <p:spPr bwMode="auto">
          <a:xfrm>
            <a:off x="1071538" y="2285992"/>
            <a:ext cx="7286676" cy="428628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098" name="Picture 2" descr="C:\Users\fztmerve\Desktop\DİZ 4.JPG"/>
          <p:cNvPicPr>
            <a:picLocks noGrp="1" noChangeAspect="1" noChangeArrowheads="1"/>
          </p:cNvPicPr>
          <p:nvPr>
            <p:ph idx="1"/>
          </p:nvPr>
        </p:nvPicPr>
        <p:blipFill>
          <a:blip r:embed="rId2"/>
          <a:srcRect/>
          <a:stretch>
            <a:fillRect/>
          </a:stretch>
        </p:blipFill>
        <p:spPr bwMode="auto">
          <a:xfrm>
            <a:off x="1000100" y="1928802"/>
            <a:ext cx="7643866" cy="457203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smtClean="0"/>
          </a:p>
          <a:p>
            <a:r>
              <a:rPr lang="tr-TR" dirty="0" smtClean="0"/>
              <a:t>Diz eklemi vücuttaki en önemli eklemlerden bir tanesidir. Ayakta durmada, yürürken, oturup kalkarken vb. tüm aktivitelerde önemli rol oynar. Eklemi etkileyen tüm durumlarda da bu ve benzeri aktiviteler olumsuz yönde etkilenir.</a:t>
            </a:r>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pPr algn="ctr"/>
            <a:r>
              <a:rPr lang="tr-TR" dirty="0" smtClean="0"/>
              <a:t>Dizde Görülebilecek Başlıca Problemler</a:t>
            </a:r>
            <a:endParaRPr lang="tr-TR" dirty="0"/>
          </a:p>
        </p:txBody>
      </p:sp>
      <p:sp>
        <p:nvSpPr>
          <p:cNvPr id="3" name="2 İçerik Yer Tutucusu"/>
          <p:cNvSpPr>
            <a:spLocks noGrp="1"/>
          </p:cNvSpPr>
          <p:nvPr>
            <p:ph idx="1"/>
          </p:nvPr>
        </p:nvSpPr>
        <p:spPr/>
        <p:txBody>
          <a:bodyPr/>
          <a:lstStyle/>
          <a:p>
            <a:r>
              <a:rPr lang="tr-TR" dirty="0" smtClean="0"/>
              <a:t>Ön çapraz bağ (ACL) yaralanmaları</a:t>
            </a:r>
          </a:p>
          <a:p>
            <a:r>
              <a:rPr lang="tr-TR" dirty="0" smtClean="0"/>
              <a:t>Arka çapraz bağ (PCL) yaralanmaları</a:t>
            </a:r>
          </a:p>
          <a:p>
            <a:r>
              <a:rPr lang="tr-TR" dirty="0" err="1" smtClean="0"/>
              <a:t>Menisküs</a:t>
            </a:r>
            <a:r>
              <a:rPr lang="tr-TR" dirty="0" smtClean="0"/>
              <a:t> yaralanmaları</a:t>
            </a:r>
          </a:p>
          <a:p>
            <a:r>
              <a:rPr lang="tr-TR" dirty="0" err="1" smtClean="0"/>
              <a:t>Patellofemoral</a:t>
            </a:r>
            <a:r>
              <a:rPr lang="tr-TR" dirty="0" smtClean="0"/>
              <a:t> sendrom (PFS)</a:t>
            </a:r>
          </a:p>
          <a:p>
            <a:r>
              <a:rPr lang="tr-TR" dirty="0" err="1" smtClean="0"/>
              <a:t>Bursit</a:t>
            </a:r>
            <a:endParaRPr lang="tr-TR" dirty="0" smtClean="0"/>
          </a:p>
          <a:p>
            <a:r>
              <a:rPr lang="tr-TR" dirty="0" smtClean="0"/>
              <a:t>Kırıklar</a:t>
            </a:r>
          </a:p>
          <a:p>
            <a:r>
              <a:rPr lang="tr-TR" dirty="0" err="1" smtClean="0"/>
              <a:t>Medial</a:t>
            </a:r>
            <a:r>
              <a:rPr lang="tr-TR" dirty="0" smtClean="0"/>
              <a:t> ve </a:t>
            </a:r>
            <a:r>
              <a:rPr lang="tr-TR" dirty="0" err="1" smtClean="0"/>
              <a:t>Lateral</a:t>
            </a:r>
            <a:r>
              <a:rPr lang="tr-TR" dirty="0" smtClean="0"/>
              <a:t> </a:t>
            </a:r>
            <a:r>
              <a:rPr lang="tr-TR" dirty="0" err="1" smtClean="0"/>
              <a:t>Collateral</a:t>
            </a:r>
            <a:r>
              <a:rPr lang="tr-TR" dirty="0" smtClean="0"/>
              <a:t> </a:t>
            </a:r>
            <a:r>
              <a:rPr lang="tr-TR" dirty="0" err="1" smtClean="0"/>
              <a:t>Ligamanet</a:t>
            </a:r>
            <a:r>
              <a:rPr lang="tr-TR" dirty="0" smtClean="0"/>
              <a:t> yaralanmaları</a:t>
            </a:r>
          </a:p>
          <a:p>
            <a:r>
              <a:rPr lang="tr-TR" dirty="0" err="1" smtClean="0"/>
              <a:t>Osteoartrit</a:t>
            </a:r>
            <a:endParaRPr lang="tr-TR" dirty="0" smtClean="0"/>
          </a:p>
          <a:p>
            <a:r>
              <a:rPr lang="tr-TR" dirty="0" err="1" smtClean="0"/>
              <a:t>Genu</a:t>
            </a:r>
            <a:r>
              <a:rPr lang="tr-TR" dirty="0" smtClean="0"/>
              <a:t> </a:t>
            </a:r>
            <a:r>
              <a:rPr lang="tr-TR" dirty="0" err="1" smtClean="0"/>
              <a:t>varum</a:t>
            </a:r>
            <a:r>
              <a:rPr lang="tr-TR" dirty="0" smtClean="0"/>
              <a:t>/</a:t>
            </a:r>
            <a:r>
              <a:rPr lang="tr-TR" dirty="0" err="1" smtClean="0"/>
              <a:t>valgum</a:t>
            </a:r>
            <a:endParaRPr lang="tr-TR" dirty="0" smtClean="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p:nvPr>
        </p:nvSpPr>
        <p:spPr>
          <a:xfrm>
            <a:off x="250825" y="0"/>
            <a:ext cx="7772400" cy="1143000"/>
          </a:xfrm>
        </p:spPr>
        <p:txBody>
          <a:bodyPr/>
          <a:lstStyle/>
          <a:p>
            <a:pPr algn="ctr"/>
            <a:r>
              <a:rPr lang="tr-TR" dirty="0"/>
              <a:t> </a:t>
            </a:r>
            <a:r>
              <a:rPr lang="tr-TR" dirty="0" err="1" smtClean="0"/>
              <a:t>Menisküs</a:t>
            </a:r>
            <a:r>
              <a:rPr lang="tr-TR" dirty="0" smtClean="0"/>
              <a:t> Yaralanmaları</a:t>
            </a:r>
            <a:endParaRPr lang="en-US" dirty="0"/>
          </a:p>
        </p:txBody>
      </p:sp>
      <p:sp>
        <p:nvSpPr>
          <p:cNvPr id="36867" name="Rectangle 3"/>
          <p:cNvSpPr>
            <a:spLocks noGrp="1" noRot="1" noChangeArrowheads="1"/>
          </p:cNvSpPr>
          <p:nvPr>
            <p:ph type="body" sz="half" idx="1"/>
          </p:nvPr>
        </p:nvSpPr>
        <p:spPr>
          <a:xfrm>
            <a:off x="179388" y="1628775"/>
            <a:ext cx="3810000" cy="4114800"/>
          </a:xfrm>
        </p:spPr>
        <p:txBody>
          <a:bodyPr/>
          <a:lstStyle/>
          <a:p>
            <a:pPr>
              <a:lnSpc>
                <a:spcPct val="90000"/>
              </a:lnSpc>
            </a:pPr>
            <a:r>
              <a:rPr lang="tr-TR" sz="2800" dirty="0" err="1">
                <a:latin typeface="Verdana" pitchFamily="34" charset="0"/>
              </a:rPr>
              <a:t>Femur</a:t>
            </a:r>
            <a:r>
              <a:rPr lang="tr-TR" sz="2800" dirty="0">
                <a:latin typeface="Verdana" pitchFamily="34" charset="0"/>
              </a:rPr>
              <a:t> ve </a:t>
            </a:r>
            <a:r>
              <a:rPr lang="tr-TR" sz="2800" dirty="0" err="1">
                <a:latin typeface="Verdana" pitchFamily="34" charset="0"/>
              </a:rPr>
              <a:t>tibia</a:t>
            </a:r>
            <a:r>
              <a:rPr lang="tr-TR" sz="2800" dirty="0">
                <a:latin typeface="Verdana" pitchFamily="34" charset="0"/>
              </a:rPr>
              <a:t> arasında iki </a:t>
            </a:r>
            <a:r>
              <a:rPr lang="tr-TR" sz="2800" dirty="0" err="1" smtClean="0">
                <a:latin typeface="Verdana" pitchFamily="34" charset="0"/>
              </a:rPr>
              <a:t>menisküs</a:t>
            </a:r>
            <a:r>
              <a:rPr lang="tr-TR" sz="2800" dirty="0" smtClean="0">
                <a:latin typeface="Verdana" pitchFamily="34" charset="0"/>
              </a:rPr>
              <a:t> </a:t>
            </a:r>
            <a:r>
              <a:rPr lang="tr-TR" sz="2800" dirty="0">
                <a:latin typeface="Verdana" pitchFamily="34" charset="0"/>
              </a:rPr>
              <a:t>yer alır. </a:t>
            </a:r>
            <a:endParaRPr lang="tr-TR" sz="2800" dirty="0" smtClean="0">
              <a:latin typeface="Verdana" pitchFamily="34" charset="0"/>
            </a:endParaRPr>
          </a:p>
          <a:p>
            <a:pPr>
              <a:lnSpc>
                <a:spcPct val="90000"/>
              </a:lnSpc>
              <a:buNone/>
            </a:pPr>
            <a:endParaRPr lang="tr-TR" sz="2800" dirty="0">
              <a:latin typeface="Verdana" pitchFamily="34" charset="0"/>
            </a:endParaRPr>
          </a:p>
          <a:p>
            <a:pPr>
              <a:lnSpc>
                <a:spcPct val="90000"/>
              </a:lnSpc>
            </a:pPr>
            <a:r>
              <a:rPr lang="tr-TR" sz="2800" dirty="0" err="1" smtClean="0">
                <a:latin typeface="Verdana" pitchFamily="34" charset="0"/>
              </a:rPr>
              <a:t>Menisküsler</a:t>
            </a:r>
            <a:r>
              <a:rPr lang="tr-TR" sz="2800" dirty="0" smtClean="0">
                <a:latin typeface="Verdana" pitchFamily="34" charset="0"/>
              </a:rPr>
              <a:t> </a:t>
            </a:r>
            <a:r>
              <a:rPr lang="tr-TR" sz="2800" dirty="0">
                <a:latin typeface="Verdana" pitchFamily="34" charset="0"/>
              </a:rPr>
              <a:t>kıkırdak yapısındadırlar ve kemikler arasında bir yüzey oluştururlar. </a:t>
            </a:r>
          </a:p>
        </p:txBody>
      </p:sp>
      <p:pic>
        <p:nvPicPr>
          <p:cNvPr id="36868" name="Picture 4" descr="070599a"/>
          <p:cNvPicPr>
            <a:picLocks noGrp="1" noChangeAspect="1" noChangeArrowheads="1"/>
          </p:cNvPicPr>
          <p:nvPr>
            <p:ph type="clipArt" sz="half" idx="2"/>
          </p:nvPr>
        </p:nvPicPr>
        <p:blipFill>
          <a:blip r:embed="rId2"/>
          <a:srcRect/>
          <a:stretch>
            <a:fillRect/>
          </a:stretch>
        </p:blipFill>
        <p:spPr>
          <a:xfrm>
            <a:off x="4356100" y="1557338"/>
            <a:ext cx="4495800" cy="4729162"/>
          </a:xfrm>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rrowheads="1"/>
          </p:cNvSpPr>
          <p:nvPr>
            <p:ph type="title"/>
          </p:nvPr>
        </p:nvSpPr>
        <p:spPr/>
        <p:txBody>
          <a:bodyPr/>
          <a:lstStyle/>
          <a:p>
            <a:pPr algn="ctr"/>
            <a:r>
              <a:rPr lang="tr-TR" dirty="0"/>
              <a:t> </a:t>
            </a:r>
            <a:r>
              <a:rPr lang="tr-TR" dirty="0" err="1" smtClean="0"/>
              <a:t>Menisküsler</a:t>
            </a:r>
            <a:endParaRPr lang="en-US" dirty="0"/>
          </a:p>
        </p:txBody>
      </p:sp>
      <p:sp>
        <p:nvSpPr>
          <p:cNvPr id="118787" name="Rectangle 3"/>
          <p:cNvSpPr>
            <a:spLocks noGrp="1" noRot="1" noChangeArrowheads="1"/>
          </p:cNvSpPr>
          <p:nvPr>
            <p:ph type="body" sz="half" idx="1"/>
          </p:nvPr>
        </p:nvSpPr>
        <p:spPr/>
        <p:txBody>
          <a:bodyPr/>
          <a:lstStyle/>
          <a:p>
            <a:r>
              <a:rPr lang="tr-TR" sz="2400" dirty="0" err="1">
                <a:latin typeface="Verdana" pitchFamily="34" charset="0"/>
              </a:rPr>
              <a:t>Medial</a:t>
            </a:r>
            <a:r>
              <a:rPr lang="tr-TR" sz="2400" dirty="0">
                <a:latin typeface="Verdana" pitchFamily="34" charset="0"/>
              </a:rPr>
              <a:t> </a:t>
            </a:r>
            <a:r>
              <a:rPr lang="tr-TR" sz="2400" dirty="0" err="1">
                <a:latin typeface="Verdana" pitchFamily="34" charset="0"/>
              </a:rPr>
              <a:t>tibial</a:t>
            </a:r>
            <a:r>
              <a:rPr lang="tr-TR" sz="2400" dirty="0">
                <a:latin typeface="Verdana" pitchFamily="34" charset="0"/>
              </a:rPr>
              <a:t> platoda </a:t>
            </a:r>
            <a:r>
              <a:rPr lang="tr-TR" sz="2400" dirty="0" err="1">
                <a:latin typeface="Verdana" pitchFamily="34" charset="0"/>
              </a:rPr>
              <a:t>medial</a:t>
            </a:r>
            <a:r>
              <a:rPr lang="tr-TR" sz="2400" dirty="0">
                <a:latin typeface="Verdana" pitchFamily="34" charset="0"/>
              </a:rPr>
              <a:t> </a:t>
            </a:r>
            <a:r>
              <a:rPr lang="tr-TR" sz="2400" dirty="0" err="1" smtClean="0">
                <a:latin typeface="Verdana" pitchFamily="34" charset="0"/>
              </a:rPr>
              <a:t>menisküs</a:t>
            </a:r>
            <a:endParaRPr lang="tr-TR" sz="2400" dirty="0">
              <a:latin typeface="Verdana" pitchFamily="34" charset="0"/>
            </a:endParaRPr>
          </a:p>
          <a:p>
            <a:r>
              <a:rPr lang="tr-TR" sz="2400" dirty="0" err="1">
                <a:latin typeface="Verdana" pitchFamily="34" charset="0"/>
              </a:rPr>
              <a:t>Lateral</a:t>
            </a:r>
            <a:r>
              <a:rPr lang="tr-TR" sz="2400" dirty="0">
                <a:latin typeface="Verdana" pitchFamily="34" charset="0"/>
              </a:rPr>
              <a:t> </a:t>
            </a:r>
            <a:r>
              <a:rPr lang="tr-TR" sz="2400" dirty="0" err="1">
                <a:latin typeface="Verdana" pitchFamily="34" charset="0"/>
              </a:rPr>
              <a:t>tibial</a:t>
            </a:r>
            <a:r>
              <a:rPr lang="tr-TR" sz="2400" dirty="0">
                <a:latin typeface="Verdana" pitchFamily="34" charset="0"/>
              </a:rPr>
              <a:t> platoda </a:t>
            </a:r>
            <a:r>
              <a:rPr lang="tr-TR" sz="2400" dirty="0" err="1">
                <a:latin typeface="Verdana" pitchFamily="34" charset="0"/>
              </a:rPr>
              <a:t>lateral</a:t>
            </a:r>
            <a:r>
              <a:rPr lang="tr-TR" sz="2400" dirty="0">
                <a:latin typeface="Verdana" pitchFamily="34" charset="0"/>
              </a:rPr>
              <a:t> </a:t>
            </a:r>
            <a:r>
              <a:rPr lang="tr-TR" sz="2400" dirty="0" err="1" smtClean="0">
                <a:latin typeface="Verdana" pitchFamily="34" charset="0"/>
              </a:rPr>
              <a:t>menisküs</a:t>
            </a:r>
            <a:r>
              <a:rPr lang="tr-TR" sz="2400" dirty="0" smtClean="0">
                <a:latin typeface="Verdana" pitchFamily="34" charset="0"/>
              </a:rPr>
              <a:t> </a:t>
            </a:r>
            <a:r>
              <a:rPr lang="tr-TR" sz="2400" dirty="0">
                <a:latin typeface="Verdana" pitchFamily="34" charset="0"/>
              </a:rPr>
              <a:t>yer alır</a:t>
            </a:r>
          </a:p>
          <a:p>
            <a:r>
              <a:rPr lang="tr-TR" sz="2400" dirty="0" err="1">
                <a:latin typeface="Verdana" pitchFamily="34" charset="0"/>
              </a:rPr>
              <a:t>Meniskuslar</a:t>
            </a:r>
            <a:r>
              <a:rPr lang="tr-TR" sz="2400" dirty="0">
                <a:latin typeface="Verdana" pitchFamily="34" charset="0"/>
              </a:rPr>
              <a:t> yarımay ve kama şeklindedirler. </a:t>
            </a:r>
          </a:p>
          <a:p>
            <a:r>
              <a:rPr lang="tr-TR" sz="2400" dirty="0">
                <a:latin typeface="Verdana" pitchFamily="34" charset="0"/>
              </a:rPr>
              <a:t>Bu şekil </a:t>
            </a:r>
            <a:r>
              <a:rPr lang="tr-TR" sz="2400" dirty="0" err="1">
                <a:latin typeface="Verdana" pitchFamily="34" charset="0"/>
              </a:rPr>
              <a:t>femur</a:t>
            </a:r>
            <a:r>
              <a:rPr lang="tr-TR" sz="2400" dirty="0">
                <a:latin typeface="Verdana" pitchFamily="34" charset="0"/>
              </a:rPr>
              <a:t> kenarını </a:t>
            </a:r>
            <a:r>
              <a:rPr lang="tr-TR" sz="2400" dirty="0" err="1">
                <a:latin typeface="Verdana" pitchFamily="34" charset="0"/>
              </a:rPr>
              <a:t>tibia</a:t>
            </a:r>
            <a:r>
              <a:rPr lang="tr-TR" sz="2400" dirty="0">
                <a:latin typeface="Verdana" pitchFamily="34" charset="0"/>
              </a:rPr>
              <a:t> üzerinde destekleyerek eklem </a:t>
            </a:r>
            <a:r>
              <a:rPr lang="tr-TR" sz="2400" dirty="0" err="1">
                <a:latin typeface="Verdana" pitchFamily="34" charset="0"/>
              </a:rPr>
              <a:t>stabilitesini</a:t>
            </a:r>
            <a:r>
              <a:rPr lang="tr-TR" sz="2400" dirty="0">
                <a:latin typeface="Verdana" pitchFamily="34" charset="0"/>
              </a:rPr>
              <a:t> sağlar. </a:t>
            </a:r>
            <a:endParaRPr lang="en-US" sz="2400" dirty="0">
              <a:latin typeface="Verdana" pitchFamily="34" charset="0"/>
            </a:endParaRPr>
          </a:p>
          <a:p>
            <a:endParaRPr lang="en-US" sz="2400" dirty="0"/>
          </a:p>
          <a:p>
            <a:endParaRPr lang="tr-TR" sz="2400" dirty="0">
              <a:latin typeface="Verdana" pitchFamily="34" charset="0"/>
            </a:endParaRPr>
          </a:p>
          <a:p>
            <a:endParaRPr lang="tr-TR" sz="2400" dirty="0">
              <a:latin typeface="Verdana" pitchFamily="34" charset="0"/>
            </a:endParaRPr>
          </a:p>
          <a:p>
            <a:endParaRPr lang="tr-TR" sz="2400" dirty="0">
              <a:latin typeface="Verdana" pitchFamily="34" charset="0"/>
            </a:endParaRPr>
          </a:p>
        </p:txBody>
      </p:sp>
      <p:pic>
        <p:nvPicPr>
          <p:cNvPr id="118790" name="Picture 6" descr="Provided by Nucleus Communications, Inc.">
            <a:hlinkClick r:id="rId2"/>
          </p:cNvPr>
          <p:cNvPicPr>
            <a:picLocks noGrp="1" noChangeAspect="1" noChangeArrowheads="1"/>
          </p:cNvPicPr>
          <p:nvPr>
            <p:ph sz="half" idx="2"/>
          </p:nvPr>
        </p:nvPicPr>
        <p:blipFill>
          <a:blip r:embed="rId3"/>
          <a:srcRect/>
          <a:stretch>
            <a:fillRect/>
          </a:stretch>
        </p:blipFill>
        <p:spPr>
          <a:xfrm>
            <a:off x="4932363" y="1928802"/>
            <a:ext cx="4211637" cy="3014662"/>
          </a:xfrm>
          <a:noFill/>
          <a:ln/>
        </p:spPr>
      </p:pic>
      <p:sp>
        <p:nvSpPr>
          <p:cNvPr id="118792" name="Rectangle 8"/>
          <p:cNvSpPr>
            <a:spLocks noRot="1" noChangeArrowheads="1"/>
          </p:cNvSpPr>
          <p:nvPr/>
        </p:nvSpPr>
        <p:spPr bwMode="auto">
          <a:xfrm>
            <a:off x="301625" y="1600200"/>
            <a:ext cx="8540750" cy="4498975"/>
          </a:xfrm>
          <a:prstGeom prst="rect">
            <a:avLst/>
          </a:prstGeom>
          <a:noFill/>
          <a:ln w="9525">
            <a:noFill/>
            <a:miter lim="800000"/>
            <a:headEnd/>
            <a:tailEnd/>
          </a:ln>
          <a:effectLst/>
        </p:spPr>
        <p:txBody>
          <a:bodyPr/>
          <a:lstStyle/>
          <a:p>
            <a:pPr marL="342900" indent="-342900">
              <a:spcBef>
                <a:spcPct val="20000"/>
              </a:spcBef>
              <a:buClr>
                <a:schemeClr val="hlink"/>
              </a:buClr>
              <a:buSzPct val="80000"/>
              <a:buFont typeface="Arial" pitchFamily="34" charset="0"/>
              <a:buChar char="►"/>
            </a:pPr>
            <a:endParaRPr lang="tr-TR" sz="3200">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207</TotalTime>
  <Words>546</Words>
  <Application>Microsoft Office PowerPoint</Application>
  <PresentationFormat>Ekran Gösterisi (4:3)</PresentationFormat>
  <Paragraphs>125</Paragraphs>
  <Slides>24</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24</vt:i4>
      </vt:variant>
    </vt:vector>
  </HeadingPairs>
  <TitlesOfParts>
    <vt:vector size="30" baseType="lpstr">
      <vt:lpstr>Arial</vt:lpstr>
      <vt:lpstr>Calibri</vt:lpstr>
      <vt:lpstr>Constantia</vt:lpstr>
      <vt:lpstr>Verdana</vt:lpstr>
      <vt:lpstr>Wingdings 2</vt:lpstr>
      <vt:lpstr>Akış</vt:lpstr>
      <vt:lpstr>DİZ AĞRILI HASTALARDA FİZYOTERAPİ YAKLAŞIMLARI</vt:lpstr>
      <vt:lpstr>ANATOMİ</vt:lpstr>
      <vt:lpstr>PowerPoint Sunusu</vt:lpstr>
      <vt:lpstr>PowerPoint Sunusu</vt:lpstr>
      <vt:lpstr>PowerPoint Sunusu</vt:lpstr>
      <vt:lpstr>PowerPoint Sunusu</vt:lpstr>
      <vt:lpstr>Dizde Görülebilecek Başlıca Problemler</vt:lpstr>
      <vt:lpstr> Menisküs Yaralanmaları</vt:lpstr>
      <vt:lpstr> Menisküsler</vt:lpstr>
      <vt:lpstr>Görevleri</vt:lpstr>
      <vt:lpstr>PowerPoint Sunusu</vt:lpstr>
      <vt:lpstr>Menisküs Kan Dolaşımı</vt:lpstr>
      <vt:lpstr>Patofizyoloji</vt:lpstr>
      <vt:lpstr>Yaralanma Mekanizması</vt:lpstr>
      <vt:lpstr>Tedavi</vt:lpstr>
      <vt:lpstr>Ön Çapraz Bağ</vt:lpstr>
      <vt:lpstr>PowerPoint Sunusu</vt:lpstr>
      <vt:lpstr>ACL-ÖÇB Yaralanması</vt:lpstr>
      <vt:lpstr>ÖÇB Yaralanması</vt:lpstr>
      <vt:lpstr>ACL Yaralanmasında Bulgular</vt:lpstr>
      <vt:lpstr>Posterior Krusiyat Ligaman (PCL) Yaralanması</vt:lpstr>
      <vt:lpstr>PowerPoint Sunusu</vt:lpstr>
      <vt:lpstr>Protokolların Ortak Prensipleri</vt:lpstr>
      <vt:lpstr>Protokolların Ortak Prensipleri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DİZ AĞRILI HASTALARDA FİZYOTERAPİ YAKLAŞIMLARI</dc:title>
  <dc:creator>fztmerve</dc:creator>
  <cp:lastModifiedBy>sinan sert</cp:lastModifiedBy>
  <cp:revision>11</cp:revision>
  <dcterms:created xsi:type="dcterms:W3CDTF">2018-11-07T20:48:30Z</dcterms:created>
  <dcterms:modified xsi:type="dcterms:W3CDTF">2019-06-26T10:52:18Z</dcterms:modified>
</cp:coreProperties>
</file>