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59" r:id="rId7"/>
    <p:sldId id="263" r:id="rId8"/>
    <p:sldId id="264" r:id="rId9"/>
    <p:sldId id="265" r:id="rId10"/>
    <p:sldId id="260"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Poligonal</a:t>
            </a:r>
            <a:r>
              <a:rPr lang="en-US" dirty="0">
                <a:solidFill>
                  <a:srgbClr val="000000"/>
                </a:solidFill>
                <a:latin typeface="Times New Roman"/>
                <a:ea typeface="Calibri"/>
              </a:rPr>
              <a:t> karst </a:t>
            </a:r>
            <a:r>
              <a:rPr lang="en-US" dirty="0" err="1">
                <a:solidFill>
                  <a:srgbClr val="000000"/>
                </a:solidFill>
                <a:latin typeface="Times New Roman"/>
                <a:ea typeface="Calibri"/>
              </a:rPr>
              <a:t>ve</a:t>
            </a:r>
            <a:r>
              <a:rPr lang="en-US" dirty="0">
                <a:solidFill>
                  <a:srgbClr val="000000"/>
                </a:solidFill>
                <a:latin typeface="Times New Roman"/>
                <a:ea typeface="Calibri"/>
              </a:rPr>
              <a:t> </a:t>
            </a:r>
            <a:r>
              <a:rPr lang="en-US" dirty="0" err="1">
                <a:solidFill>
                  <a:srgbClr val="000000"/>
                </a:solidFill>
                <a:latin typeface="Times New Roman"/>
                <a:ea typeface="Calibri"/>
              </a:rPr>
              <a:t>kalık</a:t>
            </a:r>
            <a:r>
              <a:rPr lang="en-US" dirty="0">
                <a:solidFill>
                  <a:srgbClr val="000000"/>
                </a:solidFill>
                <a:latin typeface="Times New Roman"/>
                <a:ea typeface="Calibri"/>
              </a:rPr>
              <a:t> </a:t>
            </a:r>
            <a:r>
              <a:rPr lang="en-US" dirty="0" err="1">
                <a:solidFill>
                  <a:srgbClr val="000000"/>
                </a:solidFill>
                <a:latin typeface="Times New Roman"/>
                <a:ea typeface="Calibri"/>
              </a:rPr>
              <a:t>tepeler</a:t>
            </a:r>
            <a:endParaRPr lang="en-US" dirty="0"/>
          </a:p>
        </p:txBody>
      </p:sp>
      <p:sp>
        <p:nvSpPr>
          <p:cNvPr id="3" name="Alt Başlık 2"/>
          <p:cNvSpPr>
            <a:spLocks noGrp="1"/>
          </p:cNvSpPr>
          <p:nvPr>
            <p:ph type="subTitle" idx="1"/>
          </p:nvPr>
        </p:nvSpPr>
        <p:spPr/>
        <p:txBody>
          <a:bodyPr/>
          <a:lstStyle/>
          <a:p>
            <a:r>
              <a:rPr lang="tr-TR" dirty="0" smtClean="0">
                <a:solidFill>
                  <a:srgbClr val="C00000"/>
                </a:solidFill>
              </a:rPr>
              <a:t>12. Hafta</a:t>
            </a:r>
            <a:endParaRPr lang="en-US" dirty="0">
              <a:solidFill>
                <a:srgbClr val="C00000"/>
              </a:solidFill>
            </a:endParaRPr>
          </a:p>
        </p:txBody>
      </p:sp>
    </p:spTree>
    <p:extLst>
      <p:ext uri="{BB962C8B-B14F-4D97-AF65-F5344CB8AC3E}">
        <p14:creationId xmlns:p14="http://schemas.microsoft.com/office/powerpoint/2010/main" xmlns="" val="232565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nSpc>
                <a:spcPct val="115000"/>
              </a:lnSpc>
              <a:spcAft>
                <a:spcPts val="1000"/>
              </a:spcAft>
            </a:pPr>
            <a:r>
              <a:rPr lang="tr-TR" b="1" dirty="0">
                <a:latin typeface="Times New Roman"/>
                <a:ea typeface="Calibri"/>
                <a:cs typeface="Times New Roman"/>
              </a:rPr>
              <a:t>Kaynaklar</a:t>
            </a:r>
            <a:endParaRPr lang="en-US" sz="2800" dirty="0">
              <a:ea typeface="Calibri"/>
              <a:cs typeface="Times New Roman"/>
            </a:endParaRPr>
          </a:p>
          <a:p>
            <a:pPr>
              <a:lnSpc>
                <a:spcPct val="115000"/>
              </a:lnSpc>
              <a:spcAft>
                <a:spcPts val="1000"/>
              </a:spcAft>
            </a:pPr>
            <a:r>
              <a:rPr lang="tr-TR" dirty="0">
                <a:latin typeface="Times New Roman"/>
                <a:ea typeface="Calibri"/>
                <a:cs typeface="Times New Roman"/>
              </a:rPr>
              <a:t>D.C. Ford, P.W. Williams. 2007. Karst </a:t>
            </a:r>
            <a:r>
              <a:rPr lang="tr-TR" dirty="0" err="1">
                <a:latin typeface="Times New Roman"/>
                <a:ea typeface="Calibri"/>
                <a:cs typeface="Times New Roman"/>
              </a:rPr>
              <a:t>Hydrogeology</a:t>
            </a:r>
            <a:r>
              <a:rPr lang="tr-TR" dirty="0">
                <a:latin typeface="Times New Roman"/>
                <a:ea typeface="Calibri"/>
                <a:cs typeface="Times New Roman"/>
              </a:rPr>
              <a:t> </a:t>
            </a:r>
            <a:r>
              <a:rPr lang="tr-TR" dirty="0" err="1">
                <a:latin typeface="Times New Roman"/>
                <a:ea typeface="Calibri"/>
                <a:cs typeface="Times New Roman"/>
              </a:rPr>
              <a:t>and</a:t>
            </a:r>
            <a:r>
              <a:rPr lang="tr-TR" dirty="0">
                <a:latin typeface="Times New Roman"/>
                <a:ea typeface="Calibri"/>
                <a:cs typeface="Times New Roman"/>
              </a:rPr>
              <a:t> </a:t>
            </a:r>
            <a:r>
              <a:rPr lang="tr-TR" dirty="0" err="1">
                <a:latin typeface="Times New Roman"/>
                <a:ea typeface="Calibri"/>
                <a:cs typeface="Times New Roman"/>
              </a:rPr>
              <a:t>Geomorphology</a:t>
            </a:r>
            <a:r>
              <a:rPr lang="tr-TR" dirty="0">
                <a:latin typeface="Times New Roman"/>
                <a:ea typeface="Calibri"/>
                <a:cs typeface="Times New Roman"/>
              </a:rPr>
              <a:t>. John </a:t>
            </a:r>
            <a:r>
              <a:rPr lang="tr-TR" dirty="0" err="1">
                <a:latin typeface="Times New Roman"/>
                <a:ea typeface="Calibri"/>
                <a:cs typeface="Times New Roman"/>
              </a:rPr>
              <a:t>Wiley</a:t>
            </a:r>
            <a:r>
              <a:rPr lang="tr-TR" dirty="0">
                <a:latin typeface="Times New Roman"/>
                <a:ea typeface="Calibri"/>
                <a:cs typeface="Times New Roman"/>
              </a:rPr>
              <a:t> &amp; </a:t>
            </a:r>
            <a:r>
              <a:rPr lang="tr-TR" dirty="0" err="1">
                <a:latin typeface="Times New Roman"/>
                <a:ea typeface="Calibri"/>
                <a:cs typeface="Times New Roman"/>
              </a:rPr>
              <a:t>Sons</a:t>
            </a:r>
            <a:r>
              <a:rPr lang="tr-TR" dirty="0">
                <a:latin typeface="Times New Roman"/>
                <a:ea typeface="Calibri"/>
                <a:cs typeface="Times New Roman"/>
              </a:rPr>
              <a:t> </a:t>
            </a:r>
            <a:r>
              <a:rPr lang="tr-TR" smtClean="0">
                <a:latin typeface="Times New Roman"/>
                <a:ea typeface="Calibri"/>
                <a:cs typeface="Times New Roman"/>
              </a:rPr>
              <a:t>Ltd.</a:t>
            </a:r>
          </a:p>
          <a:p>
            <a:pPr>
              <a:lnSpc>
                <a:spcPct val="115000"/>
              </a:lnSpc>
              <a:spcAft>
                <a:spcPts val="1000"/>
              </a:spcAft>
            </a:pPr>
            <a:r>
              <a:rPr lang="tr-TR" smtClean="0">
                <a:latin typeface="Times New Roman"/>
                <a:ea typeface="Calibri"/>
                <a:cs typeface="Times New Roman"/>
              </a:rPr>
              <a:t>William </a:t>
            </a:r>
            <a:r>
              <a:rPr lang="tr-TR" dirty="0">
                <a:latin typeface="Times New Roman"/>
                <a:ea typeface="Calibri"/>
                <a:cs typeface="Times New Roman"/>
              </a:rPr>
              <a:t>B. White. 1998.Geomorphology </a:t>
            </a:r>
            <a:r>
              <a:rPr lang="tr-TR" dirty="0" err="1">
                <a:latin typeface="Times New Roman"/>
                <a:ea typeface="Calibri"/>
                <a:cs typeface="Times New Roman"/>
              </a:rPr>
              <a:t>and</a:t>
            </a:r>
            <a:r>
              <a:rPr lang="tr-TR" dirty="0">
                <a:latin typeface="Times New Roman"/>
                <a:ea typeface="Calibri"/>
                <a:cs typeface="Times New Roman"/>
              </a:rPr>
              <a:t> </a:t>
            </a:r>
            <a:r>
              <a:rPr lang="tr-TR" dirty="0" err="1">
                <a:latin typeface="Times New Roman"/>
                <a:ea typeface="Calibri"/>
                <a:cs typeface="Times New Roman"/>
              </a:rPr>
              <a:t>Hydrology</a:t>
            </a:r>
            <a:r>
              <a:rPr lang="tr-TR" dirty="0">
                <a:latin typeface="Times New Roman"/>
                <a:ea typeface="Calibri"/>
                <a:cs typeface="Times New Roman"/>
              </a:rPr>
              <a:t> of Karst </a:t>
            </a:r>
            <a:r>
              <a:rPr lang="tr-TR" dirty="0" err="1">
                <a:latin typeface="Times New Roman"/>
                <a:ea typeface="Calibri"/>
                <a:cs typeface="Times New Roman"/>
              </a:rPr>
              <a:t>Terrains</a:t>
            </a:r>
            <a:r>
              <a:rPr lang="tr-TR" dirty="0">
                <a:latin typeface="Times New Roman"/>
                <a:ea typeface="Calibri"/>
                <a:cs typeface="Times New Roman"/>
              </a:rPr>
              <a:t>. Oxford </a:t>
            </a:r>
            <a:r>
              <a:rPr lang="tr-TR" dirty="0" err="1">
                <a:latin typeface="Times New Roman"/>
                <a:ea typeface="Calibri"/>
                <a:cs typeface="Times New Roman"/>
              </a:rPr>
              <a:t>University</a:t>
            </a:r>
            <a:r>
              <a:rPr lang="tr-TR" dirty="0">
                <a:latin typeface="Times New Roman"/>
                <a:ea typeface="Calibri"/>
                <a:cs typeface="Times New Roman"/>
              </a:rPr>
              <a:t> </a:t>
            </a:r>
            <a:r>
              <a:rPr lang="tr-TR" dirty="0" err="1">
                <a:latin typeface="Times New Roman"/>
                <a:ea typeface="Calibri"/>
                <a:cs typeface="Times New Roman"/>
              </a:rPr>
              <a:t>Press</a:t>
            </a:r>
            <a:r>
              <a:rPr lang="tr-TR" dirty="0">
                <a:latin typeface="Times New Roman"/>
                <a:ea typeface="Calibri"/>
                <a:cs typeface="Times New Roman"/>
              </a:rPr>
              <a:t>.</a:t>
            </a:r>
            <a:endParaRPr lang="en-US" sz="2800" dirty="0">
              <a:ea typeface="Calibri"/>
              <a:cs typeface="Times New Roman"/>
            </a:endParaRPr>
          </a:p>
          <a:p>
            <a:endParaRPr lang="en-US" dirty="0"/>
          </a:p>
        </p:txBody>
      </p:sp>
    </p:spTree>
    <p:extLst>
      <p:ext uri="{BB962C8B-B14F-4D97-AF65-F5344CB8AC3E}">
        <p14:creationId xmlns:p14="http://schemas.microsoft.com/office/powerpoint/2010/main" xmlns="" val="23243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5616624"/>
          </a:xfrm>
        </p:spPr>
        <p:txBody>
          <a:bodyPr>
            <a:normAutofit fontScale="85000" lnSpcReduction="10000"/>
          </a:bodyPr>
          <a:lstStyle/>
          <a:p>
            <a:pPr indent="342900" algn="just">
              <a:lnSpc>
                <a:spcPct val="150000"/>
              </a:lnSpc>
              <a:spcAft>
                <a:spcPts val="0"/>
              </a:spcAft>
            </a:pPr>
            <a:r>
              <a:rPr lang="tr-TR" dirty="0">
                <a:latin typeface="Times New Roman"/>
                <a:ea typeface="Times New Roman"/>
              </a:rPr>
              <a:t>Kokpitler tipik olarak kalın kireçtaşlarının bulunduğu tropikal iklim şartları altındaki alanlarda oluşan büyük </a:t>
            </a:r>
            <a:r>
              <a:rPr lang="tr-TR" dirty="0" err="1">
                <a:latin typeface="Times New Roman"/>
                <a:ea typeface="Times New Roman"/>
              </a:rPr>
              <a:t>dolinlerdir</a:t>
            </a:r>
            <a:r>
              <a:rPr lang="tr-TR" dirty="0">
                <a:latin typeface="Times New Roman"/>
                <a:ea typeface="Times New Roman"/>
              </a:rPr>
              <a:t>. Fincan şekilli olan bu </a:t>
            </a:r>
            <a:r>
              <a:rPr lang="tr-TR" dirty="0" err="1">
                <a:latin typeface="Times New Roman"/>
                <a:ea typeface="Times New Roman"/>
              </a:rPr>
              <a:t>dolinler</a:t>
            </a:r>
            <a:r>
              <a:rPr lang="tr-TR" dirty="0">
                <a:latin typeface="Times New Roman"/>
                <a:ea typeface="Times New Roman"/>
              </a:rPr>
              <a:t> çoğunlukla km veya daha fazla çapa sahiptir. Kokpitler dairesel veya eliptik olmaktan çok yıldız şekillidir. Kokpitler çoğunlukla oldukça keskin sırtlar boyunca birleşir ve üç veya dört kokpit arasında kalan erime </a:t>
            </a:r>
            <a:r>
              <a:rPr lang="tr-TR" dirty="0" smtClean="0">
                <a:latin typeface="Times New Roman"/>
                <a:ea typeface="Times New Roman"/>
              </a:rPr>
              <a:t>artığı </a:t>
            </a:r>
            <a:r>
              <a:rPr lang="tr-TR" dirty="0">
                <a:latin typeface="Times New Roman"/>
                <a:ea typeface="Times New Roman"/>
              </a:rPr>
              <a:t>tepeler </a:t>
            </a:r>
            <a:r>
              <a:rPr lang="tr-TR" dirty="0" err="1">
                <a:latin typeface="Times New Roman"/>
                <a:ea typeface="Times New Roman"/>
              </a:rPr>
              <a:t>premidal</a:t>
            </a:r>
            <a:r>
              <a:rPr lang="tr-TR" dirty="0">
                <a:latin typeface="Times New Roman"/>
                <a:ea typeface="Times New Roman"/>
              </a:rPr>
              <a:t> tepeler halinde olabilir. Büyük kokpitler içerisinde yüzey kanalları bulunur. </a:t>
            </a:r>
            <a:endParaRPr lang="en-US" dirty="0">
              <a:latin typeface="Times New Roman"/>
              <a:ea typeface="Times New Roman"/>
            </a:endParaRPr>
          </a:p>
        </p:txBody>
      </p:sp>
    </p:spTree>
    <p:extLst>
      <p:ext uri="{BB962C8B-B14F-4D97-AF65-F5344CB8AC3E}">
        <p14:creationId xmlns:p14="http://schemas.microsoft.com/office/powerpoint/2010/main" xmlns="" val="374199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pPr indent="342900" algn="just">
              <a:lnSpc>
                <a:spcPct val="150000"/>
              </a:lnSpc>
              <a:spcAft>
                <a:spcPts val="0"/>
              </a:spcAft>
            </a:pPr>
            <a:r>
              <a:rPr lang="tr-TR" dirty="0" smtClean="0">
                <a:latin typeface="Times New Roman"/>
                <a:ea typeface="Times New Roman"/>
              </a:rPr>
              <a:t>Kokpitler ılıman bölgelerdeki </a:t>
            </a:r>
            <a:r>
              <a:rPr lang="tr-TR" dirty="0" err="1" smtClean="0">
                <a:latin typeface="Times New Roman"/>
                <a:ea typeface="Times New Roman"/>
              </a:rPr>
              <a:t>dolinlerden</a:t>
            </a:r>
            <a:r>
              <a:rPr lang="tr-TR" dirty="0" smtClean="0">
                <a:latin typeface="Times New Roman"/>
                <a:ea typeface="Times New Roman"/>
              </a:rPr>
              <a:t> daha büyük depresyonlardır ve gelişimin başlangıç noktaları </a:t>
            </a:r>
            <a:r>
              <a:rPr lang="tr-TR" dirty="0" err="1" smtClean="0">
                <a:latin typeface="Times New Roman"/>
                <a:ea typeface="Times New Roman"/>
              </a:rPr>
              <a:t>dolinlerden</a:t>
            </a:r>
            <a:r>
              <a:rPr lang="tr-TR" dirty="0" smtClean="0">
                <a:latin typeface="Times New Roman"/>
                <a:ea typeface="Times New Roman"/>
              </a:rPr>
              <a:t> daha geniş olmalıdır. </a:t>
            </a:r>
            <a:r>
              <a:rPr lang="tr-TR" dirty="0" err="1" smtClean="0">
                <a:latin typeface="Times New Roman"/>
                <a:ea typeface="Times New Roman"/>
              </a:rPr>
              <a:t>Tektip</a:t>
            </a:r>
            <a:r>
              <a:rPr lang="tr-TR" dirty="0" smtClean="0">
                <a:latin typeface="Times New Roman"/>
                <a:ea typeface="Times New Roman"/>
              </a:rPr>
              <a:t> dairesel veya yıldız şeklini korurlar. En iyi gelişmiş kokpit karstı çok yaygın değildir. En iyi örneği </a:t>
            </a:r>
            <a:r>
              <a:rPr lang="tr-TR" dirty="0" err="1" smtClean="0">
                <a:latin typeface="Times New Roman"/>
                <a:ea typeface="Times New Roman"/>
              </a:rPr>
              <a:t>Jamaicadadır</a:t>
            </a:r>
            <a:r>
              <a:rPr lang="tr-TR" dirty="0" smtClean="0">
                <a:latin typeface="Times New Roman"/>
                <a:ea typeface="Times New Roman"/>
              </a:rPr>
              <a:t>. Burada yüzey akışı görülmez. Eğer </a:t>
            </a:r>
            <a:r>
              <a:rPr lang="tr-TR" dirty="0" err="1" smtClean="0">
                <a:latin typeface="Times New Roman"/>
                <a:ea typeface="Times New Roman"/>
              </a:rPr>
              <a:t>depresyononun</a:t>
            </a:r>
            <a:r>
              <a:rPr lang="tr-TR" dirty="0" smtClean="0">
                <a:latin typeface="Times New Roman"/>
                <a:ea typeface="Times New Roman"/>
              </a:rPr>
              <a:t> ortalama </a:t>
            </a:r>
            <a:r>
              <a:rPr lang="tr-TR" dirty="0" err="1" smtClean="0">
                <a:latin typeface="Times New Roman"/>
                <a:ea typeface="Times New Roman"/>
              </a:rPr>
              <a:t>ebatı</a:t>
            </a:r>
            <a:r>
              <a:rPr lang="tr-TR" dirty="0" smtClean="0">
                <a:latin typeface="Times New Roman"/>
                <a:ea typeface="Times New Roman"/>
              </a:rPr>
              <a:t> az veya çok aynı olursa </a:t>
            </a:r>
            <a:r>
              <a:rPr lang="tr-TR" dirty="0" err="1" smtClean="0">
                <a:latin typeface="Times New Roman"/>
                <a:ea typeface="Times New Roman"/>
              </a:rPr>
              <a:t>dolinin</a:t>
            </a:r>
            <a:r>
              <a:rPr lang="tr-TR" dirty="0" smtClean="0">
                <a:latin typeface="Times New Roman"/>
                <a:ea typeface="Times New Roman"/>
              </a:rPr>
              <a:t> alan oranı da depresyon yoğunluğu da artar fakat kokpit karstında </a:t>
            </a:r>
            <a:r>
              <a:rPr lang="tr-TR" dirty="0" err="1" smtClean="0">
                <a:latin typeface="Times New Roman"/>
                <a:ea typeface="Times New Roman"/>
              </a:rPr>
              <a:t>dolinin</a:t>
            </a:r>
            <a:r>
              <a:rPr lang="tr-TR" dirty="0" smtClean="0">
                <a:latin typeface="Times New Roman"/>
                <a:ea typeface="Times New Roman"/>
              </a:rPr>
              <a:t> alana oranı yüksek olmasına karşın depresyon yoğunluğu düşüktür.</a:t>
            </a:r>
            <a:endParaRPr lang="en-US" dirty="0" smtClean="0">
              <a:latin typeface="Times New Roman"/>
              <a:ea typeface="Times New Roman"/>
            </a:endParaRPr>
          </a:p>
          <a:p>
            <a:endParaRPr lang="en-US"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Times New Roman"/>
                <a:ea typeface="Times New Roman"/>
              </a:rPr>
              <a:t>Çatlak boyunca olan erime litoloji, kaide seviyesi veya kalıntı </a:t>
            </a:r>
            <a:r>
              <a:rPr lang="tr-TR" dirty="0" err="1" smtClean="0">
                <a:latin typeface="Times New Roman"/>
                <a:ea typeface="Times New Roman"/>
              </a:rPr>
              <a:t>klastik</a:t>
            </a:r>
            <a:r>
              <a:rPr lang="tr-TR" dirty="0" smtClean="0">
                <a:latin typeface="Times New Roman"/>
                <a:ea typeface="Times New Roman"/>
              </a:rPr>
              <a:t> materyal birikimine bağlı olarak sonlanır. Yeterince genişleyen bu koridorlar birbirinden izole olarak yükselen koni ve kulelerin üzerinde dağılmış olduğu </a:t>
            </a:r>
            <a:r>
              <a:rPr lang="tr-TR" dirty="0" err="1" smtClean="0">
                <a:latin typeface="Times New Roman"/>
                <a:ea typeface="Times New Roman"/>
              </a:rPr>
              <a:t>alüvyal</a:t>
            </a:r>
            <a:r>
              <a:rPr lang="tr-TR" dirty="0" smtClean="0">
                <a:latin typeface="Times New Roman"/>
                <a:ea typeface="Times New Roman"/>
              </a:rPr>
              <a:t> ovalara dönüşür.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85000" lnSpcReduction="20000"/>
          </a:bodyPr>
          <a:lstStyle/>
          <a:p>
            <a:pPr algn="just">
              <a:lnSpc>
                <a:spcPct val="150000"/>
              </a:lnSpc>
              <a:spcBef>
                <a:spcPts val="1200"/>
              </a:spcBef>
              <a:spcAft>
                <a:spcPts val="300"/>
              </a:spcAft>
            </a:pPr>
            <a:r>
              <a:rPr lang="tr-TR" sz="2800" b="1" dirty="0">
                <a:latin typeface="Times New Roman"/>
              </a:rPr>
              <a:t>Koni veya kule karstı</a:t>
            </a:r>
            <a:endParaRPr lang="en-US" sz="2800" b="1" dirty="0">
              <a:latin typeface="Times New Roman"/>
            </a:endParaRPr>
          </a:p>
          <a:p>
            <a:pPr indent="342900" algn="just">
              <a:lnSpc>
                <a:spcPct val="150000"/>
              </a:lnSpc>
              <a:spcAft>
                <a:spcPts val="0"/>
              </a:spcAft>
            </a:pPr>
            <a:r>
              <a:rPr lang="tr-TR" dirty="0">
                <a:latin typeface="Times New Roman"/>
                <a:ea typeface="Times New Roman"/>
              </a:rPr>
              <a:t>Koni veya kule karstı kalın masif kireçtaşı ve iyi gelişmiş çatlak sistemi ister. Yukarı kesimlerde çatlak boyunca oluşan çözünme blokları birbirinden ayırır. Ayrılan blokların derinleşmesi ve genişlemesiyle erime koridorları oluşur ve blokların üst kesimleri yuvarlaklaşır ve çeşitli </a:t>
            </a:r>
            <a:r>
              <a:rPr lang="tr-TR" dirty="0" err="1">
                <a:latin typeface="Times New Roman"/>
                <a:ea typeface="Times New Roman"/>
              </a:rPr>
              <a:t>lapya</a:t>
            </a:r>
            <a:r>
              <a:rPr lang="tr-TR" dirty="0">
                <a:latin typeface="Times New Roman"/>
                <a:ea typeface="Times New Roman"/>
              </a:rPr>
              <a:t> ve kuyu gibi karst şekilleri ile parçalanır. </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419163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62500" lnSpcReduction="20000"/>
          </a:bodyPr>
          <a:lstStyle/>
          <a:p>
            <a:pPr indent="342900" algn="just">
              <a:lnSpc>
                <a:spcPct val="150000"/>
              </a:lnSpc>
              <a:spcAft>
                <a:spcPts val="0"/>
              </a:spcAft>
            </a:pPr>
            <a:r>
              <a:rPr lang="tr-TR" dirty="0">
                <a:latin typeface="Times New Roman"/>
                <a:ea typeface="Times New Roman"/>
              </a:rPr>
              <a:t>Koni, kule kokpit karstı kalın masif kireçtaşları üzerinde tropikal bölgelerde bulunur. </a:t>
            </a:r>
            <a:r>
              <a:rPr lang="tr-TR" dirty="0" smtClean="0">
                <a:latin typeface="Times New Roman"/>
                <a:ea typeface="Times New Roman"/>
              </a:rPr>
              <a:t>Çatlaklar </a:t>
            </a:r>
            <a:r>
              <a:rPr lang="tr-TR" dirty="0">
                <a:latin typeface="Times New Roman"/>
                <a:ea typeface="Times New Roman"/>
              </a:rPr>
              <a:t>boyunca derin </a:t>
            </a:r>
            <a:r>
              <a:rPr lang="tr-TR" dirty="0" smtClean="0">
                <a:latin typeface="Times New Roman"/>
                <a:ea typeface="Times New Roman"/>
              </a:rPr>
              <a:t>çözünme </a:t>
            </a:r>
            <a:r>
              <a:rPr lang="tr-TR" dirty="0">
                <a:latin typeface="Times New Roman"/>
                <a:ea typeface="Times New Roman"/>
              </a:rPr>
              <a:t>boğaz şekilli depresyonlar ve koni ve kule karstının </a:t>
            </a:r>
            <a:r>
              <a:rPr lang="tr-TR" dirty="0" smtClean="0">
                <a:latin typeface="Times New Roman"/>
                <a:ea typeface="Times New Roman"/>
              </a:rPr>
              <a:t>kalık </a:t>
            </a:r>
            <a:r>
              <a:rPr lang="tr-TR" dirty="0">
                <a:latin typeface="Times New Roman"/>
                <a:ea typeface="Times New Roman"/>
              </a:rPr>
              <a:t>tepeleri üzerinde konveks yamaçlar üretir. Yoğun erime ve suyun taşıması sonucunda üretilen kalıntı toprak kokpit çukurunun genişlemesine ve ortadaki kalık tepe üzerinde konkav bir yamaç oluşturur. Kokpitler çatlakların kesişme noktalarında gelişen yıldız şekilli depresyonlardır. Koni ve kule </a:t>
            </a:r>
            <a:r>
              <a:rPr lang="tr-TR" dirty="0" err="1">
                <a:latin typeface="Times New Roman"/>
                <a:ea typeface="Times New Roman"/>
              </a:rPr>
              <a:t>kartsında</a:t>
            </a:r>
            <a:r>
              <a:rPr lang="tr-TR" dirty="0">
                <a:latin typeface="Times New Roman"/>
                <a:ea typeface="Times New Roman"/>
              </a:rPr>
              <a:t> </a:t>
            </a:r>
            <a:r>
              <a:rPr lang="tr-TR" dirty="0" smtClean="0">
                <a:latin typeface="Times New Roman"/>
                <a:ea typeface="Times New Roman"/>
              </a:rPr>
              <a:t>çözünme </a:t>
            </a:r>
            <a:r>
              <a:rPr lang="tr-TR" dirty="0">
                <a:latin typeface="Times New Roman"/>
                <a:ea typeface="Times New Roman"/>
              </a:rPr>
              <a:t>çatlaklar boyunca aynı oranda etkili olmuştur. Geometrik olarak koni-kule ve kokpit karstı birbirinin tersidir. Koni ve kule karstı başlıca Güney Pasifik ve Orta Amerika da bulunur. Meksika, Belize, Porto </a:t>
            </a:r>
            <a:r>
              <a:rPr lang="tr-TR" dirty="0" err="1">
                <a:latin typeface="Times New Roman"/>
                <a:ea typeface="Times New Roman"/>
              </a:rPr>
              <a:t>Rico</a:t>
            </a:r>
            <a:r>
              <a:rPr lang="tr-TR" dirty="0">
                <a:latin typeface="Times New Roman"/>
                <a:ea typeface="Times New Roman"/>
              </a:rPr>
              <a:t>, Dominik Cumhuriyeti, ve Küba bulundukları yerlerden bazılarıdır. </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117292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Sivas jips karstı</a:t>
            </a:r>
            <a:endParaRPr lang="tr-TR" dirty="0"/>
          </a:p>
        </p:txBody>
      </p:sp>
      <p:pic>
        <p:nvPicPr>
          <p:cNvPr id="1026" name="Picture 2" descr="C:\Users\-\Desktop\2.jpg"/>
          <p:cNvPicPr>
            <a:picLocks noGrp="1" noChangeAspect="1" noChangeArrowheads="1"/>
          </p:cNvPicPr>
          <p:nvPr>
            <p:ph idx="1"/>
          </p:nvPr>
        </p:nvPicPr>
        <p:blipFill>
          <a:blip r:embed="rId2" cstate="print"/>
          <a:srcRect/>
          <a:stretch>
            <a:fillRect/>
          </a:stretch>
        </p:blipFill>
        <p:spPr bwMode="auto">
          <a:xfrm>
            <a:off x="554249" y="1600200"/>
            <a:ext cx="8035502"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Sivas jips karstı</a:t>
            </a:r>
            <a:endParaRPr lang="tr-TR" dirty="0"/>
          </a:p>
        </p:txBody>
      </p:sp>
      <p:pic>
        <p:nvPicPr>
          <p:cNvPr id="2050" name="Picture 2" descr="C:\Users\-\Desktop\1.jpg"/>
          <p:cNvPicPr>
            <a:picLocks noGrp="1" noChangeAspect="1" noChangeArrowheads="1"/>
          </p:cNvPicPr>
          <p:nvPr>
            <p:ph idx="1"/>
          </p:nvPr>
        </p:nvPicPr>
        <p:blipFill>
          <a:blip r:embed="rId2" cstate="print"/>
          <a:srcRect/>
          <a:stretch>
            <a:fillRect/>
          </a:stretch>
        </p:blipFill>
        <p:spPr bwMode="auto">
          <a:xfrm>
            <a:off x="554249" y="1600200"/>
            <a:ext cx="8035502"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Kule karstı Çin</a:t>
            </a:r>
            <a:endParaRPr lang="tr-TR" dirty="0"/>
          </a:p>
        </p:txBody>
      </p:sp>
      <p:pic>
        <p:nvPicPr>
          <p:cNvPr id="3074" name="Picture 2" descr="C:\Users\-\Desktop\2.jpg"/>
          <p:cNvPicPr>
            <a:picLocks noGrp="1" noChangeAspect="1" noChangeArrowheads="1"/>
          </p:cNvPicPr>
          <p:nvPr>
            <p:ph idx="1"/>
          </p:nvPr>
        </p:nvPicPr>
        <p:blipFill>
          <a:blip r:embed="rId2" cstate="print"/>
          <a:srcRect/>
          <a:stretch>
            <a:fillRect/>
          </a:stretch>
        </p:blipFill>
        <p:spPr bwMode="auto">
          <a:xfrm>
            <a:off x="554249" y="1600200"/>
            <a:ext cx="8035502" cy="4525963"/>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393</Words>
  <Application>Microsoft Office PowerPoint</Application>
  <PresentationFormat>Ekran Gösterisi (4:3)</PresentationFormat>
  <Paragraphs>14</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Poligonal karst ve kalık tepeler</vt:lpstr>
      <vt:lpstr>Slayt 2</vt:lpstr>
      <vt:lpstr>Slayt 3</vt:lpstr>
      <vt:lpstr>Slayt 4</vt:lpstr>
      <vt:lpstr>Slayt 5</vt:lpstr>
      <vt:lpstr>Slayt 6</vt:lpstr>
      <vt:lpstr>Sivas jips karstı</vt:lpstr>
      <vt:lpstr>Sivas jips karstı</vt:lpstr>
      <vt:lpstr>Kule karstı Çin</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Poligonal karst ve kalık tepeler</dc:title>
  <dc:creator>Kullanıcı</dc:creator>
  <cp:lastModifiedBy>-</cp:lastModifiedBy>
  <cp:revision>4</cp:revision>
  <dcterms:created xsi:type="dcterms:W3CDTF">2020-01-29T18:58:57Z</dcterms:created>
  <dcterms:modified xsi:type="dcterms:W3CDTF">2020-02-05T09:44:58Z</dcterms:modified>
</cp:coreProperties>
</file>