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1838756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2915149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841671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47816A-F2C0-4B05-8B43-AA546F54F765}"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631245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B47816A-F2C0-4B05-8B43-AA546F54F765}"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1119176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B47816A-F2C0-4B05-8B43-AA546F54F765}"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287105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B47816A-F2C0-4B05-8B43-AA546F54F765}"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417746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B47816A-F2C0-4B05-8B43-AA546F54F765}"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4022895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B47816A-F2C0-4B05-8B43-AA546F54F765}"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579627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B47816A-F2C0-4B05-8B43-AA546F54F765}"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906807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B47816A-F2C0-4B05-8B43-AA546F54F765}"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7B51F4C-7E28-4058-9526-A971AB051033}" type="slidenum">
              <a:rPr lang="tr-TR" smtClean="0"/>
              <a:t>‹#›</a:t>
            </a:fld>
            <a:endParaRPr lang="tr-TR"/>
          </a:p>
        </p:txBody>
      </p:sp>
    </p:spTree>
    <p:extLst>
      <p:ext uri="{BB962C8B-B14F-4D97-AF65-F5344CB8AC3E}">
        <p14:creationId xmlns:p14="http://schemas.microsoft.com/office/powerpoint/2010/main" val="3675885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47816A-F2C0-4B05-8B43-AA546F54F765}"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B51F4C-7E28-4058-9526-A971AB051033}" type="slidenum">
              <a:rPr lang="tr-TR" smtClean="0"/>
              <a:t>‹#›</a:t>
            </a:fld>
            <a:endParaRPr lang="tr-TR"/>
          </a:p>
        </p:txBody>
      </p:sp>
    </p:spTree>
    <p:extLst>
      <p:ext uri="{BB962C8B-B14F-4D97-AF65-F5344CB8AC3E}">
        <p14:creationId xmlns:p14="http://schemas.microsoft.com/office/powerpoint/2010/main" val="2252543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56066"/>
          </a:xfrm>
        </p:spPr>
        <p:txBody>
          <a:bodyPr>
            <a:normAutofit/>
          </a:bodyPr>
          <a:lstStyle/>
          <a:p>
            <a:pPr algn="l"/>
            <a:r>
              <a:rPr lang="tr-TR" sz="4400" dirty="0" smtClean="0"/>
              <a:t>İktisadi olanı tanımlamak</a:t>
            </a:r>
            <a:endParaRPr lang="tr-TR" sz="4400" dirty="0"/>
          </a:p>
        </p:txBody>
      </p:sp>
      <p:sp>
        <p:nvSpPr>
          <p:cNvPr id="3" name="Alt Başlık 2"/>
          <p:cNvSpPr>
            <a:spLocks noGrp="1"/>
          </p:cNvSpPr>
          <p:nvPr>
            <p:ph type="subTitle" idx="1"/>
          </p:nvPr>
        </p:nvSpPr>
        <p:spPr>
          <a:xfrm>
            <a:off x="1524000" y="2194560"/>
            <a:ext cx="9144000" cy="3063240"/>
          </a:xfrm>
        </p:spPr>
        <p:txBody>
          <a:bodyPr>
            <a:normAutofit/>
          </a:bodyPr>
          <a:lstStyle/>
          <a:p>
            <a:pPr algn="l"/>
            <a:r>
              <a:rPr lang="tr-TR" sz="2800" dirty="0" smtClean="0"/>
              <a:t>‘İktisadi olan’ maddi dünyada verili değil </a:t>
            </a:r>
          </a:p>
          <a:p>
            <a:pPr algn="l"/>
            <a:endParaRPr lang="tr-TR" sz="2800" dirty="0"/>
          </a:p>
          <a:p>
            <a:pPr algn="l"/>
            <a:r>
              <a:rPr lang="tr-TR" sz="2800" dirty="0" smtClean="0"/>
              <a:t>İktisadi olan nedir? </a:t>
            </a:r>
          </a:p>
          <a:p>
            <a:pPr algn="l"/>
            <a:r>
              <a:rPr lang="tr-TR" sz="2800" dirty="0" smtClean="0"/>
              <a:t>İktisadi olan nerede tanımlıdır? </a:t>
            </a:r>
            <a:r>
              <a:rPr lang="tr-TR" sz="2800" dirty="0" smtClean="0"/>
              <a:t>Nasıl tanımlıdır? </a:t>
            </a:r>
            <a:endParaRPr lang="tr-TR" sz="2800" dirty="0" smtClean="0"/>
          </a:p>
        </p:txBody>
      </p:sp>
    </p:spTree>
    <p:extLst>
      <p:ext uri="{BB962C8B-B14F-4D97-AF65-F5344CB8AC3E}">
        <p14:creationId xmlns:p14="http://schemas.microsoft.com/office/powerpoint/2010/main" val="2565669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Toprak, emek ve para </a:t>
            </a:r>
            <a:endParaRPr lang="tr-TR" dirty="0"/>
          </a:p>
        </p:txBody>
      </p:sp>
      <p:sp>
        <p:nvSpPr>
          <p:cNvPr id="3" name="İçerik Yer Tutucusu 2"/>
          <p:cNvSpPr>
            <a:spLocks noGrp="1"/>
          </p:cNvSpPr>
          <p:nvPr>
            <p:ph idx="1"/>
          </p:nvPr>
        </p:nvSpPr>
        <p:spPr/>
        <p:txBody>
          <a:bodyPr/>
          <a:lstStyle/>
          <a:p>
            <a:pPr marL="0" indent="0">
              <a:buNone/>
            </a:pPr>
            <a:r>
              <a:rPr lang="tr-TR" dirty="0" smtClean="0"/>
              <a:t>Bunları meta haline getiren toplum, iktisatçıya duyulan ihtiyacı da yaratmıştır </a:t>
            </a:r>
          </a:p>
          <a:p>
            <a:pPr marL="0" indent="0">
              <a:buNone/>
            </a:pPr>
            <a:endParaRPr lang="tr-TR" dirty="0"/>
          </a:p>
          <a:p>
            <a:pPr marL="0" indent="0">
              <a:buNone/>
            </a:pPr>
            <a:r>
              <a:rPr lang="tr-TR" dirty="0" smtClean="0"/>
              <a:t>Meta üretiminin en gelişkin biçimi, ücretli emek olgusuyla ortaya çıkar </a:t>
            </a:r>
          </a:p>
          <a:p>
            <a:pPr marL="0" indent="0">
              <a:buNone/>
            </a:pPr>
            <a:endParaRPr lang="tr-TR" dirty="0"/>
          </a:p>
          <a:p>
            <a:pPr marL="0" indent="0">
              <a:buNone/>
            </a:pPr>
            <a:r>
              <a:rPr lang="tr-TR" dirty="0" smtClean="0"/>
              <a:t>Meta üretimi ve mübadelesi toplumsal yeniden üretimin temeli haline gelir </a:t>
            </a:r>
          </a:p>
          <a:p>
            <a:pPr marL="0" indent="0">
              <a:buNone/>
            </a:pPr>
            <a:endParaRPr lang="tr-TR" dirty="0"/>
          </a:p>
          <a:p>
            <a:pPr marL="0" indent="0">
              <a:buNone/>
            </a:pPr>
            <a:r>
              <a:rPr lang="tr-TR" dirty="0" smtClean="0"/>
              <a:t>Bu karmaşık yapıyı sistematik inceleme ihtiyacı, </a:t>
            </a:r>
            <a:r>
              <a:rPr lang="tr-TR" smtClean="0"/>
              <a:t>iktisadı ortaya çıkardı </a:t>
            </a:r>
            <a:endParaRPr lang="tr-TR"/>
          </a:p>
        </p:txBody>
      </p:sp>
    </p:spTree>
    <p:extLst>
      <p:ext uri="{BB962C8B-B14F-4D97-AF65-F5344CB8AC3E}">
        <p14:creationId xmlns:p14="http://schemas.microsoft.com/office/powerpoint/2010/main" val="1625154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Maddi olan iktisadi olan</a:t>
            </a:r>
            <a:endParaRPr lang="tr-TR" dirty="0"/>
          </a:p>
        </p:txBody>
      </p:sp>
      <p:sp>
        <p:nvSpPr>
          <p:cNvPr id="3" name="İçerik Yer Tutucusu 2"/>
          <p:cNvSpPr>
            <a:spLocks noGrp="1"/>
          </p:cNvSpPr>
          <p:nvPr>
            <p:ph idx="1"/>
          </p:nvPr>
        </p:nvSpPr>
        <p:spPr/>
        <p:txBody>
          <a:bodyPr/>
          <a:lstStyle/>
          <a:p>
            <a:pPr marL="0" indent="0">
              <a:buNone/>
            </a:pPr>
            <a:r>
              <a:rPr lang="tr-TR" dirty="0" smtClean="0"/>
              <a:t>İktisadi süreçler özünde mal ve hizmetlerle, yani faydalı şeylerle ilgilidir </a:t>
            </a:r>
          </a:p>
          <a:p>
            <a:pPr marL="0" indent="0">
              <a:buNone/>
            </a:pPr>
            <a:endParaRPr lang="tr-TR" dirty="0"/>
          </a:p>
          <a:p>
            <a:pPr marL="0" indent="0">
              <a:buNone/>
            </a:pPr>
            <a:r>
              <a:rPr lang="tr-TR" dirty="0" smtClean="0"/>
              <a:t>Mal ve hizmetlerin üretimi maddi bir süreçtir </a:t>
            </a:r>
          </a:p>
          <a:p>
            <a:pPr marL="0" indent="0">
              <a:buNone/>
            </a:pPr>
            <a:endParaRPr lang="tr-TR" dirty="0"/>
          </a:p>
          <a:p>
            <a:pPr marL="0" indent="0">
              <a:buNone/>
            </a:pPr>
            <a:r>
              <a:rPr lang="tr-TR" dirty="0" smtClean="0"/>
              <a:t>Genel olarak üretim, maddi bir süreçtir </a:t>
            </a:r>
          </a:p>
          <a:p>
            <a:pPr marL="0" indent="0">
              <a:buNone/>
            </a:pPr>
            <a:endParaRPr lang="tr-TR" dirty="0"/>
          </a:p>
          <a:p>
            <a:pPr marL="0" indent="0">
              <a:buNone/>
            </a:pPr>
            <a:r>
              <a:rPr lang="tr-TR" dirty="0" smtClean="0"/>
              <a:t>Ama maddi üretim, tarih içinde farklı toplumsal ilişkiler içinde gerçekleşir: günümüzde bu süreçleri ‘iktisadi’ süreçler olarak niteliyoruz </a:t>
            </a:r>
            <a:endParaRPr lang="tr-TR" dirty="0"/>
          </a:p>
        </p:txBody>
      </p:sp>
    </p:spTree>
    <p:extLst>
      <p:ext uri="{BB962C8B-B14F-4D97-AF65-F5344CB8AC3E}">
        <p14:creationId xmlns:p14="http://schemas.microsoft.com/office/powerpoint/2010/main" val="1961504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İktisadi olan – toplumsal olan</a:t>
            </a:r>
            <a:endParaRPr lang="tr-TR" dirty="0"/>
          </a:p>
        </p:txBody>
      </p:sp>
      <p:sp>
        <p:nvSpPr>
          <p:cNvPr id="3" name="İçerik Yer Tutucusu 2"/>
          <p:cNvSpPr>
            <a:spLocks noGrp="1"/>
          </p:cNvSpPr>
          <p:nvPr>
            <p:ph idx="1"/>
          </p:nvPr>
        </p:nvSpPr>
        <p:spPr/>
        <p:txBody>
          <a:bodyPr/>
          <a:lstStyle/>
          <a:p>
            <a:pPr marL="0" indent="0">
              <a:buNone/>
            </a:pPr>
            <a:r>
              <a:rPr lang="tr-TR" dirty="0" smtClean="0"/>
              <a:t>İktisadi her ilişki aynı zamanda toplumsal ilişkidi</a:t>
            </a:r>
            <a:r>
              <a:rPr lang="tr-TR" dirty="0" smtClean="0"/>
              <a:t>r; ancak toplumsal her ilişki iktisadi ilişki değildir </a:t>
            </a:r>
          </a:p>
          <a:p>
            <a:pPr marL="0" indent="0">
              <a:buNone/>
            </a:pPr>
            <a:endParaRPr lang="tr-TR" dirty="0"/>
          </a:p>
          <a:p>
            <a:pPr marL="0" indent="0">
              <a:buNone/>
            </a:pPr>
            <a:r>
              <a:rPr lang="tr-TR" dirty="0" smtClean="0"/>
              <a:t>İktisadi ilişki, belirli bir toplumsal ilişki temelinde tanımlıdır; toplumsal ilişiklerin dışında iktisadi bir olgu ya da süreç tanımlı değildir </a:t>
            </a:r>
            <a:endParaRPr lang="tr-TR" dirty="0"/>
          </a:p>
        </p:txBody>
      </p:sp>
    </p:spTree>
    <p:extLst>
      <p:ext uri="{BB962C8B-B14F-4D97-AF65-F5344CB8AC3E}">
        <p14:creationId xmlns:p14="http://schemas.microsoft.com/office/powerpoint/2010/main" val="3912266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ilişkilerin sonucu olar</a:t>
            </a:r>
            <a:r>
              <a:rPr lang="tr-TR" dirty="0" smtClean="0"/>
              <a:t>ak ‘iktisadi olan’</a:t>
            </a:r>
            <a:endParaRPr lang="tr-TR" dirty="0"/>
          </a:p>
        </p:txBody>
      </p:sp>
      <p:sp>
        <p:nvSpPr>
          <p:cNvPr id="3" name="İçerik Yer Tutucusu 2"/>
          <p:cNvSpPr>
            <a:spLocks noGrp="1"/>
          </p:cNvSpPr>
          <p:nvPr>
            <p:ph idx="1"/>
          </p:nvPr>
        </p:nvSpPr>
        <p:spPr/>
        <p:txBody>
          <a:bodyPr/>
          <a:lstStyle/>
          <a:p>
            <a:pPr marL="0" indent="0">
              <a:buNone/>
            </a:pPr>
            <a:r>
              <a:rPr lang="tr-TR" dirty="0" smtClean="0"/>
              <a:t>Rant, topraktan değil, toprak mülkiyetinden türer </a:t>
            </a:r>
          </a:p>
          <a:p>
            <a:pPr marL="0" indent="0">
              <a:buNone/>
            </a:pPr>
            <a:r>
              <a:rPr lang="tr-TR" dirty="0" smtClean="0"/>
              <a:t>Mülkiyet, iktisadi bir olgu değildir; ama iktisadi bir olguya dönüşebilir veya iktisadi ilişkilerin temeli olabilir; rant gibi </a:t>
            </a:r>
          </a:p>
          <a:p>
            <a:pPr marL="0" indent="0">
              <a:buNone/>
            </a:pPr>
            <a:endParaRPr lang="tr-TR" dirty="0"/>
          </a:p>
          <a:p>
            <a:pPr marL="0" indent="0">
              <a:buNone/>
            </a:pPr>
            <a:r>
              <a:rPr lang="tr-TR" dirty="0" smtClean="0"/>
              <a:t>Ücret, iktisadi bir kategoridir; ama bu iktisadi kategorinin var olması için belirli toplumsal ilişkilerin varlığı şarttır </a:t>
            </a:r>
            <a:endParaRPr lang="tr-TR" dirty="0"/>
          </a:p>
          <a:p>
            <a:pPr marL="0" indent="0">
              <a:buNone/>
            </a:pPr>
            <a:endParaRPr lang="tr-TR" dirty="0"/>
          </a:p>
        </p:txBody>
      </p:sp>
    </p:spTree>
    <p:extLst>
      <p:ext uri="{BB962C8B-B14F-4D97-AF65-F5344CB8AC3E}">
        <p14:creationId xmlns:p14="http://schemas.microsoft.com/office/powerpoint/2010/main" val="389506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İktisadi ilişkiler – kendisi dışında bir şeyi varsayar </a:t>
            </a:r>
            <a:endParaRPr lang="tr-TR" dirty="0"/>
          </a:p>
        </p:txBody>
      </p:sp>
      <p:sp>
        <p:nvSpPr>
          <p:cNvPr id="3" name="İçerik Yer Tutucusu 2"/>
          <p:cNvSpPr>
            <a:spLocks noGrp="1"/>
          </p:cNvSpPr>
          <p:nvPr>
            <p:ph idx="1"/>
          </p:nvPr>
        </p:nvSpPr>
        <p:spPr/>
        <p:txBody>
          <a:bodyPr/>
          <a:lstStyle/>
          <a:p>
            <a:pPr marL="0" indent="0">
              <a:buNone/>
            </a:pPr>
            <a:r>
              <a:rPr lang="tr-TR" dirty="0" smtClean="0"/>
              <a:t>İktisadi ilişkiler ve bu ilişkilerden türeyen kavram ve kategoriler, ‘kendinde şeyler’ değildir; varo</a:t>
            </a:r>
            <a:r>
              <a:rPr lang="tr-TR" dirty="0" smtClean="0"/>
              <a:t>luşları ‘kendileri dışında’ bir şeyi varsayar </a:t>
            </a:r>
          </a:p>
          <a:p>
            <a:pPr marL="0" indent="0">
              <a:buNone/>
            </a:pPr>
            <a:endParaRPr lang="tr-TR" dirty="0"/>
          </a:p>
          <a:p>
            <a:pPr marL="0" indent="0">
              <a:buNone/>
            </a:pPr>
            <a:r>
              <a:rPr lang="tr-TR" dirty="0" smtClean="0"/>
              <a:t>Ücret, ücretli emek olmaksızın, sermaye ilişkisi olmaksızın tanımsızdır </a:t>
            </a:r>
          </a:p>
          <a:p>
            <a:pPr marL="0" indent="0">
              <a:buNone/>
            </a:pPr>
            <a:endParaRPr lang="tr-TR" dirty="0"/>
          </a:p>
          <a:p>
            <a:pPr marL="0" indent="0">
              <a:buNone/>
            </a:pPr>
            <a:r>
              <a:rPr lang="tr-TR" dirty="0" smtClean="0"/>
              <a:t>Fiyat, ürünlerin özelliği gibi görünür; oysa mübadeleyi, dolayısıyla toplumsal işbölümünü varsayar </a:t>
            </a:r>
          </a:p>
          <a:p>
            <a:pPr marL="0" indent="0">
              <a:buNone/>
            </a:pP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048374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‘İktisadi olan’ tarihsel bir olgudur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Toplumlar tarihin her çağında varlıklarını sürdürmeye çalışmıştır </a:t>
            </a:r>
          </a:p>
          <a:p>
            <a:pPr marL="0" indent="0">
              <a:buNone/>
            </a:pPr>
            <a:endParaRPr lang="tr-TR" dirty="0"/>
          </a:p>
          <a:p>
            <a:pPr marL="0" indent="0">
              <a:buNone/>
            </a:pPr>
            <a:r>
              <a:rPr lang="tr-TR" dirty="0" smtClean="0"/>
              <a:t>Maddi varoluş koşulları, toplumsal yapının belli bir biçimde örgütlenmesini varsayar</a:t>
            </a:r>
          </a:p>
          <a:p>
            <a:pPr marL="0" indent="0">
              <a:buNone/>
            </a:pPr>
            <a:r>
              <a:rPr lang="tr-TR" dirty="0" smtClean="0"/>
              <a:t>Gelenekler </a:t>
            </a:r>
          </a:p>
          <a:p>
            <a:pPr marL="0" indent="0">
              <a:buNone/>
            </a:pPr>
            <a:endParaRPr lang="tr-TR" dirty="0" smtClean="0"/>
          </a:p>
          <a:p>
            <a:pPr marL="0" indent="0">
              <a:buNone/>
            </a:pPr>
            <a:r>
              <a:rPr lang="tr-TR" dirty="0" smtClean="0"/>
              <a:t>Otoriter yönetimler </a:t>
            </a:r>
          </a:p>
          <a:p>
            <a:pPr marL="0" indent="0">
              <a:buNone/>
            </a:pPr>
            <a:endParaRPr lang="tr-TR" dirty="0" smtClean="0"/>
          </a:p>
          <a:p>
            <a:pPr marL="0" indent="0">
              <a:buNone/>
            </a:pPr>
            <a:r>
              <a:rPr lang="tr-TR" dirty="0" smtClean="0"/>
              <a:t>Piyasa sistemi </a:t>
            </a:r>
            <a:endParaRPr lang="tr-TR" dirty="0"/>
          </a:p>
        </p:txBody>
      </p:sp>
    </p:spTree>
    <p:extLst>
      <p:ext uri="{BB962C8B-B14F-4D97-AF65-F5344CB8AC3E}">
        <p14:creationId xmlns:p14="http://schemas.microsoft.com/office/powerpoint/2010/main" val="2752944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 sisteminin ayırt edici özelliği </a:t>
            </a:r>
            <a:endParaRPr lang="tr-TR" dirty="0"/>
          </a:p>
        </p:txBody>
      </p:sp>
      <p:sp>
        <p:nvSpPr>
          <p:cNvPr id="3" name="İçerik Yer Tutucusu 2"/>
          <p:cNvSpPr>
            <a:spLocks noGrp="1"/>
          </p:cNvSpPr>
          <p:nvPr>
            <p:ph idx="1"/>
          </p:nvPr>
        </p:nvSpPr>
        <p:spPr/>
        <p:txBody>
          <a:bodyPr/>
          <a:lstStyle/>
          <a:p>
            <a:pPr marL="0" indent="0">
              <a:buNone/>
            </a:pPr>
            <a:r>
              <a:rPr lang="tr-TR" dirty="0" smtClean="0"/>
              <a:t>Kişisel kazanç dürtüsü </a:t>
            </a:r>
          </a:p>
          <a:p>
            <a:pPr marL="0" indent="0">
              <a:buNone/>
            </a:pPr>
            <a:endParaRPr lang="tr-TR" dirty="0"/>
          </a:p>
          <a:p>
            <a:pPr marL="0" indent="0">
              <a:buNone/>
            </a:pPr>
            <a:r>
              <a:rPr lang="tr-TR" dirty="0" smtClean="0"/>
              <a:t>«Birincisi</a:t>
            </a:r>
            <a:r>
              <a:rPr lang="tr-TR" dirty="0"/>
              <a:t>, kişisel kazanç temeli üzerine kurulan bir sistemin, zorunlu olduğu demeyelim ama, uygun olduğu düşüncesi henüz kök salmamıştır. İkincisi, henüz kendi sosyal bağlamından ayrı, kendi ayakları üzerinde duran bir iktisat dünyası oluşmamıştır. Pratik işler dünyası, içinden çıkılmaz biçimde, siyasi, sosyal ve dinsel dünya ile iç içedir</a:t>
            </a:r>
            <a:r>
              <a:rPr lang="tr-TR" dirty="0" smtClean="0"/>
              <a:t>.» (</a:t>
            </a:r>
            <a:r>
              <a:rPr lang="tr-TR" dirty="0" err="1" smtClean="0"/>
              <a:t>Heilbroner</a:t>
            </a:r>
            <a:r>
              <a:rPr lang="tr-TR" dirty="0" smtClean="0"/>
              <a:t>) </a:t>
            </a:r>
          </a:p>
          <a:p>
            <a:pPr marL="0" indent="0">
              <a:buNone/>
            </a:pPr>
            <a:r>
              <a:rPr lang="tr-TR" dirty="0" smtClean="0"/>
              <a:t>Kâr dürtüsü, en çok modern insan kadar eskidir </a:t>
            </a:r>
            <a:endParaRPr lang="tr-TR" dirty="0"/>
          </a:p>
        </p:txBody>
      </p:sp>
    </p:spTree>
    <p:extLst>
      <p:ext uri="{BB962C8B-B14F-4D97-AF65-F5344CB8AC3E}">
        <p14:creationId xmlns:p14="http://schemas.microsoft.com/office/powerpoint/2010/main" val="3179898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‘İktisadi devrim’: piyasa sistemi </a:t>
            </a:r>
            <a:endParaRPr lang="tr-TR" dirty="0"/>
          </a:p>
        </p:txBody>
      </p:sp>
      <p:sp>
        <p:nvSpPr>
          <p:cNvPr id="3" name="İçerik Yer Tutucusu 2"/>
          <p:cNvSpPr>
            <a:spLocks noGrp="1"/>
          </p:cNvSpPr>
          <p:nvPr>
            <p:ph idx="1"/>
          </p:nvPr>
        </p:nvSpPr>
        <p:spPr/>
        <p:txBody>
          <a:bodyPr/>
          <a:lstStyle/>
          <a:p>
            <a:pPr marL="0" indent="0">
              <a:buNone/>
            </a:pPr>
            <a:r>
              <a:rPr lang="tr-TR" dirty="0" smtClean="0"/>
              <a:t>Piyasalar ve piyasa sistemi farklı şeylerdir </a:t>
            </a:r>
          </a:p>
          <a:p>
            <a:pPr marL="0" indent="0">
              <a:buNone/>
            </a:pPr>
            <a:r>
              <a:rPr lang="tr-TR" dirty="0" smtClean="0"/>
              <a:t>Piyasa, meta mübadelesi ilişkilerinin gerçekleştiği mekandır; ama toplumsal yeniden üretimin zorunlu bir uğrağı olmak zorunda değildir </a:t>
            </a:r>
          </a:p>
          <a:p>
            <a:pPr marL="0" indent="0">
              <a:buNone/>
            </a:pPr>
            <a:endParaRPr lang="tr-TR" dirty="0"/>
          </a:p>
          <a:p>
            <a:pPr marL="0" indent="0">
              <a:buNone/>
            </a:pPr>
            <a:r>
              <a:rPr lang="tr-TR" dirty="0" smtClean="0"/>
              <a:t>Piyasa sistemi, piyasa ilişkilerinin toplumsal yeniden üretimin zorunlu bir uğrağı haline gelmiştir; meta üretimi evrensel bir olgu haline gelmiştir </a:t>
            </a:r>
            <a:endParaRPr lang="tr-TR" dirty="0"/>
          </a:p>
        </p:txBody>
      </p:sp>
    </p:spTree>
    <p:extLst>
      <p:ext uri="{BB962C8B-B14F-4D97-AF65-F5344CB8AC3E}">
        <p14:creationId xmlns:p14="http://schemas.microsoft.com/office/powerpoint/2010/main" val="385599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İktisatçıya ihtiyaç yaratan toplum </a:t>
            </a:r>
            <a:endParaRPr lang="tr-TR" dirty="0"/>
          </a:p>
        </p:txBody>
      </p:sp>
      <p:sp>
        <p:nvSpPr>
          <p:cNvPr id="3" name="İçerik Yer Tutucusu 2"/>
          <p:cNvSpPr>
            <a:spLocks noGrp="1"/>
          </p:cNvSpPr>
          <p:nvPr>
            <p:ph idx="1"/>
          </p:nvPr>
        </p:nvSpPr>
        <p:spPr/>
        <p:txBody>
          <a:bodyPr/>
          <a:lstStyle/>
          <a:p>
            <a:pPr marL="0" indent="0">
              <a:buNone/>
            </a:pPr>
            <a:r>
              <a:rPr lang="tr-TR" dirty="0" smtClean="0"/>
              <a:t>İktisadi düşüncenin ‘yeni’ olması, iktisatçıya ihtiyaç duyulmuyor olmasının sonucudur </a:t>
            </a:r>
          </a:p>
          <a:p>
            <a:pPr marL="0" indent="0">
              <a:buNone/>
            </a:pPr>
            <a:endParaRPr lang="tr-TR" dirty="0"/>
          </a:p>
          <a:p>
            <a:pPr marL="0" indent="0">
              <a:buNone/>
            </a:pPr>
            <a:r>
              <a:rPr lang="tr-TR" dirty="0" smtClean="0"/>
              <a:t>Maddi üretim, iktisatçıya ihtiyaç yaratmaz; maddi üretimin belirli toplumsal biçimi yaratır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4269817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459</Words>
  <Application>Microsoft Office PowerPoint</Application>
  <PresentationFormat>Geniş ekran</PresentationFormat>
  <Paragraphs>60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İktisadi olanı tanımlamak</vt:lpstr>
      <vt:lpstr>Maddi olan iktisadi olan</vt:lpstr>
      <vt:lpstr>İktisadi olan – toplumsal olan</vt:lpstr>
      <vt:lpstr>Toplumsal ilişkilerin sonucu olarak ‘iktisadi olan’</vt:lpstr>
      <vt:lpstr>İktisadi ilişkiler – kendisi dışında bir şeyi varsayar </vt:lpstr>
      <vt:lpstr>‘İktisadi olan’ tarihsel bir olgudur </vt:lpstr>
      <vt:lpstr>Piyasa sisteminin ayırt edici özelliği </vt:lpstr>
      <vt:lpstr>‘İktisadi devrim’: piyasa sistemi </vt:lpstr>
      <vt:lpstr>İktisatçıya ihtiyaç yaratan toplum </vt:lpstr>
      <vt:lpstr>Toprak, emek ve para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8</cp:revision>
  <dcterms:created xsi:type="dcterms:W3CDTF">2019-05-16T14:26:33Z</dcterms:created>
  <dcterms:modified xsi:type="dcterms:W3CDTF">2019-05-19T12:33:51Z</dcterms:modified>
</cp:coreProperties>
</file>