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7" r:id="rId2"/>
    <p:sldId id="258" r:id="rId3"/>
    <p:sldId id="260" r:id="rId4"/>
    <p:sldId id="261" r:id="rId5"/>
    <p:sldId id="264" r:id="rId6"/>
    <p:sldId id="266" r:id="rId7"/>
    <p:sldId id="267" r:id="rId8"/>
    <p:sldId id="268" r:id="rId9"/>
    <p:sldId id="269"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6" autoAdjust="0"/>
    <p:restoredTop sz="95340" autoAdjust="0"/>
  </p:normalViewPr>
  <p:slideViewPr>
    <p:cSldViewPr snapToGrid="0">
      <p:cViewPr varScale="1">
        <p:scale>
          <a:sx n="125" d="100"/>
          <a:sy n="125" d="100"/>
        </p:scale>
        <p:origin x="1000" y="168"/>
      </p:cViewPr>
      <p:guideLst/>
    </p:cSldViewPr>
  </p:slideViewPr>
  <p:outlineViewPr>
    <p:cViewPr>
      <p:scale>
        <a:sx n="33" d="100"/>
        <a:sy n="33" d="100"/>
      </p:scale>
      <p:origin x="0" y="-33211"/>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19318A2A-319E-40E2-8639-4829A51A979E}" type="datetimeFigureOut">
              <a:rPr lang="tr-TR" smtClean="0"/>
              <a:t>7.05.2019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210100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9318A2A-319E-40E2-8639-4829A51A979E}" type="datetimeFigureOut">
              <a:rPr lang="tr-TR" smtClean="0"/>
              <a:t>7.05.2019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129585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9318A2A-319E-40E2-8639-4829A51A979E}" type="datetimeFigureOut">
              <a:rPr lang="tr-TR" smtClean="0"/>
              <a:t>7.05.2019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552BD6-F112-469E-86AC-C67357586DF8}"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53024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9318A2A-319E-40E2-8639-4829A51A979E}" type="datetimeFigureOut">
              <a:rPr lang="tr-TR" smtClean="0"/>
              <a:t>7.05.2019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2670459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9318A2A-319E-40E2-8639-4829A51A979E}" type="datetimeFigureOut">
              <a:rPr lang="tr-TR" smtClean="0"/>
              <a:t>7.05.2019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552BD6-F112-469E-86AC-C67357586DF8}"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2318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9318A2A-319E-40E2-8639-4829A51A979E}" type="datetimeFigureOut">
              <a:rPr lang="tr-TR" smtClean="0"/>
              <a:t>7.05.2019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3126893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318A2A-319E-40E2-8639-4829A51A979E}" type="datetimeFigureOut">
              <a:rPr lang="tr-TR" smtClean="0"/>
              <a:t>7.05.2019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339591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318A2A-319E-40E2-8639-4829A51A979E}" type="datetimeFigureOut">
              <a:rPr lang="tr-TR" smtClean="0"/>
              <a:t>7.05.2019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103157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318A2A-319E-40E2-8639-4829A51A979E}" type="datetimeFigureOut">
              <a:rPr lang="tr-TR" smtClean="0"/>
              <a:t>7.05.2019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194559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19318A2A-319E-40E2-8639-4829A51A979E}" type="datetimeFigureOut">
              <a:rPr lang="tr-TR" smtClean="0"/>
              <a:t>7.05.2019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424350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9318A2A-319E-40E2-8639-4829A51A979E}" type="datetimeFigureOut">
              <a:rPr lang="tr-TR" smtClean="0"/>
              <a:t>7.05.2019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139123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9318A2A-319E-40E2-8639-4829A51A979E}" type="datetimeFigureOut">
              <a:rPr lang="tr-TR" smtClean="0"/>
              <a:t>7.05.2019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254473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19318A2A-319E-40E2-8639-4829A51A979E}" type="datetimeFigureOut">
              <a:rPr lang="tr-TR" smtClean="0"/>
              <a:t>7.05.2019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64476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18A2A-319E-40E2-8639-4829A51A979E}" type="datetimeFigureOut">
              <a:rPr lang="tr-TR" smtClean="0"/>
              <a:t>7.05.2019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1983931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19318A2A-319E-40E2-8639-4829A51A979E}" type="datetimeFigureOut">
              <a:rPr lang="tr-TR" smtClean="0"/>
              <a:t>7.05.2019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4552BD6-F112-469E-86AC-C67357586DF8}" type="slidenum">
              <a:rPr lang="tr-TR" smtClean="0"/>
              <a:t>‹#›</a:t>
            </a:fld>
            <a:endParaRPr lang="tr-TR"/>
          </a:p>
        </p:txBody>
      </p:sp>
    </p:spTree>
    <p:extLst>
      <p:ext uri="{BB962C8B-B14F-4D97-AF65-F5344CB8AC3E}">
        <p14:creationId xmlns:p14="http://schemas.microsoft.com/office/powerpoint/2010/main" val="259079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4552BD6-F112-469E-86AC-C67357586DF8}" type="slidenum">
              <a:rPr lang="tr-TR" smtClean="0"/>
              <a:t>‹#›</a:t>
            </a:fld>
            <a:endParaRPr lang="tr-TR"/>
          </a:p>
        </p:txBody>
      </p:sp>
      <p:sp>
        <p:nvSpPr>
          <p:cNvPr id="5" name="Date Placeholder 4"/>
          <p:cNvSpPr>
            <a:spLocks noGrp="1"/>
          </p:cNvSpPr>
          <p:nvPr>
            <p:ph type="dt" sz="half" idx="10"/>
          </p:nvPr>
        </p:nvSpPr>
        <p:spPr/>
        <p:txBody>
          <a:bodyPr/>
          <a:lstStyle/>
          <a:p>
            <a:fld id="{19318A2A-319E-40E2-8639-4829A51A979E}" type="datetimeFigureOut">
              <a:rPr lang="tr-TR" smtClean="0"/>
              <a:t>7.05.2019</a:t>
            </a:fld>
            <a:endParaRPr lang="tr-TR"/>
          </a:p>
        </p:txBody>
      </p:sp>
    </p:spTree>
    <p:extLst>
      <p:ext uri="{BB962C8B-B14F-4D97-AF65-F5344CB8AC3E}">
        <p14:creationId xmlns:p14="http://schemas.microsoft.com/office/powerpoint/2010/main" val="361992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318A2A-319E-40E2-8639-4829A51A979E}" type="datetimeFigureOut">
              <a:rPr lang="tr-TR" smtClean="0"/>
              <a:t>7.05.2019</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552BD6-F112-469E-86AC-C67357586DF8}" type="slidenum">
              <a:rPr lang="tr-TR" smtClean="0"/>
              <a:t>‹#›</a:t>
            </a:fld>
            <a:endParaRPr lang="tr-TR"/>
          </a:p>
        </p:txBody>
      </p:sp>
    </p:spTree>
    <p:extLst>
      <p:ext uri="{BB962C8B-B14F-4D97-AF65-F5344CB8AC3E}">
        <p14:creationId xmlns:p14="http://schemas.microsoft.com/office/powerpoint/2010/main" val="23165634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011" y="136696"/>
            <a:ext cx="8981255" cy="2965092"/>
          </a:xfrm>
        </p:spPr>
        <p:txBody>
          <a:bodyPr>
            <a:normAutofit/>
          </a:bodyPr>
          <a:lstStyle/>
          <a:p>
            <a:r>
              <a:rPr lang="tr-TR" dirty="0" err="1">
                <a:solidFill>
                  <a:schemeClr val="accent1">
                    <a:lumMod val="50000"/>
                  </a:schemeClr>
                </a:solidFill>
              </a:rPr>
              <a:t>From</a:t>
            </a:r>
            <a:r>
              <a:rPr lang="tr-TR" dirty="0">
                <a:solidFill>
                  <a:schemeClr val="accent1">
                    <a:lumMod val="50000"/>
                  </a:schemeClr>
                </a:solidFill>
              </a:rPr>
              <a:t>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first</a:t>
            </a:r>
            <a:r>
              <a:rPr lang="tr-TR" dirty="0">
                <a:solidFill>
                  <a:schemeClr val="accent1">
                    <a:lumMod val="50000"/>
                  </a:schemeClr>
                </a:solidFill>
              </a:rPr>
              <a:t> </a:t>
            </a:r>
            <a:r>
              <a:rPr lang="tr-TR" dirty="0" err="1">
                <a:solidFill>
                  <a:schemeClr val="accent1">
                    <a:lumMod val="50000"/>
                  </a:schemeClr>
                </a:solidFill>
              </a:rPr>
              <a:t>day</a:t>
            </a:r>
            <a:r>
              <a:rPr lang="tr-TR" dirty="0">
                <a:solidFill>
                  <a:schemeClr val="accent1">
                    <a:lumMod val="50000"/>
                  </a:schemeClr>
                </a:solidFill>
              </a:rPr>
              <a:t> </a:t>
            </a:r>
            <a:r>
              <a:rPr lang="tr-TR" dirty="0" err="1">
                <a:solidFill>
                  <a:schemeClr val="accent1">
                    <a:lumMod val="50000"/>
                  </a:schemeClr>
                </a:solidFill>
              </a:rPr>
              <a:t>when</a:t>
            </a:r>
            <a:r>
              <a:rPr lang="tr-TR" dirty="0">
                <a:solidFill>
                  <a:schemeClr val="accent1">
                    <a:lumMod val="50000"/>
                  </a:schemeClr>
                </a:solidFill>
              </a:rPr>
              <a:t> </a:t>
            </a:r>
            <a:r>
              <a:rPr lang="tr-TR" dirty="0" err="1">
                <a:solidFill>
                  <a:schemeClr val="accent1">
                    <a:lumMod val="50000"/>
                  </a:schemeClr>
                </a:solidFill>
              </a:rPr>
              <a:t>cattle</a:t>
            </a:r>
            <a:r>
              <a:rPr lang="tr-TR" dirty="0">
                <a:solidFill>
                  <a:schemeClr val="accent1">
                    <a:lumMod val="50000"/>
                  </a:schemeClr>
                </a:solidFill>
              </a:rPr>
              <a:t> </a:t>
            </a:r>
            <a:r>
              <a:rPr lang="tr-TR" dirty="0" err="1">
                <a:solidFill>
                  <a:schemeClr val="accent1">
                    <a:lumMod val="50000"/>
                  </a:schemeClr>
                </a:solidFill>
              </a:rPr>
              <a:t>were</a:t>
            </a:r>
            <a:r>
              <a:rPr lang="tr-TR" dirty="0">
                <a:solidFill>
                  <a:schemeClr val="accent1">
                    <a:lumMod val="50000"/>
                  </a:schemeClr>
                </a:solidFill>
              </a:rPr>
              <a:t> </a:t>
            </a:r>
            <a:r>
              <a:rPr lang="tr-TR" dirty="0" err="1">
                <a:solidFill>
                  <a:schemeClr val="accent1">
                    <a:lumMod val="50000"/>
                  </a:schemeClr>
                </a:solidFill>
              </a:rPr>
              <a:t>domesticated</a:t>
            </a:r>
            <a:r>
              <a:rPr lang="tr-TR" dirty="0">
                <a:solidFill>
                  <a:schemeClr val="accent1">
                    <a:lumMod val="50000"/>
                  </a:schemeClr>
                </a:solidFill>
              </a:rPr>
              <a:t>,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maximum</a:t>
            </a:r>
            <a:r>
              <a:rPr lang="tr-TR" dirty="0">
                <a:solidFill>
                  <a:schemeClr val="accent1">
                    <a:lumMod val="50000"/>
                  </a:schemeClr>
                </a:solidFill>
              </a:rPr>
              <a:t> </a:t>
            </a:r>
            <a:r>
              <a:rPr lang="tr-TR" dirty="0" err="1">
                <a:solidFill>
                  <a:schemeClr val="accent1">
                    <a:lumMod val="50000"/>
                  </a:schemeClr>
                </a:solidFill>
              </a:rPr>
              <a:t>benefit</a:t>
            </a:r>
            <a:r>
              <a:rPr lang="tr-TR" dirty="0">
                <a:solidFill>
                  <a:schemeClr val="accent1">
                    <a:lumMod val="50000"/>
                  </a:schemeClr>
                </a:solidFill>
              </a:rPr>
              <a:t> </a:t>
            </a:r>
            <a:r>
              <a:rPr lang="tr-TR" dirty="0" err="1">
                <a:solidFill>
                  <a:schemeClr val="accent1">
                    <a:lumMod val="50000"/>
                  </a:schemeClr>
                </a:solidFill>
              </a:rPr>
              <a:t>was</a:t>
            </a:r>
            <a:r>
              <a:rPr lang="tr-TR" dirty="0">
                <a:solidFill>
                  <a:schemeClr val="accent1">
                    <a:lumMod val="50000"/>
                  </a:schemeClr>
                </a:solidFill>
              </a:rPr>
              <a:t> </a:t>
            </a:r>
            <a:r>
              <a:rPr lang="tr-TR" dirty="0" err="1">
                <a:solidFill>
                  <a:schemeClr val="accent1">
                    <a:lumMod val="50000"/>
                  </a:schemeClr>
                </a:solidFill>
              </a:rPr>
              <a:t>requested</a:t>
            </a:r>
            <a:r>
              <a:rPr lang="tr-TR" dirty="0">
                <a:solidFill>
                  <a:schemeClr val="accent1">
                    <a:lumMod val="50000"/>
                  </a:schemeClr>
                </a:solidFill>
              </a:rPr>
              <a:t> </a:t>
            </a:r>
            <a:r>
              <a:rPr lang="tr-TR" dirty="0" err="1">
                <a:solidFill>
                  <a:schemeClr val="accent1">
                    <a:lumMod val="50000"/>
                  </a:schemeClr>
                </a:solidFill>
              </a:rPr>
              <a:t>from</a:t>
            </a:r>
            <a:r>
              <a:rPr lang="tr-TR" dirty="0">
                <a:solidFill>
                  <a:schemeClr val="accent1">
                    <a:lumMod val="50000"/>
                  </a:schemeClr>
                </a:solidFill>
              </a:rPr>
              <a:t> </a:t>
            </a:r>
            <a:r>
              <a:rPr lang="tr-TR" dirty="0" err="1">
                <a:solidFill>
                  <a:schemeClr val="accent1">
                    <a:lumMod val="50000"/>
                  </a:schemeClr>
                </a:solidFill>
              </a:rPr>
              <a:t>them</a:t>
            </a:r>
            <a:r>
              <a:rPr lang="tr-TR" dirty="0">
                <a:solidFill>
                  <a:schemeClr val="accent1">
                    <a:lumMod val="50000"/>
                  </a:schemeClr>
                </a:solidFill>
              </a:rPr>
              <a:t>, </a:t>
            </a:r>
            <a:r>
              <a:rPr lang="tr-TR" dirty="0" err="1">
                <a:solidFill>
                  <a:schemeClr val="accent1">
                    <a:lumMod val="50000"/>
                  </a:schemeClr>
                </a:solidFill>
              </a:rPr>
              <a:t>while</a:t>
            </a:r>
            <a:r>
              <a:rPr lang="tr-TR" dirty="0">
                <a:solidFill>
                  <a:schemeClr val="accent1">
                    <a:lumMod val="50000"/>
                  </a:schemeClr>
                </a:solidFill>
              </a:rPr>
              <a:t>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criterion</a:t>
            </a:r>
            <a:r>
              <a:rPr lang="tr-TR" dirty="0">
                <a:solidFill>
                  <a:schemeClr val="accent1">
                    <a:lumMod val="50000"/>
                  </a:schemeClr>
                </a:solidFill>
              </a:rPr>
              <a:t> </a:t>
            </a:r>
            <a:r>
              <a:rPr lang="tr-TR" dirty="0" err="1">
                <a:solidFill>
                  <a:schemeClr val="accent1">
                    <a:lumMod val="50000"/>
                  </a:schemeClr>
                </a:solidFill>
              </a:rPr>
              <a:t>was</a:t>
            </a:r>
            <a:r>
              <a:rPr lang="tr-TR" dirty="0">
                <a:solidFill>
                  <a:schemeClr val="accent1">
                    <a:lumMod val="50000"/>
                  </a:schemeClr>
                </a:solidFill>
              </a:rPr>
              <a:t> </a:t>
            </a:r>
            <a:r>
              <a:rPr lang="tr-TR" dirty="0" err="1">
                <a:solidFill>
                  <a:schemeClr val="accent1">
                    <a:lumMod val="50000"/>
                  </a:schemeClr>
                </a:solidFill>
              </a:rPr>
              <a:t>external</a:t>
            </a:r>
            <a:r>
              <a:rPr lang="tr-TR" dirty="0">
                <a:solidFill>
                  <a:schemeClr val="accent1">
                    <a:lumMod val="50000"/>
                  </a:schemeClr>
                </a:solidFill>
              </a:rPr>
              <a:t> </a:t>
            </a:r>
            <a:r>
              <a:rPr lang="tr-TR" dirty="0" err="1">
                <a:solidFill>
                  <a:schemeClr val="accent1">
                    <a:lumMod val="50000"/>
                  </a:schemeClr>
                </a:solidFill>
              </a:rPr>
              <a:t>appearance</a:t>
            </a:r>
            <a:r>
              <a:rPr lang="tr-TR" dirty="0">
                <a:solidFill>
                  <a:schemeClr val="accent1">
                    <a:lumMod val="50000"/>
                  </a:schemeClr>
                </a:solidFill>
              </a:rPr>
              <a:t>.</a:t>
            </a:r>
          </a:p>
          <a:p>
            <a:r>
              <a:rPr lang="tr-TR" dirty="0" err="1">
                <a:solidFill>
                  <a:schemeClr val="accent1">
                    <a:lumMod val="50000"/>
                  </a:schemeClr>
                </a:solidFill>
              </a:rPr>
              <a:t>In</a:t>
            </a:r>
            <a:r>
              <a:rPr lang="tr-TR" dirty="0">
                <a:solidFill>
                  <a:schemeClr val="accent1">
                    <a:lumMod val="50000"/>
                  </a:schemeClr>
                </a:solidFill>
              </a:rPr>
              <a:t> </a:t>
            </a:r>
            <a:r>
              <a:rPr lang="tr-TR" dirty="0" err="1">
                <a:solidFill>
                  <a:schemeClr val="accent1">
                    <a:lumMod val="50000"/>
                  </a:schemeClr>
                </a:solidFill>
              </a:rPr>
              <a:t>European</a:t>
            </a:r>
            <a:r>
              <a:rPr lang="tr-TR" dirty="0">
                <a:solidFill>
                  <a:schemeClr val="accent1">
                    <a:lumMod val="50000"/>
                  </a:schemeClr>
                </a:solidFill>
              </a:rPr>
              <a:t> </a:t>
            </a:r>
            <a:r>
              <a:rPr lang="tr-TR" dirty="0" err="1">
                <a:solidFill>
                  <a:schemeClr val="accent1">
                    <a:lumMod val="50000"/>
                  </a:schemeClr>
                </a:solidFill>
              </a:rPr>
              <a:t>countries</a:t>
            </a:r>
            <a:r>
              <a:rPr lang="tr-TR" dirty="0">
                <a:solidFill>
                  <a:schemeClr val="accent1">
                    <a:lumMod val="50000"/>
                  </a:schemeClr>
                </a:solidFill>
              </a:rPr>
              <a:t>, </a:t>
            </a:r>
            <a:r>
              <a:rPr lang="tr-TR" dirty="0" err="1">
                <a:solidFill>
                  <a:schemeClr val="accent1">
                    <a:lumMod val="50000"/>
                  </a:schemeClr>
                </a:solidFill>
              </a:rPr>
              <a:t>after</a:t>
            </a:r>
            <a:r>
              <a:rPr lang="tr-TR" dirty="0">
                <a:solidFill>
                  <a:schemeClr val="accent1">
                    <a:lumMod val="50000"/>
                  </a:schemeClr>
                </a:solidFill>
              </a:rPr>
              <a:t> </a:t>
            </a:r>
            <a:r>
              <a:rPr lang="tr-TR" dirty="0" err="1">
                <a:solidFill>
                  <a:schemeClr val="accent1">
                    <a:lumMod val="50000"/>
                  </a:schemeClr>
                </a:solidFill>
              </a:rPr>
              <a:t>the</a:t>
            </a:r>
            <a:r>
              <a:rPr lang="tr-TR" dirty="0">
                <a:solidFill>
                  <a:schemeClr val="accent1">
                    <a:lumMod val="50000"/>
                  </a:schemeClr>
                </a:solidFill>
              </a:rPr>
              <a:t> World </a:t>
            </a:r>
            <a:r>
              <a:rPr lang="tr-TR" dirty="0" err="1">
                <a:solidFill>
                  <a:schemeClr val="accent1">
                    <a:lumMod val="50000"/>
                  </a:schemeClr>
                </a:solidFill>
              </a:rPr>
              <a:t>War</a:t>
            </a:r>
            <a:r>
              <a:rPr lang="tr-TR" dirty="0">
                <a:solidFill>
                  <a:schemeClr val="accent1">
                    <a:lumMod val="50000"/>
                  </a:schemeClr>
                </a:solidFill>
              </a:rPr>
              <a:t> II,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criterion</a:t>
            </a:r>
            <a:r>
              <a:rPr lang="tr-TR" dirty="0">
                <a:solidFill>
                  <a:schemeClr val="accent1">
                    <a:lumMod val="50000"/>
                  </a:schemeClr>
                </a:solidFill>
              </a:rPr>
              <a:t> </a:t>
            </a:r>
            <a:r>
              <a:rPr lang="tr-TR" dirty="0" err="1">
                <a:solidFill>
                  <a:schemeClr val="accent1">
                    <a:lumMod val="50000"/>
                  </a:schemeClr>
                </a:solidFill>
              </a:rPr>
              <a:t>was</a:t>
            </a:r>
            <a:r>
              <a:rPr lang="tr-TR" dirty="0">
                <a:solidFill>
                  <a:schemeClr val="accent1">
                    <a:lumMod val="50000"/>
                  </a:schemeClr>
                </a:solidFill>
              </a:rPr>
              <a:t> </a:t>
            </a:r>
            <a:r>
              <a:rPr lang="tr-TR" dirty="0" err="1">
                <a:solidFill>
                  <a:schemeClr val="accent1">
                    <a:lumMod val="50000"/>
                  </a:schemeClr>
                </a:solidFill>
              </a:rPr>
              <a:t>considered</a:t>
            </a:r>
            <a:r>
              <a:rPr lang="tr-TR" dirty="0">
                <a:solidFill>
                  <a:schemeClr val="accent1">
                    <a:lumMod val="50000"/>
                  </a:schemeClr>
                </a:solidFill>
              </a:rPr>
              <a:t> as a </a:t>
            </a:r>
            <a:r>
              <a:rPr lang="tr-TR" dirty="0" err="1">
                <a:solidFill>
                  <a:schemeClr val="accent1">
                    <a:lumMod val="50000"/>
                  </a:schemeClr>
                </a:solidFill>
              </a:rPr>
              <a:t>large</a:t>
            </a:r>
            <a:r>
              <a:rPr lang="tr-TR" dirty="0">
                <a:solidFill>
                  <a:schemeClr val="accent1">
                    <a:lumMod val="50000"/>
                  </a:schemeClr>
                </a:solidFill>
              </a:rPr>
              <a:t> </a:t>
            </a:r>
            <a:r>
              <a:rPr lang="tr-TR" dirty="0" err="1">
                <a:solidFill>
                  <a:schemeClr val="accent1">
                    <a:lumMod val="50000"/>
                  </a:schemeClr>
                </a:solidFill>
              </a:rPr>
              <a:t>mammal</a:t>
            </a:r>
            <a:r>
              <a:rPr lang="tr-TR" dirty="0">
                <a:solidFill>
                  <a:schemeClr val="accent1">
                    <a:lumMod val="50000"/>
                  </a:schemeClr>
                </a:solidFill>
              </a:rPr>
              <a:t>, </a:t>
            </a:r>
            <a:r>
              <a:rPr lang="tr-TR" dirty="0" err="1">
                <a:solidFill>
                  <a:schemeClr val="accent1">
                    <a:lumMod val="50000"/>
                  </a:schemeClr>
                </a:solidFill>
              </a:rPr>
              <a:t>with</a:t>
            </a:r>
            <a:r>
              <a:rPr lang="tr-TR" dirty="0">
                <a:solidFill>
                  <a:schemeClr val="accent1">
                    <a:lumMod val="50000"/>
                  </a:schemeClr>
                </a:solidFill>
              </a:rPr>
              <a:t>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development</a:t>
            </a:r>
            <a:r>
              <a:rPr lang="tr-TR" dirty="0">
                <a:solidFill>
                  <a:schemeClr val="accent1">
                    <a:lumMod val="50000"/>
                  </a:schemeClr>
                </a:solidFill>
              </a:rPr>
              <a:t> of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industry</a:t>
            </a:r>
            <a:r>
              <a:rPr lang="tr-TR" dirty="0">
                <a:solidFill>
                  <a:schemeClr val="accent1">
                    <a:lumMod val="50000"/>
                  </a:schemeClr>
                </a:solidFill>
              </a:rPr>
              <a:t> in </a:t>
            </a:r>
            <a:r>
              <a:rPr lang="tr-TR" dirty="0" err="1">
                <a:solidFill>
                  <a:schemeClr val="accent1">
                    <a:lumMod val="50000"/>
                  </a:schemeClr>
                </a:solidFill>
              </a:rPr>
              <a:t>the</a:t>
            </a:r>
            <a:r>
              <a:rPr lang="tr-TR" dirty="0">
                <a:solidFill>
                  <a:schemeClr val="accent1">
                    <a:lumMod val="50000"/>
                  </a:schemeClr>
                </a:solidFill>
              </a:rPr>
              <a:t> 1980s,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external</a:t>
            </a:r>
            <a:r>
              <a:rPr lang="tr-TR" dirty="0">
                <a:solidFill>
                  <a:schemeClr val="accent1">
                    <a:lumMod val="50000"/>
                  </a:schemeClr>
                </a:solidFill>
              </a:rPr>
              <a:t> </a:t>
            </a:r>
            <a:r>
              <a:rPr lang="tr-TR" dirty="0" err="1">
                <a:solidFill>
                  <a:schemeClr val="accent1">
                    <a:lumMod val="50000"/>
                  </a:schemeClr>
                </a:solidFill>
              </a:rPr>
              <a:t>appearance</a:t>
            </a:r>
            <a:r>
              <a:rPr lang="tr-TR" dirty="0">
                <a:solidFill>
                  <a:schemeClr val="accent1">
                    <a:lumMod val="50000"/>
                  </a:schemeClr>
                </a:solidFill>
              </a:rPr>
              <a:t> </a:t>
            </a:r>
            <a:r>
              <a:rPr lang="tr-TR" dirty="0" err="1">
                <a:solidFill>
                  <a:schemeClr val="accent1">
                    <a:lumMod val="50000"/>
                  </a:schemeClr>
                </a:solidFill>
              </a:rPr>
              <a:t>gained</a:t>
            </a:r>
            <a:r>
              <a:rPr lang="tr-TR" dirty="0">
                <a:solidFill>
                  <a:schemeClr val="accent1">
                    <a:lumMod val="50000"/>
                  </a:schemeClr>
                </a:solidFill>
              </a:rPr>
              <a:t> </a:t>
            </a:r>
            <a:r>
              <a:rPr lang="tr-TR" dirty="0" err="1">
                <a:solidFill>
                  <a:schemeClr val="accent1">
                    <a:lumMod val="50000"/>
                  </a:schemeClr>
                </a:solidFill>
              </a:rPr>
              <a:t>importance</a:t>
            </a:r>
            <a:r>
              <a:rPr lang="tr-TR" dirty="0">
                <a:solidFill>
                  <a:schemeClr val="accent1">
                    <a:lumMod val="50000"/>
                  </a:schemeClr>
                </a:solidFill>
              </a:rPr>
              <a:t> as </a:t>
            </a:r>
            <a:r>
              <a:rPr lang="tr-TR" dirty="0" err="1">
                <a:solidFill>
                  <a:schemeClr val="accent1">
                    <a:lumMod val="50000"/>
                  </a:schemeClr>
                </a:solidFill>
              </a:rPr>
              <a:t>much</a:t>
            </a:r>
            <a:r>
              <a:rPr lang="tr-TR" dirty="0">
                <a:solidFill>
                  <a:schemeClr val="accent1">
                    <a:lumMod val="50000"/>
                  </a:schemeClr>
                </a:solidFill>
              </a:rPr>
              <a:t> as </a:t>
            </a:r>
            <a:r>
              <a:rPr lang="tr-TR" dirty="0" err="1">
                <a:solidFill>
                  <a:schemeClr val="accent1">
                    <a:lumMod val="50000"/>
                  </a:schemeClr>
                </a:solidFill>
              </a:rPr>
              <a:t>yield</a:t>
            </a:r>
            <a:r>
              <a:rPr lang="tr-TR" dirty="0">
                <a:solidFill>
                  <a:schemeClr val="accent1">
                    <a:lumMod val="50000"/>
                  </a:schemeClr>
                </a:solidFill>
              </a:rPr>
              <a:t> </a:t>
            </a:r>
            <a:r>
              <a:rPr lang="tr-TR" dirty="0" err="1">
                <a:solidFill>
                  <a:schemeClr val="accent1">
                    <a:lumMod val="50000"/>
                  </a:schemeClr>
                </a:solidFill>
              </a:rPr>
              <a:t>and</a:t>
            </a:r>
            <a:r>
              <a:rPr lang="tr-TR" dirty="0">
                <a:solidFill>
                  <a:schemeClr val="accent1">
                    <a:lumMod val="50000"/>
                  </a:schemeClr>
                </a:solidFill>
              </a:rPr>
              <a:t> </a:t>
            </a:r>
            <a:r>
              <a:rPr lang="tr-TR" dirty="0" err="1">
                <a:solidFill>
                  <a:schemeClr val="accent1">
                    <a:lumMod val="50000"/>
                  </a:schemeClr>
                </a:solidFill>
              </a:rPr>
              <a:t>shaped</a:t>
            </a:r>
            <a:r>
              <a:rPr lang="tr-TR" dirty="0">
                <a:solidFill>
                  <a:schemeClr val="accent1">
                    <a:lumMod val="50000"/>
                  </a:schemeClr>
                </a:solidFill>
              </a:rPr>
              <a:t>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breeding</a:t>
            </a:r>
            <a:r>
              <a:rPr lang="tr-TR" dirty="0">
                <a:solidFill>
                  <a:schemeClr val="accent1">
                    <a:lumMod val="50000"/>
                  </a:schemeClr>
                </a:solidFill>
              </a:rPr>
              <a:t> </a:t>
            </a:r>
            <a:r>
              <a:rPr lang="tr-TR" dirty="0" err="1">
                <a:solidFill>
                  <a:schemeClr val="accent1">
                    <a:lumMod val="50000"/>
                  </a:schemeClr>
                </a:solidFill>
              </a:rPr>
              <a:t>activities</a:t>
            </a:r>
            <a:r>
              <a:rPr lang="tr-TR" dirty="0">
                <a:solidFill>
                  <a:schemeClr val="accent1">
                    <a:lumMod val="50000"/>
                  </a:schemeClr>
                </a:solidFill>
              </a:rPr>
              <a:t> </a:t>
            </a:r>
            <a:r>
              <a:rPr lang="tr-TR" dirty="0" err="1">
                <a:solidFill>
                  <a:schemeClr val="accent1">
                    <a:lumMod val="50000"/>
                  </a:schemeClr>
                </a:solidFill>
              </a:rPr>
              <a:t>accordingly</a:t>
            </a:r>
            <a:r>
              <a:rPr lang="tr-TR" dirty="0">
                <a:solidFill>
                  <a:schemeClr val="accent1">
                    <a:lumMod val="50000"/>
                  </a:schemeClr>
                </a:solidFill>
              </a:rPr>
              <a:t>.</a:t>
            </a:r>
          </a:p>
          <a:p>
            <a:r>
              <a:rPr lang="tr-TR" dirty="0" err="1">
                <a:solidFill>
                  <a:schemeClr val="accent1">
                    <a:lumMod val="50000"/>
                  </a:schemeClr>
                </a:solidFill>
              </a:rPr>
              <a:t>The</a:t>
            </a:r>
            <a:r>
              <a:rPr lang="tr-TR" dirty="0">
                <a:solidFill>
                  <a:schemeClr val="accent1">
                    <a:lumMod val="50000"/>
                  </a:schemeClr>
                </a:solidFill>
              </a:rPr>
              <a:t> US has </a:t>
            </a:r>
            <a:r>
              <a:rPr lang="tr-TR" dirty="0" err="1">
                <a:solidFill>
                  <a:schemeClr val="accent1">
                    <a:lumMod val="50000"/>
                  </a:schemeClr>
                </a:solidFill>
              </a:rPr>
              <a:t>always</a:t>
            </a:r>
            <a:r>
              <a:rPr lang="tr-TR" dirty="0">
                <a:solidFill>
                  <a:schemeClr val="accent1">
                    <a:lumMod val="50000"/>
                  </a:schemeClr>
                </a:solidFill>
              </a:rPr>
              <a:t> </a:t>
            </a:r>
            <a:r>
              <a:rPr lang="tr-TR" dirty="0" err="1">
                <a:solidFill>
                  <a:schemeClr val="accent1">
                    <a:lumMod val="50000"/>
                  </a:schemeClr>
                </a:solidFill>
              </a:rPr>
              <a:t>taken</a:t>
            </a:r>
            <a:r>
              <a:rPr lang="tr-TR" dirty="0">
                <a:solidFill>
                  <a:schemeClr val="accent1">
                    <a:lumMod val="50000"/>
                  </a:schemeClr>
                </a:solidFill>
              </a:rPr>
              <a:t> </a:t>
            </a:r>
            <a:r>
              <a:rPr lang="tr-TR" dirty="0" err="1">
                <a:solidFill>
                  <a:schemeClr val="accent1">
                    <a:lumMod val="50000"/>
                  </a:schemeClr>
                </a:solidFill>
              </a:rPr>
              <a:t>care</a:t>
            </a:r>
            <a:r>
              <a:rPr lang="tr-TR" dirty="0">
                <a:solidFill>
                  <a:schemeClr val="accent1">
                    <a:lumMod val="50000"/>
                  </a:schemeClr>
                </a:solidFill>
              </a:rPr>
              <a:t> of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outward</a:t>
            </a:r>
            <a:r>
              <a:rPr lang="tr-TR" dirty="0">
                <a:solidFill>
                  <a:schemeClr val="accent1">
                    <a:lumMod val="50000"/>
                  </a:schemeClr>
                </a:solidFill>
              </a:rPr>
              <a:t> </a:t>
            </a:r>
            <a:r>
              <a:rPr lang="tr-TR" dirty="0" err="1">
                <a:solidFill>
                  <a:schemeClr val="accent1">
                    <a:lumMod val="50000"/>
                  </a:schemeClr>
                </a:solidFill>
              </a:rPr>
              <a:t>appearance</a:t>
            </a:r>
            <a:r>
              <a:rPr lang="tr-TR" dirty="0">
                <a:solidFill>
                  <a:schemeClr val="accent1">
                    <a:lumMod val="50000"/>
                  </a:schemeClr>
                </a:solidFill>
              </a:rPr>
              <a:t> of </a:t>
            </a:r>
            <a:r>
              <a:rPr lang="tr-TR" dirty="0" err="1">
                <a:solidFill>
                  <a:schemeClr val="accent1">
                    <a:lumMod val="50000"/>
                  </a:schemeClr>
                </a:solidFill>
              </a:rPr>
              <a:t>breeding</a:t>
            </a:r>
            <a:r>
              <a:rPr lang="tr-TR" dirty="0">
                <a:solidFill>
                  <a:schemeClr val="accent1">
                    <a:lumMod val="50000"/>
                  </a:schemeClr>
                </a:solidFill>
              </a:rPr>
              <a:t>.</a:t>
            </a:r>
          </a:p>
          <a:p>
            <a:r>
              <a:rPr lang="tr-TR" dirty="0" err="1">
                <a:solidFill>
                  <a:schemeClr val="accent1">
                    <a:lumMod val="50000"/>
                  </a:schemeClr>
                </a:solidFill>
              </a:rPr>
              <a:t>Canada</a:t>
            </a:r>
            <a:r>
              <a:rPr lang="tr-TR" dirty="0">
                <a:solidFill>
                  <a:schemeClr val="accent1">
                    <a:lumMod val="50000"/>
                  </a:schemeClr>
                </a:solidFill>
              </a:rPr>
              <a:t> has </a:t>
            </a:r>
            <a:r>
              <a:rPr lang="tr-TR" dirty="0" err="1">
                <a:solidFill>
                  <a:schemeClr val="accent1">
                    <a:lumMod val="50000"/>
                  </a:schemeClr>
                </a:solidFill>
              </a:rPr>
              <a:t>taken</a:t>
            </a:r>
            <a:r>
              <a:rPr lang="tr-TR" dirty="0">
                <a:solidFill>
                  <a:schemeClr val="accent1">
                    <a:lumMod val="50000"/>
                  </a:schemeClr>
                </a:solidFill>
              </a:rPr>
              <a:t> </a:t>
            </a:r>
            <a:r>
              <a:rPr lang="tr-TR" dirty="0" err="1">
                <a:solidFill>
                  <a:schemeClr val="accent1">
                    <a:lumMod val="50000"/>
                  </a:schemeClr>
                </a:solidFill>
              </a:rPr>
              <a:t>into</a:t>
            </a:r>
            <a:r>
              <a:rPr lang="tr-TR" dirty="0">
                <a:solidFill>
                  <a:schemeClr val="accent1">
                    <a:lumMod val="50000"/>
                  </a:schemeClr>
                </a:solidFill>
              </a:rPr>
              <a:t> </a:t>
            </a:r>
            <a:r>
              <a:rPr lang="tr-TR" dirty="0" err="1">
                <a:solidFill>
                  <a:schemeClr val="accent1">
                    <a:lumMod val="50000"/>
                  </a:schemeClr>
                </a:solidFill>
              </a:rPr>
              <a:t>account</a:t>
            </a:r>
            <a:r>
              <a:rPr lang="tr-TR" dirty="0">
                <a:solidFill>
                  <a:schemeClr val="accent1">
                    <a:lumMod val="50000"/>
                  </a:schemeClr>
                </a:solidFill>
              </a:rPr>
              <a:t> </a:t>
            </a:r>
            <a:r>
              <a:rPr lang="tr-TR" dirty="0" err="1">
                <a:solidFill>
                  <a:schemeClr val="accent1">
                    <a:lumMod val="50000"/>
                  </a:schemeClr>
                </a:solidFill>
              </a:rPr>
              <a:t>both</a:t>
            </a:r>
            <a:r>
              <a:rPr lang="tr-TR" dirty="0">
                <a:solidFill>
                  <a:schemeClr val="accent1">
                    <a:lumMod val="50000"/>
                  </a:schemeClr>
                </a:solidFill>
              </a:rPr>
              <a:t>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outward</a:t>
            </a:r>
            <a:r>
              <a:rPr lang="tr-TR" dirty="0">
                <a:solidFill>
                  <a:schemeClr val="accent1">
                    <a:lumMod val="50000"/>
                  </a:schemeClr>
                </a:solidFill>
              </a:rPr>
              <a:t> </a:t>
            </a:r>
            <a:r>
              <a:rPr lang="tr-TR" dirty="0" err="1">
                <a:solidFill>
                  <a:schemeClr val="accent1">
                    <a:lumMod val="50000"/>
                  </a:schemeClr>
                </a:solidFill>
              </a:rPr>
              <a:t>appearance</a:t>
            </a:r>
            <a:r>
              <a:rPr lang="tr-TR" dirty="0">
                <a:solidFill>
                  <a:schemeClr val="accent1">
                    <a:lumMod val="50000"/>
                  </a:schemeClr>
                </a:solidFill>
              </a:rPr>
              <a:t> </a:t>
            </a:r>
            <a:r>
              <a:rPr lang="tr-TR" dirty="0" err="1">
                <a:solidFill>
                  <a:schemeClr val="accent1">
                    <a:lumMod val="50000"/>
                  </a:schemeClr>
                </a:solidFill>
              </a:rPr>
              <a:t>and</a:t>
            </a:r>
            <a:r>
              <a:rPr lang="tr-TR" dirty="0">
                <a:solidFill>
                  <a:schemeClr val="accent1">
                    <a:lumMod val="50000"/>
                  </a:schemeClr>
                </a:solidFill>
              </a:rPr>
              <a:t> </a:t>
            </a:r>
            <a:r>
              <a:rPr lang="tr-TR" dirty="0" err="1">
                <a:solidFill>
                  <a:schemeClr val="accent1">
                    <a:lumMod val="50000"/>
                  </a:schemeClr>
                </a:solidFill>
              </a:rPr>
              <a:t>efficiency</a:t>
            </a:r>
            <a:r>
              <a:rPr lang="tr-TR" dirty="0">
                <a:solidFill>
                  <a:schemeClr val="accent1">
                    <a:lumMod val="50000"/>
                  </a:schemeClr>
                </a:solidFill>
              </a:rPr>
              <a:t> in </a:t>
            </a:r>
            <a:r>
              <a:rPr lang="tr-TR" dirty="0" err="1">
                <a:solidFill>
                  <a:schemeClr val="accent1">
                    <a:lumMod val="50000"/>
                  </a:schemeClr>
                </a:solidFill>
              </a:rPr>
              <a:t>breeding</a:t>
            </a:r>
            <a:r>
              <a:rPr lang="tr-TR" dirty="0">
                <a:solidFill>
                  <a:schemeClr val="accent1">
                    <a:lumMod val="50000"/>
                  </a:schemeClr>
                </a:solidFill>
              </a:rPr>
              <a:t> </a:t>
            </a:r>
            <a:r>
              <a:rPr lang="tr-TR" dirty="0" err="1">
                <a:solidFill>
                  <a:schemeClr val="accent1">
                    <a:lumMod val="50000"/>
                  </a:schemeClr>
                </a:solidFill>
              </a:rPr>
              <a:t>studies</a:t>
            </a:r>
            <a:r>
              <a:rPr lang="tr-TR" dirty="0">
                <a:solidFill>
                  <a:schemeClr val="accent1">
                    <a:lumMod val="50000"/>
                  </a:schemeClr>
                </a:solidFill>
              </a:rPr>
              <a:t>.</a:t>
            </a:r>
            <a:endParaRPr lang="tr-TR" dirty="0"/>
          </a:p>
          <a:p>
            <a:endParaRPr lang="tr-TR" dirty="0"/>
          </a:p>
        </p:txBody>
      </p:sp>
      <p:pic>
        <p:nvPicPr>
          <p:cNvPr id="4"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011" y="3000743"/>
            <a:ext cx="2628900" cy="1693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99" y="3000743"/>
            <a:ext cx="2671483" cy="1780988"/>
          </a:xfrm>
          <a:prstGeom prst="roundRect">
            <a:avLst>
              <a:gd name="adj" fmla="val 8594"/>
            </a:avLst>
          </a:prstGeom>
          <a:solidFill>
            <a:schemeClr val="accent1">
              <a:lumMod val="40000"/>
              <a:lumOff val="60000"/>
            </a:schemeClr>
          </a:solidFill>
          <a:ln>
            <a:noFill/>
          </a:ln>
          <a:effectLst>
            <a:reflection blurRad="12700" stA="38000" endPos="28000" dist="5000" dir="5400000" sy="-100000" algn="bl" rotWithShape="0"/>
          </a:effectLst>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1570" y="3013152"/>
            <a:ext cx="2896539" cy="1931026"/>
          </a:xfrm>
          <a:prstGeom prst="roundRect">
            <a:avLst>
              <a:gd name="adj" fmla="val 8594"/>
            </a:avLst>
          </a:prstGeom>
          <a:solidFill>
            <a:schemeClr val="accent1">
              <a:lumMod val="40000"/>
              <a:lumOff val="60000"/>
            </a:schemeClr>
          </a:solidFill>
          <a:ln>
            <a:noFill/>
          </a:ln>
          <a:effectLst>
            <a:reflection blurRad="12700" stA="38000" endPos="28000" dist="5000" dir="5400000" sy="-100000" algn="bl" rotWithShape="0"/>
          </a:effectLst>
        </p:spPr>
      </p:pic>
      <p:pic>
        <p:nvPicPr>
          <p:cNvPr id="7" name="Resim 6"/>
          <p:cNvPicPr>
            <a:picLocks noChangeAspect="1"/>
          </p:cNvPicPr>
          <p:nvPr/>
        </p:nvPicPr>
        <p:blipFill>
          <a:blip r:embed="rId5"/>
          <a:stretch>
            <a:fillRect/>
          </a:stretch>
        </p:blipFill>
        <p:spPr>
          <a:xfrm>
            <a:off x="3389555" y="4870368"/>
            <a:ext cx="3289151" cy="1860134"/>
          </a:xfrm>
          <a:prstGeom prst="rect">
            <a:avLst/>
          </a:prstGeom>
        </p:spPr>
      </p:pic>
      <p:sp>
        <p:nvSpPr>
          <p:cNvPr id="8" name="Sağ Ok 7"/>
          <p:cNvSpPr/>
          <p:nvPr/>
        </p:nvSpPr>
        <p:spPr>
          <a:xfrm>
            <a:off x="3012141" y="3666565"/>
            <a:ext cx="636494" cy="42134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9" name="Sağ Ok 8"/>
          <p:cNvSpPr/>
          <p:nvPr/>
        </p:nvSpPr>
        <p:spPr>
          <a:xfrm>
            <a:off x="6615953" y="3666565"/>
            <a:ext cx="591671" cy="42134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94931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5121" y="321412"/>
            <a:ext cx="9453462" cy="6327582"/>
          </a:xfrm>
        </p:spPr>
        <p:txBody>
          <a:bodyPr>
            <a:normAutofit/>
          </a:bodyPr>
          <a:lstStyle/>
          <a:p>
            <a:pPr marL="0" indent="0">
              <a:buNone/>
            </a:pPr>
            <a:r>
              <a:rPr lang="tr-TR" dirty="0">
                <a:solidFill>
                  <a:schemeClr val="accent1">
                    <a:lumMod val="50000"/>
                  </a:schemeClr>
                </a:solidFill>
              </a:rPr>
              <a:t>9) Sağlık ve Buzağılama: </a:t>
            </a:r>
            <a:br>
              <a:rPr lang="tr-TR" dirty="0"/>
            </a:br>
            <a:r>
              <a:rPr lang="tr-TR" i="1" dirty="0">
                <a:solidFill>
                  <a:srgbClr val="FF0000"/>
                </a:solidFill>
              </a:rPr>
              <a:t>a-</a:t>
            </a:r>
            <a:r>
              <a:rPr lang="tr-TR" i="1" dirty="0" err="1">
                <a:solidFill>
                  <a:srgbClr val="FF0000"/>
                </a:solidFill>
              </a:rPr>
              <a:t>Productive</a:t>
            </a:r>
            <a:r>
              <a:rPr lang="tr-TR" i="1" dirty="0">
                <a:solidFill>
                  <a:srgbClr val="FF0000"/>
                </a:solidFill>
              </a:rPr>
              <a:t> Life (Verimlilik Ömrü): </a:t>
            </a:r>
            <a:r>
              <a:rPr lang="tr-TR" dirty="0"/>
              <a:t>Bir boğanın kızlarının sürüden ayrılana kadar süt verdiği ayların veya 7 </a:t>
            </a:r>
            <a:r>
              <a:rPr lang="tr-TR" dirty="0" err="1"/>
              <a:t>laktasyonun</a:t>
            </a:r>
            <a:r>
              <a:rPr lang="tr-TR" dirty="0"/>
              <a:t> ifade edilmesiyle yapılan genetik </a:t>
            </a:r>
            <a:r>
              <a:rPr lang="tr-TR" dirty="0" err="1"/>
              <a:t>sıralandırma</a:t>
            </a:r>
            <a:r>
              <a:rPr lang="tr-TR" dirty="0"/>
              <a:t>.</a:t>
            </a:r>
            <a:br>
              <a:rPr lang="tr-TR" dirty="0"/>
            </a:br>
            <a:r>
              <a:rPr lang="tr-TR" i="1" dirty="0">
                <a:solidFill>
                  <a:srgbClr val="FF0000"/>
                </a:solidFill>
              </a:rPr>
              <a:t>b-</a:t>
            </a:r>
            <a:r>
              <a:rPr lang="tr-TR" i="1" dirty="0" err="1">
                <a:solidFill>
                  <a:srgbClr val="FF0000"/>
                </a:solidFill>
              </a:rPr>
              <a:t>Sire</a:t>
            </a:r>
            <a:r>
              <a:rPr lang="tr-TR" i="1" dirty="0">
                <a:solidFill>
                  <a:srgbClr val="FF0000"/>
                </a:solidFill>
              </a:rPr>
              <a:t> </a:t>
            </a:r>
            <a:r>
              <a:rPr lang="tr-TR" i="1" dirty="0" err="1">
                <a:solidFill>
                  <a:srgbClr val="FF0000"/>
                </a:solidFill>
              </a:rPr>
              <a:t>Calving</a:t>
            </a:r>
            <a:r>
              <a:rPr lang="tr-TR" i="1" dirty="0">
                <a:solidFill>
                  <a:srgbClr val="FF0000"/>
                </a:solidFill>
              </a:rPr>
              <a:t> </a:t>
            </a:r>
            <a:r>
              <a:rPr lang="tr-TR" i="1" dirty="0" err="1">
                <a:solidFill>
                  <a:srgbClr val="FF0000"/>
                </a:solidFill>
              </a:rPr>
              <a:t>Ease</a:t>
            </a:r>
            <a:r>
              <a:rPr lang="tr-TR" i="1" dirty="0">
                <a:solidFill>
                  <a:srgbClr val="FF0000"/>
                </a:solidFill>
              </a:rPr>
              <a:t>: </a:t>
            </a:r>
            <a:r>
              <a:rPr lang="tr-TR" dirty="0"/>
              <a:t>Boğaya ait kolay buzağılama değeridir. </a:t>
            </a:r>
            <a:br>
              <a:rPr lang="tr-TR" dirty="0"/>
            </a:br>
            <a:r>
              <a:rPr lang="tr-TR" i="1" dirty="0">
                <a:solidFill>
                  <a:srgbClr val="FF0000"/>
                </a:solidFill>
              </a:rPr>
              <a:t>c- </a:t>
            </a:r>
            <a:r>
              <a:rPr lang="tr-TR" i="1" dirty="0" err="1">
                <a:solidFill>
                  <a:srgbClr val="FF0000"/>
                </a:solidFill>
              </a:rPr>
              <a:t>Somatic</a:t>
            </a:r>
            <a:r>
              <a:rPr lang="tr-TR" i="1" dirty="0">
                <a:solidFill>
                  <a:srgbClr val="FF0000"/>
                </a:solidFill>
              </a:rPr>
              <a:t> Cell </a:t>
            </a:r>
            <a:r>
              <a:rPr lang="tr-TR" i="1" dirty="0" err="1">
                <a:solidFill>
                  <a:srgbClr val="FF0000"/>
                </a:solidFill>
              </a:rPr>
              <a:t>Score</a:t>
            </a:r>
            <a:r>
              <a:rPr lang="tr-TR" i="1" dirty="0">
                <a:solidFill>
                  <a:srgbClr val="FF0000"/>
                </a:solidFill>
              </a:rPr>
              <a:t> (somatik Hücre Sayısı): </a:t>
            </a:r>
            <a:r>
              <a:rPr lang="tr-TR" dirty="0"/>
              <a:t>Bir boğa kızlarının bir </a:t>
            </a:r>
            <a:r>
              <a:rPr lang="tr-TR" dirty="0" err="1"/>
              <a:t>laktasyon</a:t>
            </a:r>
            <a:r>
              <a:rPr lang="tr-TR" dirty="0"/>
              <a:t> boyunca ortalama SCS değeri genetiktir. Tüm inekleri için 3.00 üzerinde </a:t>
            </a:r>
            <a:r>
              <a:rPr lang="tr-TR" dirty="0" err="1"/>
              <a:t>değerlendirilir.SCS</a:t>
            </a:r>
            <a:r>
              <a:rPr lang="tr-TR" dirty="0"/>
              <a:t> için </a:t>
            </a:r>
            <a:r>
              <a:rPr lang="tr-TR" dirty="0" err="1"/>
              <a:t>Pta</a:t>
            </a:r>
            <a:r>
              <a:rPr lang="tr-TR" dirty="0"/>
              <a:t> değeri 3.00-3.50 arasında değişmektedir. Düşük değer istenir.</a:t>
            </a:r>
            <a:br>
              <a:rPr lang="tr-TR" dirty="0"/>
            </a:br>
            <a:r>
              <a:rPr lang="tr-TR" i="1" dirty="0">
                <a:solidFill>
                  <a:srgbClr val="FF0000"/>
                </a:solidFill>
              </a:rPr>
              <a:t>d- </a:t>
            </a:r>
            <a:r>
              <a:rPr lang="tr-TR" i="1" dirty="0" err="1">
                <a:solidFill>
                  <a:srgbClr val="FF0000"/>
                </a:solidFill>
              </a:rPr>
              <a:t>Daughter</a:t>
            </a:r>
            <a:r>
              <a:rPr lang="tr-TR" i="1" dirty="0">
                <a:solidFill>
                  <a:srgbClr val="FF0000"/>
                </a:solidFill>
              </a:rPr>
              <a:t> </a:t>
            </a:r>
            <a:r>
              <a:rPr lang="tr-TR" i="1" dirty="0" err="1">
                <a:solidFill>
                  <a:srgbClr val="FF0000"/>
                </a:solidFill>
              </a:rPr>
              <a:t>Calving</a:t>
            </a:r>
            <a:r>
              <a:rPr lang="tr-TR" i="1" dirty="0">
                <a:solidFill>
                  <a:srgbClr val="FF0000"/>
                </a:solidFill>
              </a:rPr>
              <a:t> </a:t>
            </a:r>
            <a:r>
              <a:rPr lang="tr-TR" i="1" dirty="0" err="1">
                <a:solidFill>
                  <a:srgbClr val="FF0000"/>
                </a:solidFill>
              </a:rPr>
              <a:t>Ease</a:t>
            </a:r>
            <a:r>
              <a:rPr lang="tr-TR" i="1" dirty="0">
                <a:solidFill>
                  <a:srgbClr val="FF0000"/>
                </a:solidFill>
              </a:rPr>
              <a:t>: </a:t>
            </a:r>
            <a:r>
              <a:rPr lang="tr-TR" dirty="0"/>
              <a:t>Boğanın kızlarının kolay buzağılamada değerini gösterir. Bu değerle kolay buzağılama ile büyük ırk buzağı elde etmek başarıdır.</a:t>
            </a:r>
            <a:br>
              <a:rPr lang="tr-TR" dirty="0"/>
            </a:br>
            <a:r>
              <a:rPr lang="tr-TR" i="1" dirty="0">
                <a:solidFill>
                  <a:srgbClr val="FF0000"/>
                </a:solidFill>
              </a:rPr>
              <a:t>e- </a:t>
            </a:r>
            <a:r>
              <a:rPr lang="tr-TR" i="1" dirty="0" err="1">
                <a:solidFill>
                  <a:srgbClr val="FF0000"/>
                </a:solidFill>
              </a:rPr>
              <a:t>Sire</a:t>
            </a:r>
            <a:r>
              <a:rPr lang="tr-TR" i="1" dirty="0">
                <a:solidFill>
                  <a:srgbClr val="FF0000"/>
                </a:solidFill>
              </a:rPr>
              <a:t> </a:t>
            </a:r>
            <a:r>
              <a:rPr lang="tr-TR" i="1" dirty="0" err="1">
                <a:solidFill>
                  <a:srgbClr val="FF0000"/>
                </a:solidFill>
              </a:rPr>
              <a:t>Stillbirth</a:t>
            </a:r>
            <a:r>
              <a:rPr lang="tr-TR" i="1" dirty="0">
                <a:solidFill>
                  <a:srgbClr val="FF0000"/>
                </a:solidFill>
              </a:rPr>
              <a:t>: (Boğaya ait ölü doğum): </a:t>
            </a:r>
            <a:r>
              <a:rPr lang="tr-TR" dirty="0"/>
              <a:t>Yavrunun ölü doğumu veya ilk 48 saat içinde ölmesi şeklinde kabul edilir.</a:t>
            </a:r>
            <a:br>
              <a:rPr lang="tr-TR" dirty="0"/>
            </a:br>
            <a:r>
              <a:rPr lang="tr-TR" i="1" dirty="0">
                <a:solidFill>
                  <a:srgbClr val="FF0000"/>
                </a:solidFill>
              </a:rPr>
              <a:t>f- </a:t>
            </a:r>
            <a:r>
              <a:rPr lang="tr-TR" i="1" dirty="0" err="1">
                <a:solidFill>
                  <a:srgbClr val="FF0000"/>
                </a:solidFill>
              </a:rPr>
              <a:t>Daughter</a:t>
            </a:r>
            <a:r>
              <a:rPr lang="tr-TR" i="1" dirty="0">
                <a:solidFill>
                  <a:srgbClr val="FF0000"/>
                </a:solidFill>
              </a:rPr>
              <a:t> </a:t>
            </a:r>
            <a:r>
              <a:rPr lang="tr-TR" i="1" dirty="0" err="1">
                <a:solidFill>
                  <a:srgbClr val="FF0000"/>
                </a:solidFill>
              </a:rPr>
              <a:t>Stillbirth</a:t>
            </a:r>
            <a:r>
              <a:rPr lang="tr-TR" i="1" dirty="0">
                <a:solidFill>
                  <a:srgbClr val="FF0000"/>
                </a:solidFill>
              </a:rPr>
              <a:t>: (Kızlara ait ölü doğum) </a:t>
            </a:r>
            <a:r>
              <a:rPr lang="tr-TR" dirty="0"/>
              <a:t>İneğin babasının doğan buzağıların canlılıkları üzerindeki etkisini ölçer. </a:t>
            </a:r>
            <a:br>
              <a:rPr lang="tr-TR" dirty="0"/>
            </a:br>
            <a:r>
              <a:rPr lang="tr-TR" i="1" dirty="0">
                <a:solidFill>
                  <a:srgbClr val="FF0000"/>
                </a:solidFill>
              </a:rPr>
              <a:t>g- </a:t>
            </a:r>
            <a:r>
              <a:rPr lang="tr-TR" i="1" dirty="0" err="1">
                <a:solidFill>
                  <a:srgbClr val="FF0000"/>
                </a:solidFill>
              </a:rPr>
              <a:t>Daughter</a:t>
            </a:r>
            <a:r>
              <a:rPr lang="tr-TR" i="1" dirty="0">
                <a:solidFill>
                  <a:srgbClr val="FF0000"/>
                </a:solidFill>
              </a:rPr>
              <a:t> </a:t>
            </a:r>
            <a:r>
              <a:rPr lang="tr-TR" i="1" dirty="0" err="1">
                <a:solidFill>
                  <a:srgbClr val="FF0000"/>
                </a:solidFill>
              </a:rPr>
              <a:t>Pregnancy</a:t>
            </a:r>
            <a:r>
              <a:rPr lang="tr-TR" i="1" dirty="0">
                <a:solidFill>
                  <a:srgbClr val="FF0000"/>
                </a:solidFill>
              </a:rPr>
              <a:t> Rate (kızlara ait gebelik oranı): </a:t>
            </a:r>
            <a:r>
              <a:rPr lang="tr-TR" dirty="0"/>
              <a:t>Her 21 günlük periyotta gebe olan/gebe olmayan oranıdır.</a:t>
            </a:r>
          </a:p>
        </p:txBody>
      </p:sp>
      <p:pic>
        <p:nvPicPr>
          <p:cNvPr id="4" name="Resim 3"/>
          <p:cNvPicPr>
            <a:picLocks noChangeAspect="1"/>
          </p:cNvPicPr>
          <p:nvPr/>
        </p:nvPicPr>
        <p:blipFill>
          <a:blip r:embed="rId2"/>
          <a:stretch>
            <a:fillRect/>
          </a:stretch>
        </p:blipFill>
        <p:spPr>
          <a:xfrm>
            <a:off x="575723" y="4681787"/>
            <a:ext cx="7909211" cy="1307030"/>
          </a:xfrm>
          <a:prstGeom prst="rect">
            <a:avLst/>
          </a:prstGeom>
        </p:spPr>
      </p:pic>
    </p:spTree>
    <p:extLst>
      <p:ext uri="{BB962C8B-B14F-4D97-AF65-F5344CB8AC3E}">
        <p14:creationId xmlns:p14="http://schemas.microsoft.com/office/powerpoint/2010/main" val="1110562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İçerik Yer Tutucusu 4"/>
          <p:cNvSpPr>
            <a:spLocks noGrp="1"/>
          </p:cNvSpPr>
          <p:nvPr>
            <p:ph idx="1"/>
          </p:nvPr>
        </p:nvSpPr>
        <p:spPr>
          <a:xfrm>
            <a:off x="357294" y="179703"/>
            <a:ext cx="8801946" cy="2334898"/>
          </a:xfrm>
        </p:spPr>
        <p:txBody>
          <a:bodyPr/>
          <a:lstStyle/>
          <a:p>
            <a:pPr marL="0" indent="0">
              <a:buNone/>
            </a:pPr>
            <a:r>
              <a:rPr lang="tr-TR" b="1" u="sng" dirty="0"/>
              <a:t>10) Lineer Tip Değerlendirmesi</a:t>
            </a:r>
            <a:r>
              <a:rPr lang="tr-TR" dirty="0"/>
              <a:t>: Bu değerlendirmede 16 özellik üzerinden bir değerlendirme yapılmaktadır. STA değerlendirmesi sayesinde birçok özellik standardize edilmiş ve tek bir grafik üzerinde gösterilebilmektedir. Bu değerlendirmenin avantajlı yanlarından biri ise boğa kendi içinde de özellikleri bakımından değerlendirilebilir olmasıdır. STA değeri çan eğrisi şeklindedir. En yüksek sayıda boğa STA=0  değerinde bulunur.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294" y="2103083"/>
            <a:ext cx="3260018" cy="2211076"/>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654" y="2103083"/>
            <a:ext cx="6089226" cy="4669933"/>
          </a:xfrm>
          <a:prstGeom prst="rect">
            <a:avLst/>
          </a:prstGeom>
        </p:spPr>
      </p:pic>
    </p:spTree>
    <p:extLst>
      <p:ext uri="{BB962C8B-B14F-4D97-AF65-F5344CB8AC3E}">
        <p14:creationId xmlns:p14="http://schemas.microsoft.com/office/powerpoint/2010/main" val="642406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İçerik Yer Tutucusu 4"/>
          <p:cNvSpPr>
            <a:spLocks noGrp="1"/>
          </p:cNvSpPr>
          <p:nvPr>
            <p:ph sz="half" idx="1"/>
          </p:nvPr>
        </p:nvSpPr>
        <p:spPr>
          <a:xfrm>
            <a:off x="446222" y="181064"/>
            <a:ext cx="8878648" cy="2974119"/>
          </a:xfrm>
        </p:spPr>
        <p:txBody>
          <a:bodyPr>
            <a:normAutofit fontScale="85000" lnSpcReduction="20000"/>
          </a:bodyPr>
          <a:lstStyle/>
          <a:p>
            <a:pPr>
              <a:buFont typeface="Arial" panose="020B0604020202020204" pitchFamily="34" charset="0"/>
              <a:buChar char="•"/>
            </a:pPr>
            <a:r>
              <a:rPr lang="tr-TR" dirty="0">
                <a:solidFill>
                  <a:schemeClr val="accent1">
                    <a:lumMod val="50000"/>
                  </a:schemeClr>
                </a:solidFill>
              </a:rPr>
              <a:t>Boğa Kataloglarında dikkat edilmesi gereken bir başka nokta ise </a:t>
            </a:r>
            <a:r>
              <a:rPr lang="tr-TR" i="1" dirty="0">
                <a:solidFill>
                  <a:schemeClr val="accent1">
                    <a:lumMod val="50000"/>
                  </a:schemeClr>
                </a:solidFill>
              </a:rPr>
              <a:t>“TİP ÖZELLİKLERİNİN İRSİYET </a:t>
            </a:r>
            <a:r>
              <a:rPr lang="tr-TR" i="1" dirty="0" err="1">
                <a:solidFill>
                  <a:schemeClr val="accent1">
                    <a:lumMod val="50000"/>
                  </a:schemeClr>
                </a:solidFill>
              </a:rPr>
              <a:t>DERECESİ”</a:t>
            </a:r>
            <a:r>
              <a:rPr lang="tr-TR" dirty="0" err="1">
                <a:solidFill>
                  <a:schemeClr val="accent1">
                    <a:lumMod val="50000"/>
                  </a:schemeClr>
                </a:solidFill>
              </a:rPr>
              <a:t>dir</a:t>
            </a:r>
            <a:r>
              <a:rPr lang="tr-TR" dirty="0">
                <a:solidFill>
                  <a:schemeClr val="accent1">
                    <a:lumMod val="50000"/>
                  </a:schemeClr>
                </a:solidFill>
              </a:rPr>
              <a:t>. İnek veya boğanın bazı özelliklerinin yavrularında ortaya çıkması, söz konusu hayvanın aktarma yeteneğine bağlıdır. Yüksek </a:t>
            </a:r>
            <a:r>
              <a:rPr lang="tr-TR" dirty="0" err="1">
                <a:solidFill>
                  <a:schemeClr val="accent1">
                    <a:lumMod val="50000"/>
                  </a:schemeClr>
                </a:solidFill>
              </a:rPr>
              <a:t>aktarılabilirlik</a:t>
            </a:r>
            <a:r>
              <a:rPr lang="tr-TR" dirty="0">
                <a:solidFill>
                  <a:schemeClr val="accent1">
                    <a:lumMod val="50000"/>
                  </a:schemeClr>
                </a:solidFill>
              </a:rPr>
              <a:t> değeri olan karakter özellikleri, </a:t>
            </a:r>
            <a:r>
              <a:rPr lang="tr-TR" dirty="0" err="1">
                <a:solidFill>
                  <a:schemeClr val="accent1">
                    <a:lumMod val="50000"/>
                  </a:schemeClr>
                </a:solidFill>
              </a:rPr>
              <a:t>aktarılabilirliği</a:t>
            </a:r>
            <a:r>
              <a:rPr lang="tr-TR" dirty="0">
                <a:solidFill>
                  <a:schemeClr val="accent1">
                    <a:lumMod val="50000"/>
                  </a:schemeClr>
                </a:solidFill>
              </a:rPr>
              <a:t> düşük karakterlere oranla daha hızlı genetik ilerleme elde edilmesini sağlar. Bir karakterin </a:t>
            </a:r>
            <a:r>
              <a:rPr lang="tr-TR" dirty="0" err="1">
                <a:solidFill>
                  <a:schemeClr val="accent1">
                    <a:lumMod val="50000"/>
                  </a:schemeClr>
                </a:solidFill>
              </a:rPr>
              <a:t>aktarılabilirliği</a:t>
            </a:r>
            <a:r>
              <a:rPr lang="tr-TR" dirty="0">
                <a:solidFill>
                  <a:schemeClr val="accent1">
                    <a:lumMod val="50000"/>
                  </a:schemeClr>
                </a:solidFill>
              </a:rPr>
              <a:t> eğer 0.10’ın altındaysa bu özellik için genetik ilerleme elde etmek zordur. </a:t>
            </a:r>
          </a:p>
          <a:p>
            <a:pPr marL="0" indent="0">
              <a:buNone/>
            </a:pPr>
            <a:br>
              <a:rPr lang="tr-TR" dirty="0"/>
            </a:br>
            <a:endParaRPr lang="tr-TR" dirty="0"/>
          </a:p>
        </p:txBody>
      </p:sp>
      <p:sp>
        <p:nvSpPr>
          <p:cNvPr id="9" name="İçerik Yer Tutucusu 8"/>
          <p:cNvSpPr>
            <a:spLocks noGrp="1"/>
          </p:cNvSpPr>
          <p:nvPr>
            <p:ph sz="half" idx="2"/>
          </p:nvPr>
        </p:nvSpPr>
        <p:spPr>
          <a:xfrm>
            <a:off x="4627745" y="1668123"/>
            <a:ext cx="4697125" cy="4883306"/>
          </a:xfrm>
        </p:spPr>
        <p:txBody>
          <a:bodyPr>
            <a:normAutofit fontScale="85000" lnSpcReduction="20000"/>
          </a:bodyPr>
          <a:lstStyle/>
          <a:p>
            <a:r>
              <a:rPr lang="tr-TR" dirty="0">
                <a:solidFill>
                  <a:schemeClr val="accent1">
                    <a:lumMod val="50000"/>
                  </a:schemeClr>
                </a:solidFill>
              </a:rPr>
              <a:t>*Boy, değerlendirilen tüm tipler içinde en yüksek </a:t>
            </a:r>
            <a:r>
              <a:rPr lang="tr-TR" dirty="0" err="1">
                <a:solidFill>
                  <a:schemeClr val="accent1">
                    <a:lumMod val="50000"/>
                  </a:schemeClr>
                </a:solidFill>
              </a:rPr>
              <a:t>aktarılabilirlik</a:t>
            </a:r>
            <a:r>
              <a:rPr lang="tr-TR" dirty="0">
                <a:solidFill>
                  <a:schemeClr val="accent1">
                    <a:lumMod val="50000"/>
                  </a:schemeClr>
                </a:solidFill>
              </a:rPr>
              <a:t> derecesine sahip olan tiptir. Ayak açısı en düşük </a:t>
            </a:r>
            <a:r>
              <a:rPr lang="tr-TR" dirty="0" err="1">
                <a:solidFill>
                  <a:schemeClr val="accent1">
                    <a:lumMod val="50000"/>
                  </a:schemeClr>
                </a:solidFill>
              </a:rPr>
              <a:t>aktarılabilirlik</a:t>
            </a:r>
            <a:r>
              <a:rPr lang="tr-TR" dirty="0">
                <a:solidFill>
                  <a:schemeClr val="accent1">
                    <a:lumMod val="50000"/>
                  </a:schemeClr>
                </a:solidFill>
              </a:rPr>
              <a:t> değeri  olan tiptir. </a:t>
            </a:r>
            <a:br>
              <a:rPr lang="tr-TR" dirty="0">
                <a:solidFill>
                  <a:schemeClr val="accent1">
                    <a:lumMod val="50000"/>
                  </a:schemeClr>
                </a:solidFill>
              </a:rPr>
            </a:br>
            <a:endParaRPr lang="tr-TR" dirty="0">
              <a:solidFill>
                <a:schemeClr val="accent1">
                  <a:lumMod val="50000"/>
                </a:schemeClr>
              </a:solidFill>
            </a:endParaRPr>
          </a:p>
          <a:p>
            <a:r>
              <a:rPr lang="tr-TR" dirty="0">
                <a:solidFill>
                  <a:schemeClr val="accent1">
                    <a:lumMod val="50000"/>
                  </a:schemeClr>
                </a:solidFill>
              </a:rPr>
              <a:t>*Bazı özellikler sadece bir uç noktada iyi olarak değerlendirilir. (arka ayak açısının dik olması). Diğer özelliklerin orta değerlerde olması daha iyidir. ( Meme lobu derinliği) </a:t>
            </a:r>
            <a:br>
              <a:rPr lang="tr-TR" dirty="0">
                <a:solidFill>
                  <a:schemeClr val="accent1">
                    <a:lumMod val="50000"/>
                  </a:schemeClr>
                </a:solidFill>
              </a:rPr>
            </a:br>
            <a:endParaRPr lang="tr-TR" dirty="0">
              <a:solidFill>
                <a:schemeClr val="accent1">
                  <a:lumMod val="50000"/>
                </a:schemeClr>
              </a:solidFill>
            </a:endParaRPr>
          </a:p>
          <a:p>
            <a:r>
              <a:rPr lang="tr-TR" dirty="0">
                <a:solidFill>
                  <a:schemeClr val="accent1">
                    <a:lumMod val="50000"/>
                  </a:schemeClr>
                </a:solidFill>
              </a:rPr>
              <a:t>*Çok yüzeysel memeler genellikle yüksek verime uygun değildir. Ancak çok derin memeler de ineğin sağlığı ve verimlilik ömrü açısından sakıncalıdır. Çoğu sütçü tip sürü sahibi ergin bir inekte memelerin dizlerin üstünde olmasını tercih eder. </a:t>
            </a:r>
            <a:br>
              <a:rPr lang="tr-TR" dirty="0">
                <a:solidFill>
                  <a:schemeClr val="accent1">
                    <a:lumMod val="50000"/>
                  </a:schemeClr>
                </a:solidFill>
              </a:rPr>
            </a:br>
            <a:endParaRPr lang="tr-TR" dirty="0">
              <a:solidFill>
                <a:schemeClr val="accent1">
                  <a:lumMod val="50000"/>
                </a:schemeClr>
              </a:solidFill>
            </a:endParaRPr>
          </a:p>
          <a:p>
            <a:r>
              <a:rPr lang="tr-TR" dirty="0">
                <a:solidFill>
                  <a:schemeClr val="accent1">
                    <a:lumMod val="50000"/>
                  </a:schemeClr>
                </a:solidFill>
              </a:rPr>
              <a:t>* Başarılı yetiştiriciler, ekonomik açıdan en önemli özellikler üzerinde yoğunlaşacak ve jenerasyonlar boyunca gelişmeler elde edeceklerdir. Bir boğa sadece </a:t>
            </a:r>
            <a:r>
              <a:rPr lang="tr-TR" dirty="0" err="1">
                <a:solidFill>
                  <a:schemeClr val="accent1">
                    <a:lumMod val="50000"/>
                  </a:schemeClr>
                </a:solidFill>
              </a:rPr>
              <a:t>STA’larında</a:t>
            </a:r>
            <a:r>
              <a:rPr lang="tr-TR" dirty="0">
                <a:solidFill>
                  <a:schemeClr val="accent1">
                    <a:lumMod val="50000"/>
                  </a:schemeClr>
                </a:solidFill>
              </a:rPr>
              <a:t> biri negatif olduğu için elimine edilmemelidir. </a:t>
            </a:r>
            <a:br>
              <a:rPr lang="tr-TR" dirty="0">
                <a:solidFill>
                  <a:schemeClr val="accent1">
                    <a:lumMod val="50000"/>
                  </a:schemeClr>
                </a:solidFill>
              </a:rPr>
            </a:br>
            <a:endParaRPr lang="tr-TR" dirty="0">
              <a:solidFill>
                <a:schemeClr val="accent1">
                  <a:lumMod val="50000"/>
                </a:schemeClr>
              </a:solidFill>
            </a:endParaRPr>
          </a:p>
          <a:p>
            <a:endParaRPr lang="tr-TR" dirty="0"/>
          </a:p>
        </p:txBody>
      </p:sp>
      <p:graphicFrame>
        <p:nvGraphicFramePr>
          <p:cNvPr id="10" name="Tablo 9"/>
          <p:cNvGraphicFramePr>
            <a:graphicFrameLocks noGrp="1"/>
          </p:cNvGraphicFramePr>
          <p:nvPr>
            <p:extLst>
              <p:ext uri="{D42A27DB-BD31-4B8C-83A1-F6EECF244321}">
                <p14:modId xmlns:p14="http://schemas.microsoft.com/office/powerpoint/2010/main" val="35013828"/>
              </p:ext>
            </p:extLst>
          </p:nvPr>
        </p:nvGraphicFramePr>
        <p:xfrm>
          <a:off x="610910" y="1668123"/>
          <a:ext cx="3852148" cy="4368040"/>
        </p:xfrm>
        <a:graphic>
          <a:graphicData uri="http://schemas.openxmlformats.org/drawingml/2006/table">
            <a:tbl>
              <a:tblPr firstRow="1" firstCol="1" bandRow="1">
                <a:tableStyleId>{5C22544A-7EE6-4342-B048-85BDC9FD1C3A}</a:tableStyleId>
              </a:tblPr>
              <a:tblGrid>
                <a:gridCol w="2434760">
                  <a:extLst>
                    <a:ext uri="{9D8B030D-6E8A-4147-A177-3AD203B41FA5}">
                      <a16:colId xmlns:a16="http://schemas.microsoft.com/office/drawing/2014/main" val="20000"/>
                    </a:ext>
                  </a:extLst>
                </a:gridCol>
                <a:gridCol w="1417388">
                  <a:extLst>
                    <a:ext uri="{9D8B030D-6E8A-4147-A177-3AD203B41FA5}">
                      <a16:colId xmlns:a16="http://schemas.microsoft.com/office/drawing/2014/main" val="20001"/>
                    </a:ext>
                  </a:extLst>
                </a:gridCol>
              </a:tblGrid>
              <a:tr h="428808">
                <a:tc>
                  <a:txBody>
                    <a:bodyPr/>
                    <a:lstStyle/>
                    <a:p>
                      <a:pPr algn="ctr">
                        <a:lnSpc>
                          <a:spcPct val="115000"/>
                        </a:lnSpc>
                        <a:spcAft>
                          <a:spcPts val="0"/>
                        </a:spcAft>
                      </a:pPr>
                      <a:r>
                        <a:rPr lang="tr-TR" sz="1100" dirty="0">
                          <a:effectLst/>
                        </a:rPr>
                        <a:t>ÖZELLİK</a:t>
                      </a:r>
                      <a:endParaRPr lang="tr-TR" sz="11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115000"/>
                        </a:lnSpc>
                        <a:spcAft>
                          <a:spcPts val="0"/>
                        </a:spcAft>
                      </a:pPr>
                      <a:r>
                        <a:rPr lang="tr-TR" sz="1100">
                          <a:effectLst/>
                        </a:rPr>
                        <a:t>Kalıtım Derecesi (h²)</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0000"/>
                  </a:ext>
                </a:extLst>
              </a:tr>
              <a:tr h="207328">
                <a:tc>
                  <a:txBody>
                    <a:bodyPr/>
                    <a:lstStyle/>
                    <a:p>
                      <a:pPr>
                        <a:lnSpc>
                          <a:spcPct val="115000"/>
                        </a:lnSpc>
                        <a:spcAft>
                          <a:spcPts val="0"/>
                        </a:spcAft>
                      </a:pPr>
                      <a:r>
                        <a:rPr lang="tr-TR" sz="1100">
                          <a:effectLst/>
                        </a:rPr>
                        <a:t>Boy</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0.42</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0001"/>
                  </a:ext>
                </a:extLst>
              </a:tr>
              <a:tr h="207328">
                <a:tc>
                  <a:txBody>
                    <a:bodyPr/>
                    <a:lstStyle/>
                    <a:p>
                      <a:pPr>
                        <a:lnSpc>
                          <a:spcPct val="115000"/>
                        </a:lnSpc>
                        <a:spcAft>
                          <a:spcPts val="0"/>
                        </a:spcAft>
                      </a:pPr>
                      <a:r>
                        <a:rPr lang="tr-TR" sz="1100">
                          <a:effectLst/>
                        </a:rPr>
                        <a:t>Güç</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0.31</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0002"/>
                  </a:ext>
                </a:extLst>
              </a:tr>
              <a:tr h="207328">
                <a:tc>
                  <a:txBody>
                    <a:bodyPr/>
                    <a:lstStyle/>
                    <a:p>
                      <a:pPr>
                        <a:lnSpc>
                          <a:spcPct val="115000"/>
                        </a:lnSpc>
                        <a:spcAft>
                          <a:spcPts val="0"/>
                        </a:spcAft>
                      </a:pPr>
                      <a:r>
                        <a:rPr lang="tr-TR" sz="1100">
                          <a:effectLst/>
                        </a:rPr>
                        <a:t>Vücut Derinliği</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0.37</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0003"/>
                  </a:ext>
                </a:extLst>
              </a:tr>
              <a:tr h="207328">
                <a:tc>
                  <a:txBody>
                    <a:bodyPr/>
                    <a:lstStyle/>
                    <a:p>
                      <a:pPr>
                        <a:lnSpc>
                          <a:spcPct val="115000"/>
                        </a:lnSpc>
                        <a:spcAft>
                          <a:spcPts val="0"/>
                        </a:spcAft>
                      </a:pPr>
                      <a:r>
                        <a:rPr lang="tr-TR" sz="1100">
                          <a:effectLst/>
                        </a:rPr>
                        <a:t>Sütçü Irk Görünümü</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0.29</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0004"/>
                  </a:ext>
                </a:extLst>
              </a:tr>
              <a:tr h="207328">
                <a:tc>
                  <a:txBody>
                    <a:bodyPr/>
                    <a:lstStyle/>
                    <a:p>
                      <a:pPr>
                        <a:lnSpc>
                          <a:spcPct val="115000"/>
                        </a:lnSpc>
                        <a:spcAft>
                          <a:spcPts val="0"/>
                        </a:spcAft>
                      </a:pPr>
                      <a:r>
                        <a:rPr lang="tr-TR" sz="1100">
                          <a:effectLst/>
                        </a:rPr>
                        <a:t>Kalça Açısı</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0.33</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0005"/>
                  </a:ext>
                </a:extLst>
              </a:tr>
              <a:tr h="207328">
                <a:tc>
                  <a:txBody>
                    <a:bodyPr/>
                    <a:lstStyle/>
                    <a:p>
                      <a:pPr>
                        <a:lnSpc>
                          <a:spcPct val="115000"/>
                        </a:lnSpc>
                        <a:spcAft>
                          <a:spcPts val="0"/>
                        </a:spcAft>
                      </a:pPr>
                      <a:r>
                        <a:rPr lang="tr-TR" sz="1100">
                          <a:effectLst/>
                        </a:rPr>
                        <a:t>Kalça Genişliği</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0.26</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0006"/>
                  </a:ext>
                </a:extLst>
              </a:tr>
              <a:tr h="207328">
                <a:tc>
                  <a:txBody>
                    <a:bodyPr/>
                    <a:lstStyle/>
                    <a:p>
                      <a:pPr>
                        <a:lnSpc>
                          <a:spcPct val="115000"/>
                        </a:lnSpc>
                        <a:spcAft>
                          <a:spcPts val="0"/>
                        </a:spcAft>
                      </a:pPr>
                      <a:r>
                        <a:rPr lang="tr-TR" sz="1100">
                          <a:effectLst/>
                        </a:rPr>
                        <a:t>Arka Bacak, Yandan Görünüş</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0.21</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0007"/>
                  </a:ext>
                </a:extLst>
              </a:tr>
              <a:tr h="207328">
                <a:tc>
                  <a:txBody>
                    <a:bodyPr/>
                    <a:lstStyle/>
                    <a:p>
                      <a:pPr>
                        <a:lnSpc>
                          <a:spcPct val="115000"/>
                        </a:lnSpc>
                        <a:spcAft>
                          <a:spcPts val="0"/>
                        </a:spcAft>
                      </a:pPr>
                      <a:r>
                        <a:rPr lang="tr-TR" sz="1100">
                          <a:effectLst/>
                        </a:rPr>
                        <a:t>Arka Bacak, Arkadan Görünüş</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0.11</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0008"/>
                  </a:ext>
                </a:extLst>
              </a:tr>
              <a:tr h="207328">
                <a:tc>
                  <a:txBody>
                    <a:bodyPr/>
                    <a:lstStyle/>
                    <a:p>
                      <a:pPr>
                        <a:lnSpc>
                          <a:spcPct val="115000"/>
                        </a:lnSpc>
                        <a:spcAft>
                          <a:spcPts val="0"/>
                        </a:spcAft>
                      </a:pPr>
                      <a:r>
                        <a:rPr lang="tr-TR" sz="1100">
                          <a:effectLst/>
                        </a:rPr>
                        <a:t>Ayak Açısı</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0.15</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0009"/>
                  </a:ext>
                </a:extLst>
              </a:tr>
              <a:tr h="207328">
                <a:tc>
                  <a:txBody>
                    <a:bodyPr/>
                    <a:lstStyle/>
                    <a:p>
                      <a:pPr>
                        <a:lnSpc>
                          <a:spcPct val="115000"/>
                        </a:lnSpc>
                        <a:spcAft>
                          <a:spcPts val="0"/>
                        </a:spcAft>
                      </a:pPr>
                      <a:r>
                        <a:rPr lang="tr-TR" sz="1100">
                          <a:effectLst/>
                        </a:rPr>
                        <a:t>Ayak Bacak Skoru</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0.17</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0010"/>
                  </a:ext>
                </a:extLst>
              </a:tr>
              <a:tr h="207328">
                <a:tc>
                  <a:txBody>
                    <a:bodyPr/>
                    <a:lstStyle/>
                    <a:p>
                      <a:pPr>
                        <a:lnSpc>
                          <a:spcPct val="115000"/>
                        </a:lnSpc>
                        <a:spcAft>
                          <a:spcPts val="0"/>
                        </a:spcAft>
                      </a:pPr>
                      <a:r>
                        <a:rPr lang="tr-TR" sz="1100">
                          <a:effectLst/>
                        </a:rPr>
                        <a:t>Ön meme Lob Bağlantısı</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0.29</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0011"/>
                  </a:ext>
                </a:extLst>
              </a:tr>
              <a:tr h="207328">
                <a:tc>
                  <a:txBody>
                    <a:bodyPr/>
                    <a:lstStyle/>
                    <a:p>
                      <a:pPr>
                        <a:lnSpc>
                          <a:spcPct val="115000"/>
                        </a:lnSpc>
                        <a:spcAft>
                          <a:spcPts val="0"/>
                        </a:spcAft>
                      </a:pPr>
                      <a:r>
                        <a:rPr lang="tr-TR" sz="1100">
                          <a:effectLst/>
                        </a:rPr>
                        <a:t>Arka Meme Yüksekliği</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0.28</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0012"/>
                  </a:ext>
                </a:extLst>
              </a:tr>
              <a:tr h="207328">
                <a:tc>
                  <a:txBody>
                    <a:bodyPr/>
                    <a:lstStyle/>
                    <a:p>
                      <a:pPr>
                        <a:lnSpc>
                          <a:spcPct val="115000"/>
                        </a:lnSpc>
                        <a:spcAft>
                          <a:spcPts val="0"/>
                        </a:spcAft>
                      </a:pPr>
                      <a:r>
                        <a:rPr lang="tr-TR" sz="1100">
                          <a:effectLst/>
                        </a:rPr>
                        <a:t>Arka Meme Lob Genişliği</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0.23</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0013"/>
                  </a:ext>
                </a:extLst>
              </a:tr>
              <a:tr h="207328">
                <a:tc>
                  <a:txBody>
                    <a:bodyPr/>
                    <a:lstStyle/>
                    <a:p>
                      <a:pPr>
                        <a:lnSpc>
                          <a:spcPct val="115000"/>
                        </a:lnSpc>
                        <a:spcAft>
                          <a:spcPts val="0"/>
                        </a:spcAft>
                      </a:pPr>
                      <a:r>
                        <a:rPr lang="tr-TR" sz="1100">
                          <a:effectLst/>
                        </a:rPr>
                        <a:t>Meme Lob Ayrımı</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0.24</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0014"/>
                  </a:ext>
                </a:extLst>
              </a:tr>
              <a:tr h="207328">
                <a:tc>
                  <a:txBody>
                    <a:bodyPr/>
                    <a:lstStyle/>
                    <a:p>
                      <a:pPr>
                        <a:lnSpc>
                          <a:spcPct val="115000"/>
                        </a:lnSpc>
                        <a:spcAft>
                          <a:spcPts val="0"/>
                        </a:spcAft>
                      </a:pPr>
                      <a:r>
                        <a:rPr lang="tr-TR" sz="1100">
                          <a:effectLst/>
                        </a:rPr>
                        <a:t>Meme Lob Derinliği</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0.28</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0015"/>
                  </a:ext>
                </a:extLst>
              </a:tr>
              <a:tr h="207328">
                <a:tc>
                  <a:txBody>
                    <a:bodyPr/>
                    <a:lstStyle/>
                    <a:p>
                      <a:pPr>
                        <a:lnSpc>
                          <a:spcPct val="115000"/>
                        </a:lnSpc>
                        <a:spcAft>
                          <a:spcPts val="0"/>
                        </a:spcAft>
                      </a:pPr>
                      <a:r>
                        <a:rPr lang="tr-TR" sz="1100">
                          <a:effectLst/>
                        </a:rPr>
                        <a:t>Ön meme Başı Yerleşimi</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0.26</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0016"/>
                  </a:ext>
                </a:extLst>
              </a:tr>
              <a:tr h="207328">
                <a:tc>
                  <a:txBody>
                    <a:bodyPr/>
                    <a:lstStyle/>
                    <a:p>
                      <a:pPr>
                        <a:lnSpc>
                          <a:spcPct val="115000"/>
                        </a:lnSpc>
                        <a:spcAft>
                          <a:spcPts val="0"/>
                        </a:spcAft>
                      </a:pPr>
                      <a:r>
                        <a:rPr lang="tr-TR" sz="1100">
                          <a:effectLst/>
                        </a:rPr>
                        <a:t>Arka Meme Başı Yerleşimi</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dirty="0">
                          <a:effectLst/>
                        </a:rPr>
                        <a:t>0.32</a:t>
                      </a:r>
                      <a:endParaRPr lang="tr-TR" sz="11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0017"/>
                  </a:ext>
                </a:extLst>
              </a:tr>
              <a:tr h="207328">
                <a:tc>
                  <a:txBody>
                    <a:bodyPr/>
                    <a:lstStyle/>
                    <a:p>
                      <a:pPr>
                        <a:lnSpc>
                          <a:spcPct val="115000"/>
                        </a:lnSpc>
                        <a:spcAft>
                          <a:spcPts val="0"/>
                        </a:spcAft>
                      </a:pPr>
                      <a:r>
                        <a:rPr lang="tr-TR" sz="1100">
                          <a:effectLst/>
                        </a:rPr>
                        <a:t>Meme Başı Uzunluğu</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a:effectLst/>
                        </a:rPr>
                        <a:t>0.26</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0018"/>
                  </a:ext>
                </a:extLst>
              </a:tr>
              <a:tr h="207328">
                <a:tc>
                  <a:txBody>
                    <a:bodyPr/>
                    <a:lstStyle/>
                    <a:p>
                      <a:pPr>
                        <a:lnSpc>
                          <a:spcPct val="115000"/>
                        </a:lnSpc>
                        <a:spcAft>
                          <a:spcPts val="0"/>
                        </a:spcAft>
                      </a:pPr>
                      <a:r>
                        <a:rPr lang="tr-TR" sz="1100">
                          <a:effectLst/>
                        </a:rPr>
                        <a:t>Final Skor</a:t>
                      </a:r>
                      <a:endParaRPr lang="tr-TR" sz="110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gn="ctr">
                        <a:lnSpc>
                          <a:spcPct val="115000"/>
                        </a:lnSpc>
                        <a:spcAft>
                          <a:spcPts val="0"/>
                        </a:spcAft>
                      </a:pPr>
                      <a:r>
                        <a:rPr lang="tr-TR" sz="1100" dirty="0">
                          <a:effectLst/>
                        </a:rPr>
                        <a:t>0.29</a:t>
                      </a:r>
                      <a:endParaRPr lang="tr-TR" sz="1100" dirty="0">
                        <a:solidFill>
                          <a:srgbClr val="365F9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373989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İçerik Yer Tutucusu 7"/>
          <p:cNvSpPr>
            <a:spLocks noGrp="1"/>
          </p:cNvSpPr>
          <p:nvPr>
            <p:ph idx="1"/>
          </p:nvPr>
        </p:nvSpPr>
        <p:spPr>
          <a:xfrm>
            <a:off x="673239" y="693337"/>
            <a:ext cx="8892791" cy="5908430"/>
          </a:xfrm>
        </p:spPr>
        <p:txBody>
          <a:bodyPr>
            <a:normAutofit fontScale="70000" lnSpcReduction="20000"/>
          </a:bodyPr>
          <a:lstStyle/>
          <a:p>
            <a:pPr marL="0" indent="0">
              <a:buNone/>
            </a:pPr>
            <a:r>
              <a:rPr lang="tr-TR" sz="2200" b="1" u="sng" dirty="0">
                <a:solidFill>
                  <a:schemeClr val="accent1">
                    <a:lumMod val="50000"/>
                  </a:schemeClr>
                </a:solidFill>
              </a:rPr>
              <a:t>11- Total </a:t>
            </a:r>
            <a:r>
              <a:rPr lang="tr-TR" sz="2200" b="1" u="sng" dirty="0" err="1">
                <a:solidFill>
                  <a:schemeClr val="accent1">
                    <a:lumMod val="50000"/>
                  </a:schemeClr>
                </a:solidFill>
              </a:rPr>
              <a:t>Merit</a:t>
            </a:r>
            <a:r>
              <a:rPr lang="tr-TR" sz="2200" b="1" u="sng" dirty="0">
                <a:solidFill>
                  <a:schemeClr val="accent1">
                    <a:lumMod val="50000"/>
                  </a:schemeClr>
                </a:solidFill>
              </a:rPr>
              <a:t> Index – TMI ( Toplam Performans/Verim İndeksi) : </a:t>
            </a:r>
            <a:r>
              <a:rPr lang="tr-TR" sz="2200" dirty="0">
                <a:solidFill>
                  <a:schemeClr val="accent1">
                    <a:lumMod val="50000"/>
                  </a:schemeClr>
                </a:solidFill>
              </a:rPr>
              <a:t> Total Verim İndeksi yetiştiricilere boğa seçimi konusunda yardımcı olması amacıyla geliştirilmiş, boğanın bir çok özelliğinin ayrı ayrı ekonomik değerlerinin birbiri ile etkileşimleri sonucu ortaya çıkan bir değerdir. </a:t>
            </a:r>
            <a:br>
              <a:rPr lang="tr-TR" sz="2200" dirty="0">
                <a:solidFill>
                  <a:schemeClr val="accent1">
                    <a:lumMod val="50000"/>
                  </a:schemeClr>
                </a:solidFill>
              </a:rPr>
            </a:br>
            <a:r>
              <a:rPr lang="tr-TR" sz="2200" dirty="0">
                <a:solidFill>
                  <a:schemeClr val="accent1">
                    <a:lumMod val="50000"/>
                  </a:schemeClr>
                </a:solidFill>
              </a:rPr>
              <a:t>Her ülkenin kendine ait bir TMI değerlendirme yöntemi vardır ve farklı isimler almaktadırlar. </a:t>
            </a:r>
            <a:br>
              <a:rPr lang="tr-TR" sz="2200" dirty="0">
                <a:solidFill>
                  <a:schemeClr val="accent1">
                    <a:lumMod val="50000"/>
                  </a:schemeClr>
                </a:solidFill>
              </a:rPr>
            </a:br>
            <a:r>
              <a:rPr lang="tr-TR" sz="2200" dirty="0">
                <a:solidFill>
                  <a:schemeClr val="accent1">
                    <a:lumMod val="50000"/>
                  </a:schemeClr>
                </a:solidFill>
              </a:rPr>
              <a:t>ABD Tip </a:t>
            </a:r>
            <a:r>
              <a:rPr lang="tr-TR" sz="2200" dirty="0" err="1">
                <a:solidFill>
                  <a:schemeClr val="accent1">
                    <a:lumMod val="50000"/>
                  </a:schemeClr>
                </a:solidFill>
              </a:rPr>
              <a:t>Production</a:t>
            </a:r>
            <a:r>
              <a:rPr lang="tr-TR" sz="2200" dirty="0">
                <a:solidFill>
                  <a:schemeClr val="accent1">
                    <a:lumMod val="50000"/>
                  </a:schemeClr>
                </a:solidFill>
              </a:rPr>
              <a:t> Index (TPI) , İsveç TMI, Almanya RZG gibi.</a:t>
            </a:r>
            <a:br>
              <a:rPr lang="tr-TR" sz="2200" dirty="0">
                <a:solidFill>
                  <a:schemeClr val="accent1">
                    <a:lumMod val="50000"/>
                  </a:schemeClr>
                </a:solidFill>
              </a:rPr>
            </a:br>
            <a:endParaRPr lang="tr-TR" sz="2200" dirty="0">
              <a:solidFill>
                <a:schemeClr val="accent1">
                  <a:lumMod val="50000"/>
                </a:schemeClr>
              </a:solidFill>
            </a:endParaRPr>
          </a:p>
          <a:p>
            <a:r>
              <a:rPr lang="tr-TR" sz="2200" dirty="0">
                <a:solidFill>
                  <a:schemeClr val="accent1">
                    <a:lumMod val="50000"/>
                  </a:schemeClr>
                </a:solidFill>
              </a:rPr>
              <a:t>Bir boğanın </a:t>
            </a:r>
            <a:r>
              <a:rPr lang="tr-TR" sz="2200" dirty="0" err="1">
                <a:solidFill>
                  <a:schemeClr val="accent1">
                    <a:lumMod val="50000"/>
                  </a:schemeClr>
                </a:solidFill>
              </a:rPr>
              <a:t>TMI’sı</a:t>
            </a:r>
            <a:r>
              <a:rPr lang="tr-TR" sz="2200" dirty="0">
                <a:solidFill>
                  <a:schemeClr val="accent1">
                    <a:lumMod val="50000"/>
                  </a:schemeClr>
                </a:solidFill>
              </a:rPr>
              <a:t> diğer boğaların ortalamasına göre o boğanın fiziksel ve üretim özellikleri bakımından farkını ortaya koymaktadır. TMI değeri ne kadar yüksek olursa genetik kapasite o kadar yüksektir. TMI skoru, boğanın kızlarının dayanıklılığı (sürüde kalma süresi), üretim özellikleri, sağlık ve </a:t>
            </a:r>
            <a:r>
              <a:rPr lang="tr-TR" sz="2200" dirty="0" err="1">
                <a:solidFill>
                  <a:schemeClr val="accent1">
                    <a:lumMod val="50000"/>
                  </a:schemeClr>
                </a:solidFill>
              </a:rPr>
              <a:t>fertilite</a:t>
            </a:r>
            <a:r>
              <a:rPr lang="tr-TR" sz="2200" dirty="0">
                <a:solidFill>
                  <a:schemeClr val="accent1">
                    <a:lumMod val="50000"/>
                  </a:schemeClr>
                </a:solidFill>
              </a:rPr>
              <a:t> değerleri hakkında genel bilgi veren bir skordur.</a:t>
            </a:r>
            <a:br>
              <a:rPr lang="tr-TR" sz="2200" dirty="0">
                <a:solidFill>
                  <a:schemeClr val="accent1">
                    <a:lumMod val="50000"/>
                  </a:schemeClr>
                </a:solidFill>
              </a:rPr>
            </a:br>
            <a:endParaRPr lang="tr-TR" sz="2200" dirty="0">
              <a:solidFill>
                <a:schemeClr val="accent1">
                  <a:lumMod val="50000"/>
                </a:schemeClr>
              </a:solidFill>
            </a:endParaRPr>
          </a:p>
          <a:p>
            <a:r>
              <a:rPr lang="tr-TR" sz="2200" dirty="0">
                <a:solidFill>
                  <a:schemeClr val="accent1">
                    <a:lumMod val="50000"/>
                  </a:schemeClr>
                </a:solidFill>
              </a:rPr>
              <a:t>Kendine ait bir formülü vardır;</a:t>
            </a:r>
            <a:br>
              <a:rPr lang="tr-TR" sz="2200" dirty="0">
                <a:solidFill>
                  <a:schemeClr val="accent1">
                    <a:lumMod val="50000"/>
                  </a:schemeClr>
                </a:solidFill>
              </a:rPr>
            </a:br>
            <a:r>
              <a:rPr lang="tr-TR" sz="2200" b="1" dirty="0">
                <a:solidFill>
                  <a:schemeClr val="accent1">
                    <a:lumMod val="50000"/>
                  </a:schemeClr>
                </a:solidFill>
              </a:rPr>
              <a:t>[28(PTAP/19.4)+17(PTAF/23.0)+13(PTAT/0.73)-1(DF/1.0)+10(UDC/0.8)+5(FLC/0.85)]+10(PL/1.26)-5(SCS/0.13)+8(DPR/1.0)-2(DCE/1.0)-1(DSB/0.09)]3.7+1575</a:t>
            </a:r>
            <a:endParaRPr lang="tr-TR" sz="2200" dirty="0">
              <a:solidFill>
                <a:schemeClr val="accent1">
                  <a:lumMod val="50000"/>
                </a:schemeClr>
              </a:solidFill>
            </a:endParaRPr>
          </a:p>
          <a:p>
            <a:pPr marL="0" indent="0">
              <a:buNone/>
            </a:pPr>
            <a:r>
              <a:rPr lang="tr-TR" sz="2200" dirty="0">
                <a:solidFill>
                  <a:schemeClr val="accent1">
                    <a:lumMod val="50000"/>
                  </a:schemeClr>
                </a:solidFill>
              </a:rPr>
              <a:t>PTAP= PTA Protein                PTAF= PTA Yağ                 PTAT= PTA Tip      DF = STA Sütçülük Formülü         UDC= Meme Lobu </a:t>
            </a:r>
            <a:r>
              <a:rPr lang="tr-TR" sz="2200" dirty="0" err="1">
                <a:solidFill>
                  <a:schemeClr val="accent1">
                    <a:lumMod val="50000"/>
                  </a:schemeClr>
                </a:solidFill>
              </a:rPr>
              <a:t>Kompoziti</a:t>
            </a:r>
            <a:r>
              <a:rPr lang="tr-TR" sz="2200" dirty="0">
                <a:solidFill>
                  <a:schemeClr val="accent1">
                    <a:lumMod val="50000"/>
                  </a:schemeClr>
                </a:solidFill>
              </a:rPr>
              <a:t>             FLC= </a:t>
            </a:r>
            <a:r>
              <a:rPr lang="tr-TR" sz="2200" dirty="0" err="1">
                <a:solidFill>
                  <a:schemeClr val="accent1">
                    <a:lumMod val="50000"/>
                  </a:schemeClr>
                </a:solidFill>
              </a:rPr>
              <a:t>Ayak&amp;Bacak</a:t>
            </a:r>
            <a:r>
              <a:rPr lang="tr-TR" sz="2200" dirty="0">
                <a:solidFill>
                  <a:schemeClr val="accent1">
                    <a:lumMod val="50000"/>
                  </a:schemeClr>
                </a:solidFill>
              </a:rPr>
              <a:t> </a:t>
            </a:r>
            <a:r>
              <a:rPr lang="tr-TR" sz="2200" dirty="0" err="1">
                <a:solidFill>
                  <a:schemeClr val="accent1">
                    <a:lumMod val="50000"/>
                  </a:schemeClr>
                </a:solidFill>
              </a:rPr>
              <a:t>Kompoziti</a:t>
            </a:r>
            <a:r>
              <a:rPr lang="tr-TR" sz="2200" dirty="0">
                <a:solidFill>
                  <a:schemeClr val="accent1">
                    <a:lumMod val="50000"/>
                  </a:schemeClr>
                </a:solidFill>
              </a:rPr>
              <a:t>          PL= PTA Verimlilik Ömrü              SCS= PTA somatik Hücre Sayısı          DPR= PTA Kızlarının Gebe Kalma Oranı </a:t>
            </a:r>
            <a:br>
              <a:rPr lang="tr-TR" sz="2200" dirty="0">
                <a:solidFill>
                  <a:schemeClr val="accent1">
                    <a:lumMod val="50000"/>
                  </a:schemeClr>
                </a:solidFill>
              </a:rPr>
            </a:br>
            <a:r>
              <a:rPr lang="tr-TR" sz="2200" dirty="0">
                <a:solidFill>
                  <a:schemeClr val="accent1">
                    <a:lumMod val="50000"/>
                  </a:schemeClr>
                </a:solidFill>
              </a:rPr>
              <a:t>DCE= PTA Kızlarının Kolay Doğum Oranı                             DSB= PTA Kızlarının Ölü Doğum Oranı</a:t>
            </a:r>
            <a:br>
              <a:rPr lang="tr-TR" sz="2200" dirty="0">
                <a:solidFill>
                  <a:schemeClr val="accent1">
                    <a:lumMod val="50000"/>
                  </a:schemeClr>
                </a:solidFill>
              </a:rPr>
            </a:br>
            <a:endParaRPr lang="tr-TR" sz="2200" dirty="0">
              <a:solidFill>
                <a:schemeClr val="accent1">
                  <a:lumMod val="50000"/>
                </a:schemeClr>
              </a:solidFill>
            </a:endParaRPr>
          </a:p>
          <a:p>
            <a:pPr marL="0" indent="0">
              <a:buNone/>
            </a:pPr>
            <a:r>
              <a:rPr lang="tr-TR" sz="2200" dirty="0">
                <a:solidFill>
                  <a:schemeClr val="accent1">
                    <a:lumMod val="50000"/>
                  </a:schemeClr>
                </a:solidFill>
              </a:rPr>
              <a:t>TMI formülünün temel özellikleri;</a:t>
            </a:r>
            <a:br>
              <a:rPr lang="tr-TR" sz="2200" dirty="0">
                <a:solidFill>
                  <a:schemeClr val="accent1">
                    <a:lumMod val="50000"/>
                  </a:schemeClr>
                </a:solidFill>
              </a:rPr>
            </a:br>
            <a:r>
              <a:rPr lang="tr-TR" sz="2200" dirty="0">
                <a:solidFill>
                  <a:schemeClr val="accent1">
                    <a:lumMod val="50000"/>
                  </a:schemeClr>
                </a:solidFill>
              </a:rPr>
              <a:t>*Verim üzerine etkisi                                                   %47(Yağ ve protein&amp; </a:t>
            </a:r>
            <a:r>
              <a:rPr lang="tr-TR" sz="2200" dirty="0" err="1">
                <a:solidFill>
                  <a:schemeClr val="accent1">
                    <a:lumMod val="50000"/>
                  </a:schemeClr>
                </a:solidFill>
              </a:rPr>
              <a:t>PTAT’ın</a:t>
            </a:r>
            <a:r>
              <a:rPr lang="tr-TR" sz="2200" dirty="0">
                <a:solidFill>
                  <a:schemeClr val="accent1">
                    <a:lumMod val="50000"/>
                  </a:schemeClr>
                </a:solidFill>
              </a:rPr>
              <a:t> bir kısmı)</a:t>
            </a:r>
            <a:br>
              <a:rPr lang="tr-TR" sz="2200" dirty="0">
                <a:solidFill>
                  <a:schemeClr val="accent1">
                    <a:lumMod val="50000"/>
                  </a:schemeClr>
                </a:solidFill>
              </a:rPr>
            </a:br>
            <a:r>
              <a:rPr lang="tr-TR" sz="2200" dirty="0">
                <a:solidFill>
                  <a:schemeClr val="accent1">
                    <a:lumMod val="50000"/>
                  </a:schemeClr>
                </a:solidFill>
              </a:rPr>
              <a:t>*Meme Sağlığı üzerine etkisi                                      %20 (SCS, UDC&amp;PTAT bir kısmı)</a:t>
            </a:r>
            <a:br>
              <a:rPr lang="tr-TR" sz="2200" dirty="0">
                <a:solidFill>
                  <a:schemeClr val="accent1">
                    <a:lumMod val="50000"/>
                  </a:schemeClr>
                </a:solidFill>
              </a:rPr>
            </a:br>
            <a:r>
              <a:rPr lang="tr-TR" sz="2200" dirty="0">
                <a:solidFill>
                  <a:schemeClr val="accent1">
                    <a:lumMod val="50000"/>
                  </a:schemeClr>
                </a:solidFill>
              </a:rPr>
              <a:t>*Erken eşleştirme üzerine etkisi                                %19 (DPR,PL &amp; DF)</a:t>
            </a:r>
            <a:br>
              <a:rPr lang="tr-TR" sz="2200" dirty="0">
                <a:solidFill>
                  <a:schemeClr val="accent1">
                    <a:lumMod val="50000"/>
                  </a:schemeClr>
                </a:solidFill>
              </a:rPr>
            </a:br>
            <a:r>
              <a:rPr lang="tr-TR" sz="2200" dirty="0">
                <a:solidFill>
                  <a:schemeClr val="accent1">
                    <a:lumMod val="50000"/>
                  </a:schemeClr>
                </a:solidFill>
              </a:rPr>
              <a:t>*Hareketlilik üzerine etkisi                                          %8(</a:t>
            </a:r>
            <a:r>
              <a:rPr lang="tr-TR" sz="2200" dirty="0" err="1">
                <a:solidFill>
                  <a:schemeClr val="accent1">
                    <a:lumMod val="50000"/>
                  </a:schemeClr>
                </a:solidFill>
              </a:rPr>
              <a:t>ayak&amp;bacak</a:t>
            </a:r>
            <a:r>
              <a:rPr lang="tr-TR" sz="2200" dirty="0">
                <a:solidFill>
                  <a:schemeClr val="accent1">
                    <a:lumMod val="50000"/>
                  </a:schemeClr>
                </a:solidFill>
              </a:rPr>
              <a:t> </a:t>
            </a:r>
            <a:r>
              <a:rPr lang="tr-TR" sz="2200" dirty="0" err="1">
                <a:solidFill>
                  <a:schemeClr val="accent1">
                    <a:lumMod val="50000"/>
                  </a:schemeClr>
                </a:solidFill>
              </a:rPr>
              <a:t>kompoziti</a:t>
            </a:r>
            <a:r>
              <a:rPr lang="tr-TR" sz="2200" dirty="0">
                <a:solidFill>
                  <a:schemeClr val="accent1">
                    <a:lumMod val="50000"/>
                  </a:schemeClr>
                </a:solidFill>
              </a:rPr>
              <a:t>)</a:t>
            </a:r>
            <a:br>
              <a:rPr lang="tr-TR" sz="2200" dirty="0">
                <a:solidFill>
                  <a:schemeClr val="accent1">
                    <a:lumMod val="50000"/>
                  </a:schemeClr>
                </a:solidFill>
              </a:rPr>
            </a:br>
            <a:r>
              <a:rPr lang="tr-TR" sz="2200" dirty="0">
                <a:solidFill>
                  <a:schemeClr val="accent1">
                    <a:lumMod val="50000"/>
                  </a:schemeClr>
                </a:solidFill>
              </a:rPr>
              <a:t>*Buzağılama yeteneği üzerine etkisi                         %3 (Kızlarının kolay buzağılama &amp;ölü doğum)</a:t>
            </a:r>
            <a:br>
              <a:rPr lang="tr-TR" sz="2200" dirty="0">
                <a:solidFill>
                  <a:schemeClr val="accent1">
                    <a:lumMod val="50000"/>
                  </a:schemeClr>
                </a:solidFill>
              </a:rPr>
            </a:br>
            <a:r>
              <a:rPr lang="tr-TR" sz="2200" dirty="0">
                <a:solidFill>
                  <a:schemeClr val="accent1">
                    <a:lumMod val="50000"/>
                  </a:schemeClr>
                </a:solidFill>
              </a:rPr>
              <a:t>*Vücut ölçüsü üzerine etkisi                                       %3 (</a:t>
            </a:r>
            <a:r>
              <a:rPr lang="tr-TR" sz="2200" dirty="0" err="1">
                <a:solidFill>
                  <a:schemeClr val="accent1">
                    <a:lumMod val="50000"/>
                  </a:schemeClr>
                </a:solidFill>
              </a:rPr>
              <a:t>PTAT’ın</a:t>
            </a:r>
            <a:r>
              <a:rPr lang="tr-TR" sz="2200" dirty="0">
                <a:solidFill>
                  <a:schemeClr val="accent1">
                    <a:lumMod val="50000"/>
                  </a:schemeClr>
                </a:solidFill>
              </a:rPr>
              <a:t> bir kısmı)</a:t>
            </a:r>
            <a:br>
              <a:rPr lang="tr-TR" sz="2200" dirty="0">
                <a:solidFill>
                  <a:schemeClr val="accent1">
                    <a:lumMod val="50000"/>
                  </a:schemeClr>
                </a:solidFill>
              </a:rPr>
            </a:br>
            <a:br>
              <a:rPr lang="tr-TR" b="1" dirty="0">
                <a:solidFill>
                  <a:schemeClr val="accent1">
                    <a:lumMod val="50000"/>
                  </a:schemeClr>
                </a:solidFill>
              </a:rPr>
            </a:br>
            <a:endParaRPr lang="tr-TR" dirty="0">
              <a:solidFill>
                <a:schemeClr val="accent1">
                  <a:lumMod val="50000"/>
                </a:schemeClr>
              </a:solidFill>
            </a:endParaRPr>
          </a:p>
        </p:txBody>
      </p:sp>
    </p:spTree>
    <p:extLst>
      <p:ext uri="{BB962C8B-B14F-4D97-AF65-F5344CB8AC3E}">
        <p14:creationId xmlns:p14="http://schemas.microsoft.com/office/powerpoint/2010/main" val="107747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506512" y="357708"/>
            <a:ext cx="8687730" cy="1098620"/>
          </a:xfrm>
        </p:spPr>
        <p:txBody>
          <a:bodyPr>
            <a:normAutofit/>
          </a:bodyPr>
          <a:lstStyle/>
          <a:p>
            <a:r>
              <a:rPr lang="tr-TR" sz="1600" dirty="0">
                <a:solidFill>
                  <a:srgbClr val="C00000"/>
                </a:solidFill>
              </a:rPr>
              <a:t>.</a:t>
            </a:r>
          </a:p>
        </p:txBody>
      </p:sp>
      <p:sp>
        <p:nvSpPr>
          <p:cNvPr id="3" name="İçerik Yer Tutucusu 2"/>
          <p:cNvSpPr>
            <a:spLocks noGrp="1"/>
          </p:cNvSpPr>
          <p:nvPr>
            <p:ph idx="1"/>
          </p:nvPr>
        </p:nvSpPr>
        <p:spPr>
          <a:xfrm>
            <a:off x="606996" y="1843970"/>
            <a:ext cx="8687730" cy="4453722"/>
          </a:xfrm>
        </p:spPr>
        <p:txBody>
          <a:bodyPr>
            <a:normAutofit lnSpcReduction="10000"/>
          </a:bodyPr>
          <a:lstStyle/>
          <a:p>
            <a:r>
              <a:rPr lang="tr-TR" b="1" u="sng" dirty="0">
                <a:solidFill>
                  <a:schemeClr val="accent1">
                    <a:lumMod val="50000"/>
                  </a:schemeClr>
                </a:solidFill>
              </a:rPr>
              <a:t>a-Boy (Sağrı Yüksekliği):</a:t>
            </a:r>
            <a:r>
              <a:rPr lang="tr-TR" dirty="0">
                <a:solidFill>
                  <a:schemeClr val="accent1">
                    <a:lumMod val="50000"/>
                  </a:schemeClr>
                </a:solidFill>
              </a:rPr>
              <a:t> </a:t>
            </a:r>
            <a:br>
              <a:rPr lang="tr-TR" dirty="0">
                <a:solidFill>
                  <a:schemeClr val="accent1">
                    <a:lumMod val="50000"/>
                  </a:schemeClr>
                </a:solidFill>
              </a:rPr>
            </a:br>
            <a:r>
              <a:rPr lang="tr-TR" i="1" dirty="0">
                <a:solidFill>
                  <a:schemeClr val="accent1">
                    <a:lumMod val="50000"/>
                  </a:schemeClr>
                </a:solidFill>
              </a:rPr>
              <a:t>İstenilen değer: Süt ineklerinin çok uzun boylu olması istenmez.</a:t>
            </a:r>
            <a:r>
              <a:rPr lang="tr-TR" dirty="0">
                <a:solidFill>
                  <a:schemeClr val="accent1">
                    <a:lumMod val="50000"/>
                  </a:schemeClr>
                </a:solidFill>
              </a:rPr>
              <a:t> </a:t>
            </a:r>
            <a:br>
              <a:rPr lang="tr-TR" dirty="0">
                <a:solidFill>
                  <a:schemeClr val="accent1">
                    <a:lumMod val="50000"/>
                  </a:schemeClr>
                </a:solidFill>
              </a:rPr>
            </a:br>
            <a:r>
              <a:rPr lang="tr-TR" dirty="0">
                <a:solidFill>
                  <a:schemeClr val="accent1">
                    <a:lumMod val="50000"/>
                  </a:schemeClr>
                </a:solidFill>
              </a:rPr>
              <a:t>Eğer işletmemizde boy olarak uzun ineklere sahip isek, boyu kısa kızlara sahip olan boğaları seçmemiz en az verim özelliği kadar önemlidir. </a:t>
            </a:r>
          </a:p>
          <a:p>
            <a:r>
              <a:rPr lang="tr-TR" b="1" u="sng" dirty="0">
                <a:solidFill>
                  <a:schemeClr val="accent1">
                    <a:lumMod val="50000"/>
                  </a:schemeClr>
                </a:solidFill>
              </a:rPr>
              <a:t>b-Göğüs Genişliği:</a:t>
            </a:r>
            <a:r>
              <a:rPr lang="tr-TR" dirty="0">
                <a:solidFill>
                  <a:schemeClr val="accent1">
                    <a:lumMod val="50000"/>
                  </a:schemeClr>
                </a:solidFill>
              </a:rPr>
              <a:t> </a:t>
            </a:r>
            <a:br>
              <a:rPr lang="tr-TR" dirty="0">
                <a:solidFill>
                  <a:schemeClr val="accent1">
                    <a:lumMod val="50000"/>
                  </a:schemeClr>
                </a:solidFill>
              </a:rPr>
            </a:br>
            <a:r>
              <a:rPr lang="tr-TR" i="1" dirty="0">
                <a:solidFill>
                  <a:schemeClr val="accent1">
                    <a:lumMod val="50000"/>
                  </a:schemeClr>
                </a:solidFill>
              </a:rPr>
              <a:t>İstenilen değer : Ortalamanın hafif üstü olanlar tercih edilmelidir.</a:t>
            </a:r>
            <a:br>
              <a:rPr lang="tr-TR" dirty="0">
                <a:solidFill>
                  <a:schemeClr val="accent1">
                    <a:lumMod val="50000"/>
                  </a:schemeClr>
                </a:solidFill>
              </a:rPr>
            </a:br>
            <a:r>
              <a:rPr lang="tr-TR" dirty="0">
                <a:solidFill>
                  <a:schemeClr val="accent1">
                    <a:lumMod val="50000"/>
                  </a:schemeClr>
                </a:solidFill>
              </a:rPr>
              <a:t>İneklerin göğüslerinin önden görünüşteki genişliğidir. Akciğer kapasitesi ile doğrudan ilişkilidir. Tam ölçüdeki bir inek daha sağlıklı ve iştahlıdır. </a:t>
            </a:r>
            <a:br>
              <a:rPr lang="tr-TR" dirty="0">
                <a:solidFill>
                  <a:schemeClr val="accent1">
                    <a:lumMod val="50000"/>
                  </a:schemeClr>
                </a:solidFill>
              </a:rPr>
            </a:br>
            <a:r>
              <a:rPr lang="tr-TR" dirty="0">
                <a:solidFill>
                  <a:schemeClr val="accent1">
                    <a:lumMod val="50000"/>
                  </a:schemeClr>
                </a:solidFill>
              </a:rPr>
              <a:t>Vücut genişliği tam olmayanlar, sağlıksız olabileceği gibi çok geniş ölçüdeki hayvanlar ise sütçülük özelliğini gösteren çıkıntılı kemik yapısına sahip olmayabilirler. </a:t>
            </a:r>
            <a:br>
              <a:rPr lang="tr-TR" dirty="0">
                <a:solidFill>
                  <a:schemeClr val="accent1">
                    <a:lumMod val="50000"/>
                  </a:schemeClr>
                </a:solidFill>
              </a:rPr>
            </a:br>
            <a:endParaRPr lang="tr-TR" dirty="0">
              <a:solidFill>
                <a:schemeClr val="accent1">
                  <a:lumMod val="50000"/>
                </a:schemeClr>
              </a:solidFill>
            </a:endParaRPr>
          </a:p>
          <a:p>
            <a:r>
              <a:rPr lang="tr-TR" b="1" u="sng" dirty="0">
                <a:solidFill>
                  <a:schemeClr val="accent1">
                    <a:lumMod val="50000"/>
                  </a:schemeClr>
                </a:solidFill>
              </a:rPr>
              <a:t>c-Beden (Vücut) Derinliği: </a:t>
            </a:r>
            <a:br>
              <a:rPr lang="tr-TR" dirty="0">
                <a:solidFill>
                  <a:schemeClr val="accent1">
                    <a:lumMod val="50000"/>
                  </a:schemeClr>
                </a:solidFill>
              </a:rPr>
            </a:br>
            <a:r>
              <a:rPr lang="tr-TR" i="1" dirty="0">
                <a:solidFill>
                  <a:schemeClr val="accent1">
                    <a:lumMod val="50000"/>
                  </a:schemeClr>
                </a:solidFill>
              </a:rPr>
              <a:t>İstenilen değer: Erişkin bir inekte yaklaşık 75 cm’dir. </a:t>
            </a:r>
            <a:br>
              <a:rPr lang="tr-TR" i="1" dirty="0">
                <a:solidFill>
                  <a:schemeClr val="accent1">
                    <a:lumMod val="50000"/>
                  </a:schemeClr>
                </a:solidFill>
              </a:rPr>
            </a:br>
            <a:r>
              <a:rPr lang="tr-TR" dirty="0">
                <a:solidFill>
                  <a:schemeClr val="accent1">
                    <a:lumMod val="50000"/>
                  </a:schemeClr>
                </a:solidFill>
              </a:rPr>
              <a:t>İneğin metabolizması ve yem tüketme kapasitesi ile ilgilidir. Bu nedenler bu özelliğin  düşük puanlı olması istenmez. </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4240" y="1937284"/>
            <a:ext cx="2542983" cy="835326"/>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240" y="5238211"/>
            <a:ext cx="2751157" cy="1059481"/>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9995" y="3368279"/>
            <a:ext cx="2999645" cy="971313"/>
          </a:xfrm>
          <a:prstGeom prst="rect">
            <a:avLst/>
          </a:prstGeom>
        </p:spPr>
      </p:pic>
      <p:sp>
        <p:nvSpPr>
          <p:cNvPr id="4" name="Dikdörtgen 3"/>
          <p:cNvSpPr/>
          <p:nvPr/>
        </p:nvSpPr>
        <p:spPr>
          <a:xfrm>
            <a:off x="677334" y="255999"/>
            <a:ext cx="9612178" cy="1477328"/>
          </a:xfrm>
          <a:prstGeom prst="rect">
            <a:avLst/>
          </a:prstGeom>
        </p:spPr>
        <p:txBody>
          <a:bodyPr wrap="square">
            <a:spAutoFit/>
          </a:bodyPr>
          <a:lstStyle/>
          <a:p>
            <a:r>
              <a:rPr lang="tr-TR" dirty="0">
                <a:solidFill>
                  <a:srgbClr val="C00000"/>
                </a:solidFill>
              </a:rPr>
              <a:t>Boğa kataloglardan seçilecek olan boğanın işletmenin ihtiyacı olan özellikleri taşıması gerekmektedir. İşletmenin genetik ıslah çalışmaları da seçilecek boğa özellikleri ile </a:t>
            </a:r>
            <a:r>
              <a:rPr lang="tr-TR" dirty="0" err="1">
                <a:solidFill>
                  <a:srgbClr val="C00000"/>
                </a:solidFill>
              </a:rPr>
              <a:t>sağlanabillir</a:t>
            </a:r>
            <a:r>
              <a:rPr lang="tr-TR" dirty="0">
                <a:solidFill>
                  <a:srgbClr val="C00000"/>
                </a:solidFill>
              </a:rPr>
              <a:t>. Günümüzde ‘Bilgisayarlı Eşleştirme Sistemi’ kullanılmakta, inek özellikleri girildikten sonra uygun olan özellikleri taşıyan boğa ile eşleştirilmesi sağlanmaktadır. Özelliklerin istenen değerleri ve bilgileri kısaca aşağıda belirtilmiştir.</a:t>
            </a:r>
          </a:p>
        </p:txBody>
      </p:sp>
    </p:spTree>
    <p:extLst>
      <p:ext uri="{BB962C8B-B14F-4D97-AF65-F5344CB8AC3E}">
        <p14:creationId xmlns:p14="http://schemas.microsoft.com/office/powerpoint/2010/main" val="3351665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1934" y="532563"/>
            <a:ext cx="8532014" cy="5988817"/>
          </a:xfrm>
        </p:spPr>
        <p:txBody>
          <a:bodyPr>
            <a:normAutofit/>
          </a:bodyPr>
          <a:lstStyle/>
          <a:p>
            <a:r>
              <a:rPr lang="tr-TR" b="1" u="sng" dirty="0">
                <a:solidFill>
                  <a:schemeClr val="accent1">
                    <a:lumMod val="50000"/>
                  </a:schemeClr>
                </a:solidFill>
              </a:rPr>
              <a:t>d-Sütçülük Karakteri:</a:t>
            </a:r>
            <a:br>
              <a:rPr lang="tr-TR" i="1" dirty="0">
                <a:solidFill>
                  <a:schemeClr val="accent1">
                    <a:lumMod val="50000"/>
                  </a:schemeClr>
                </a:solidFill>
              </a:rPr>
            </a:br>
            <a:r>
              <a:rPr lang="tr-TR" dirty="0">
                <a:solidFill>
                  <a:schemeClr val="accent1">
                    <a:lumMod val="50000"/>
                  </a:schemeClr>
                </a:solidFill>
              </a:rPr>
              <a:t>Çıkıntılı görünüşteki kemik yapısı, süt üretimi ile en yüksek bağlantılı özelliklerdendir.</a:t>
            </a:r>
            <a:r>
              <a:rPr lang="tr-TR" i="1" dirty="0">
                <a:solidFill>
                  <a:schemeClr val="accent1">
                    <a:lumMod val="50000"/>
                  </a:schemeClr>
                </a:solidFill>
              </a:rPr>
              <a:t> </a:t>
            </a:r>
            <a:br>
              <a:rPr lang="tr-TR" dirty="0">
                <a:solidFill>
                  <a:schemeClr val="accent1">
                    <a:lumMod val="50000"/>
                  </a:schemeClr>
                </a:solidFill>
              </a:rPr>
            </a:br>
            <a:r>
              <a:rPr lang="tr-TR" i="1" dirty="0">
                <a:solidFill>
                  <a:schemeClr val="accent1">
                    <a:lumMod val="50000"/>
                  </a:schemeClr>
                </a:solidFill>
              </a:rPr>
              <a:t>İstenilen değer : İneklerin boynu uzun ve narin, omuzu dar olması, kürek kemikleri yuvarlak olmamalı, derisi ince ve kıvrılır olmalıdır.</a:t>
            </a:r>
            <a:r>
              <a:rPr lang="tr-TR" dirty="0">
                <a:solidFill>
                  <a:schemeClr val="accent1">
                    <a:lumMod val="50000"/>
                  </a:schemeClr>
                </a:solidFill>
              </a:rPr>
              <a:t> </a:t>
            </a:r>
          </a:p>
          <a:p>
            <a:r>
              <a:rPr lang="tr-TR" b="1" u="sng" dirty="0">
                <a:solidFill>
                  <a:schemeClr val="accent1">
                    <a:lumMod val="50000"/>
                  </a:schemeClr>
                </a:solidFill>
              </a:rPr>
              <a:t>e-Sağrı Eğimi: </a:t>
            </a:r>
            <a:br>
              <a:rPr lang="tr-TR" b="1" u="sng" dirty="0">
                <a:solidFill>
                  <a:schemeClr val="accent1">
                    <a:lumMod val="50000"/>
                  </a:schemeClr>
                </a:solidFill>
              </a:rPr>
            </a:br>
            <a:r>
              <a:rPr lang="tr-TR" i="1" dirty="0">
                <a:solidFill>
                  <a:schemeClr val="accent1">
                    <a:lumMod val="50000"/>
                  </a:schemeClr>
                </a:solidFill>
              </a:rPr>
              <a:t>İstenilen değer: İneklerin kalçasına yandan bakışla kalça kemiğinden arkaya doğru hafif bir eğim olmalıdır. </a:t>
            </a:r>
            <a:br>
              <a:rPr lang="tr-TR" b="1" u="sng" dirty="0">
                <a:solidFill>
                  <a:schemeClr val="accent1">
                    <a:lumMod val="50000"/>
                  </a:schemeClr>
                </a:solidFill>
              </a:rPr>
            </a:br>
            <a:r>
              <a:rPr lang="tr-TR" dirty="0">
                <a:solidFill>
                  <a:schemeClr val="accent1">
                    <a:lumMod val="50000"/>
                  </a:schemeClr>
                </a:solidFill>
              </a:rPr>
              <a:t>Bahsedilen eğim çok olursa ayak ve meme bakımında zorluk çıkabilir, meme arzu edilenden daha çok eğik olur. Doğum kanalı şekli değiştirebileceğinden doğumdan sonra rahmin temizlenmesinde ve tekrar gebe kalmada sorunlar yaşanabilir. </a:t>
            </a:r>
            <a:r>
              <a:rPr lang="tr-TR" dirty="0" err="1">
                <a:solidFill>
                  <a:schemeClr val="accent1">
                    <a:lumMod val="50000"/>
                  </a:schemeClr>
                </a:solidFill>
              </a:rPr>
              <a:t>Pelvis</a:t>
            </a:r>
            <a:r>
              <a:rPr lang="tr-TR" dirty="0">
                <a:solidFill>
                  <a:schemeClr val="accent1">
                    <a:lumMod val="50000"/>
                  </a:schemeClr>
                </a:solidFill>
              </a:rPr>
              <a:t> aşırı dik olursa, ayaklar ineğin arkasında dik bir yapı alır, zor doğum ihtimali artabilir.</a:t>
            </a:r>
          </a:p>
          <a:p>
            <a:r>
              <a:rPr lang="tr-TR" b="1" u="sng" dirty="0">
                <a:solidFill>
                  <a:schemeClr val="accent1">
                    <a:lumMod val="50000"/>
                  </a:schemeClr>
                </a:solidFill>
              </a:rPr>
              <a:t>f-Sağrı Genişliği</a:t>
            </a:r>
            <a:r>
              <a:rPr lang="tr-TR" dirty="0">
                <a:solidFill>
                  <a:schemeClr val="accent1">
                    <a:lumMod val="50000"/>
                  </a:schemeClr>
                </a:solidFill>
              </a:rPr>
              <a:t> :</a:t>
            </a:r>
            <a:br>
              <a:rPr lang="tr-TR" dirty="0">
                <a:solidFill>
                  <a:schemeClr val="accent1">
                    <a:lumMod val="50000"/>
                  </a:schemeClr>
                </a:solidFill>
              </a:rPr>
            </a:br>
            <a:r>
              <a:rPr lang="tr-TR" i="1" dirty="0">
                <a:solidFill>
                  <a:schemeClr val="accent1">
                    <a:lumMod val="50000"/>
                  </a:schemeClr>
                </a:solidFill>
              </a:rPr>
              <a:t>İstenilen değer : Buzağılama için </a:t>
            </a:r>
            <a:r>
              <a:rPr lang="tr-TR" i="1" dirty="0" err="1">
                <a:solidFill>
                  <a:schemeClr val="accent1">
                    <a:lumMod val="50000"/>
                  </a:schemeClr>
                </a:solidFill>
              </a:rPr>
              <a:t>pelvisin</a:t>
            </a:r>
            <a:r>
              <a:rPr lang="tr-TR" i="1" dirty="0">
                <a:solidFill>
                  <a:schemeClr val="accent1">
                    <a:lumMod val="50000"/>
                  </a:schemeClr>
                </a:solidFill>
              </a:rPr>
              <a:t> uygun bir genişliğe sahip olması.</a:t>
            </a:r>
            <a:br>
              <a:rPr lang="tr-TR" i="1" dirty="0">
                <a:solidFill>
                  <a:schemeClr val="accent1">
                    <a:lumMod val="50000"/>
                  </a:schemeClr>
                </a:solidFill>
              </a:rPr>
            </a:br>
            <a:r>
              <a:rPr lang="tr-TR" dirty="0">
                <a:solidFill>
                  <a:schemeClr val="accent1">
                    <a:lumMod val="50000"/>
                  </a:schemeClr>
                </a:solidFill>
              </a:rPr>
              <a:t>Doğum kolaylığı ile ilgili olan değerdir. </a:t>
            </a:r>
            <a:r>
              <a:rPr lang="tr-TR" dirty="0" err="1">
                <a:solidFill>
                  <a:schemeClr val="accent1">
                    <a:lumMod val="50000"/>
                  </a:schemeClr>
                </a:solidFill>
              </a:rPr>
              <a:t>Pelvisin</a:t>
            </a:r>
            <a:r>
              <a:rPr lang="tr-TR" dirty="0">
                <a:solidFill>
                  <a:schemeClr val="accent1">
                    <a:lumMod val="50000"/>
                  </a:schemeClr>
                </a:solidFill>
              </a:rPr>
              <a:t> dar olması istenmez, normalden geniş olması da vulva genişlemesine neden olabileceğinden istenmemektedir. </a:t>
            </a:r>
            <a:br>
              <a:rPr lang="tr-TR" dirty="0">
                <a:solidFill>
                  <a:schemeClr val="accent1">
                    <a:lumMod val="50000"/>
                  </a:schemeClr>
                </a:solidFill>
              </a:rPr>
            </a:br>
            <a:endParaRPr lang="tr-TR" dirty="0">
              <a:solidFill>
                <a:schemeClr val="accent1">
                  <a:lumMod val="50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582" y="889715"/>
            <a:ext cx="3148830" cy="1087596"/>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6846" y="2710192"/>
            <a:ext cx="3216094" cy="1118641"/>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9582" y="4675293"/>
            <a:ext cx="3216094" cy="1196161"/>
          </a:xfrm>
          <a:prstGeom prst="rect">
            <a:avLst/>
          </a:prstGeom>
        </p:spPr>
      </p:pic>
    </p:spTree>
    <p:extLst>
      <p:ext uri="{BB962C8B-B14F-4D97-AF65-F5344CB8AC3E}">
        <p14:creationId xmlns:p14="http://schemas.microsoft.com/office/powerpoint/2010/main" val="410571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5932" y="673433"/>
            <a:ext cx="8466666" cy="5968527"/>
          </a:xfrm>
        </p:spPr>
        <p:txBody>
          <a:bodyPr/>
          <a:lstStyle/>
          <a:p>
            <a:r>
              <a:rPr lang="tr-TR" b="1" u="sng" dirty="0">
                <a:solidFill>
                  <a:schemeClr val="accent1">
                    <a:lumMod val="50000"/>
                  </a:schemeClr>
                </a:solidFill>
              </a:rPr>
              <a:t>g-Arka Bacak (</a:t>
            </a:r>
            <a:r>
              <a:rPr lang="tr-TR" b="1" u="sng" dirty="0" err="1">
                <a:solidFill>
                  <a:schemeClr val="accent1">
                    <a:lumMod val="50000"/>
                  </a:schemeClr>
                </a:solidFill>
              </a:rPr>
              <a:t>Tarsal</a:t>
            </a:r>
            <a:r>
              <a:rPr lang="tr-TR" b="1" u="sng" dirty="0">
                <a:solidFill>
                  <a:schemeClr val="accent1">
                    <a:lumMod val="50000"/>
                  </a:schemeClr>
                </a:solidFill>
              </a:rPr>
              <a:t> Eklem Açısı)</a:t>
            </a:r>
            <a:r>
              <a:rPr lang="tr-TR" dirty="0">
                <a:solidFill>
                  <a:schemeClr val="accent1">
                    <a:lumMod val="50000"/>
                  </a:schemeClr>
                </a:solidFill>
              </a:rPr>
              <a:t>–Yandan: </a:t>
            </a:r>
            <a:br>
              <a:rPr lang="tr-TR" dirty="0">
                <a:solidFill>
                  <a:schemeClr val="accent1">
                    <a:lumMod val="50000"/>
                  </a:schemeClr>
                </a:solidFill>
              </a:rPr>
            </a:br>
            <a:r>
              <a:rPr lang="tr-TR" i="1" dirty="0">
                <a:solidFill>
                  <a:schemeClr val="accent1">
                    <a:lumMod val="50000"/>
                  </a:schemeClr>
                </a:solidFill>
              </a:rPr>
              <a:t>İstenilen değer: Orta açıklıktaki bacaklar tercih edilir. </a:t>
            </a:r>
            <a:br>
              <a:rPr lang="tr-TR" i="1" dirty="0">
                <a:solidFill>
                  <a:schemeClr val="accent1">
                    <a:lumMod val="50000"/>
                  </a:schemeClr>
                </a:solidFill>
              </a:rPr>
            </a:br>
            <a:r>
              <a:rPr lang="tr-TR" dirty="0">
                <a:solidFill>
                  <a:schemeClr val="accent1">
                    <a:lumMod val="50000"/>
                  </a:schemeClr>
                </a:solidFill>
              </a:rPr>
              <a:t>Açı çok fazla olur ise inekler ökçeler üzerinde yürür, ökçeler yıpranır ve kolaylıkla yaralanabilir. Ayaklar çok dik olduğunda inekler rahat edemez ve kasılır. </a:t>
            </a:r>
          </a:p>
          <a:p>
            <a:r>
              <a:rPr lang="tr-TR" b="1" u="sng" dirty="0">
                <a:solidFill>
                  <a:schemeClr val="accent1">
                    <a:lumMod val="50000"/>
                  </a:schemeClr>
                </a:solidFill>
              </a:rPr>
              <a:t>h-Arka Bacak(Diz yapısı, </a:t>
            </a:r>
            <a:r>
              <a:rPr lang="tr-TR" b="1" u="sng" dirty="0" err="1">
                <a:solidFill>
                  <a:schemeClr val="accent1">
                    <a:lumMod val="50000"/>
                  </a:schemeClr>
                </a:solidFill>
              </a:rPr>
              <a:t>Tarsal</a:t>
            </a:r>
            <a:r>
              <a:rPr lang="tr-TR" b="1" u="sng" dirty="0">
                <a:solidFill>
                  <a:schemeClr val="accent1">
                    <a:lumMod val="50000"/>
                  </a:schemeClr>
                </a:solidFill>
              </a:rPr>
              <a:t> Eklem Kalınlığı)- Arkadan:</a:t>
            </a:r>
            <a:br>
              <a:rPr lang="tr-TR" b="1" u="sng" dirty="0">
                <a:solidFill>
                  <a:schemeClr val="accent1">
                    <a:lumMod val="50000"/>
                  </a:schemeClr>
                </a:solidFill>
              </a:rPr>
            </a:br>
            <a:r>
              <a:rPr lang="tr-TR" i="1" dirty="0">
                <a:solidFill>
                  <a:schemeClr val="accent1">
                    <a:lumMod val="50000"/>
                  </a:schemeClr>
                </a:solidFill>
              </a:rPr>
              <a:t>İstenilen Değer: Arka bacaklara arkadan </a:t>
            </a:r>
            <a:r>
              <a:rPr lang="tr-TR" i="1" dirty="0" err="1">
                <a:solidFill>
                  <a:schemeClr val="accent1">
                    <a:lumMod val="50000"/>
                  </a:schemeClr>
                </a:solidFill>
              </a:rPr>
              <a:t>bakılıdğında</a:t>
            </a:r>
            <a:r>
              <a:rPr lang="tr-TR" i="1" dirty="0">
                <a:solidFill>
                  <a:schemeClr val="accent1">
                    <a:lumMod val="50000"/>
                  </a:schemeClr>
                </a:solidFill>
              </a:rPr>
              <a:t> bacaklar yukarıdan aşağıya doğru adeta düz bir çizgi halinde olmalı, sadece </a:t>
            </a:r>
            <a:r>
              <a:rPr lang="tr-TR" i="1" dirty="0" err="1">
                <a:solidFill>
                  <a:schemeClr val="accent1">
                    <a:lumMod val="50000"/>
                  </a:schemeClr>
                </a:solidFill>
              </a:rPr>
              <a:t>tarsal</a:t>
            </a:r>
            <a:r>
              <a:rPr lang="tr-TR" i="1" dirty="0">
                <a:solidFill>
                  <a:schemeClr val="accent1">
                    <a:lumMod val="50000"/>
                  </a:schemeClr>
                </a:solidFill>
              </a:rPr>
              <a:t> ekleme doğru hafifçe bir kalınlaşma göstermelidir. </a:t>
            </a:r>
            <a:br>
              <a:rPr lang="tr-TR" i="1" dirty="0">
                <a:solidFill>
                  <a:schemeClr val="accent1">
                    <a:lumMod val="50000"/>
                  </a:schemeClr>
                </a:solidFill>
              </a:rPr>
            </a:br>
            <a:r>
              <a:rPr lang="tr-TR" dirty="0" err="1">
                <a:solidFill>
                  <a:schemeClr val="accent1">
                    <a:lumMod val="50000"/>
                  </a:schemeClr>
                </a:solidFill>
              </a:rPr>
              <a:t>Tarsal</a:t>
            </a:r>
            <a:r>
              <a:rPr lang="tr-TR" dirty="0">
                <a:solidFill>
                  <a:schemeClr val="accent1">
                    <a:lumMod val="50000"/>
                  </a:schemeClr>
                </a:solidFill>
              </a:rPr>
              <a:t> bölgenin çok kalın gözükmesi istenen bir özellik değildir. </a:t>
            </a:r>
            <a:br>
              <a:rPr lang="tr-TR" dirty="0">
                <a:solidFill>
                  <a:schemeClr val="accent1">
                    <a:lumMod val="50000"/>
                  </a:schemeClr>
                </a:solidFill>
              </a:rPr>
            </a:br>
            <a:r>
              <a:rPr lang="tr-TR" dirty="0" err="1">
                <a:solidFill>
                  <a:schemeClr val="accent1">
                    <a:lumMod val="50000"/>
                  </a:schemeClr>
                </a:solidFill>
              </a:rPr>
              <a:t>Tarsal</a:t>
            </a:r>
            <a:r>
              <a:rPr lang="tr-TR" dirty="0">
                <a:solidFill>
                  <a:schemeClr val="accent1">
                    <a:lumMod val="50000"/>
                  </a:schemeClr>
                </a:solidFill>
              </a:rPr>
              <a:t> eklemlerde içe dönüklük varsa; tırnaklar dışa doğru döner ve topukla örtüşmez ve fazla uzar. Hayvan yürürken memeye çarpar. Bu durum ise </a:t>
            </a:r>
            <a:r>
              <a:rPr lang="tr-TR" dirty="0" err="1">
                <a:solidFill>
                  <a:schemeClr val="accent1">
                    <a:lumMod val="50000"/>
                  </a:schemeClr>
                </a:solidFill>
              </a:rPr>
              <a:t>mastitise</a:t>
            </a:r>
            <a:r>
              <a:rPr lang="tr-TR" dirty="0">
                <a:solidFill>
                  <a:schemeClr val="accent1">
                    <a:lumMod val="50000"/>
                  </a:schemeClr>
                </a:solidFill>
              </a:rPr>
              <a:t> yol açabilir. </a:t>
            </a:r>
          </a:p>
          <a:p>
            <a:r>
              <a:rPr lang="tr-TR" b="1" u="sng" dirty="0">
                <a:solidFill>
                  <a:schemeClr val="accent1">
                    <a:lumMod val="50000"/>
                  </a:schemeClr>
                </a:solidFill>
              </a:rPr>
              <a:t>ı-Tırnak ve Topuk Yüksekliği (Tırnak Kalınlığı)</a:t>
            </a:r>
            <a:r>
              <a:rPr lang="tr-TR" dirty="0">
                <a:solidFill>
                  <a:schemeClr val="accent1">
                    <a:lumMod val="50000"/>
                  </a:schemeClr>
                </a:solidFill>
              </a:rPr>
              <a:t>: </a:t>
            </a:r>
            <a:br>
              <a:rPr lang="tr-TR" dirty="0">
                <a:solidFill>
                  <a:schemeClr val="accent1">
                    <a:lumMod val="50000"/>
                  </a:schemeClr>
                </a:solidFill>
              </a:rPr>
            </a:br>
            <a:r>
              <a:rPr lang="tr-TR" i="1" dirty="0">
                <a:solidFill>
                  <a:schemeClr val="accent1">
                    <a:lumMod val="50000"/>
                  </a:schemeClr>
                </a:solidFill>
              </a:rPr>
              <a:t>İstenilen Değer: Tırnaklar, yerle 45 derece açı yapmalı ve ineğin topuğu derinlikli olmalıdır.</a:t>
            </a:r>
            <a:r>
              <a:rPr lang="tr-TR" dirty="0">
                <a:solidFill>
                  <a:schemeClr val="accent1">
                    <a:lumMod val="50000"/>
                  </a:schemeClr>
                </a:solidFill>
              </a:rPr>
              <a:t> </a:t>
            </a:r>
            <a:br>
              <a:rPr lang="tr-TR" dirty="0">
                <a:solidFill>
                  <a:schemeClr val="accent1">
                    <a:lumMod val="50000"/>
                  </a:schemeClr>
                </a:solidFill>
              </a:rPr>
            </a:br>
            <a:r>
              <a:rPr lang="tr-TR" dirty="0">
                <a:solidFill>
                  <a:schemeClr val="accent1">
                    <a:lumMod val="50000"/>
                  </a:schemeClr>
                </a:solidFill>
              </a:rPr>
              <a:t>Tırnakların arka bölgesinin çok ince olması istenmez</a:t>
            </a:r>
            <a:r>
              <a:rPr lang="tr-TR" dirty="0"/>
              <a:t>.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2598" y="673433"/>
            <a:ext cx="2900813" cy="128155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2598" y="2877866"/>
            <a:ext cx="3168577" cy="1161572"/>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3064" y="4569637"/>
            <a:ext cx="3117586" cy="1770873"/>
          </a:xfrm>
          <a:prstGeom prst="rect">
            <a:avLst/>
          </a:prstGeom>
        </p:spPr>
      </p:pic>
    </p:spTree>
    <p:extLst>
      <p:ext uri="{BB962C8B-B14F-4D97-AF65-F5344CB8AC3E}">
        <p14:creationId xmlns:p14="http://schemas.microsoft.com/office/powerpoint/2010/main" val="1464660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5545" y="442320"/>
            <a:ext cx="8707826" cy="5827851"/>
          </a:xfrm>
        </p:spPr>
        <p:txBody>
          <a:bodyPr/>
          <a:lstStyle/>
          <a:p>
            <a:r>
              <a:rPr lang="tr-TR" b="1" u="sng" dirty="0">
                <a:solidFill>
                  <a:schemeClr val="accent1">
                    <a:lumMod val="50000"/>
                  </a:schemeClr>
                </a:solidFill>
              </a:rPr>
              <a:t>i-Meme Ön Bağlantısı:</a:t>
            </a:r>
            <a:r>
              <a:rPr lang="tr-TR" dirty="0">
                <a:solidFill>
                  <a:schemeClr val="accent1">
                    <a:lumMod val="50000"/>
                  </a:schemeClr>
                </a:solidFill>
              </a:rPr>
              <a:t> </a:t>
            </a:r>
            <a:br>
              <a:rPr lang="tr-TR" dirty="0">
                <a:solidFill>
                  <a:schemeClr val="accent1">
                    <a:lumMod val="50000"/>
                  </a:schemeClr>
                </a:solidFill>
              </a:rPr>
            </a:br>
            <a:r>
              <a:rPr lang="tr-TR" i="1" dirty="0">
                <a:solidFill>
                  <a:schemeClr val="accent1">
                    <a:lumMod val="50000"/>
                  </a:schemeClr>
                </a:solidFill>
              </a:rPr>
              <a:t>İstenilen Değer: Meme vücuda oldukça sıkı bir şekilde bağlı olması istenir. </a:t>
            </a:r>
            <a:br>
              <a:rPr lang="tr-TR" i="1" dirty="0">
                <a:solidFill>
                  <a:schemeClr val="accent1">
                    <a:lumMod val="50000"/>
                  </a:schemeClr>
                </a:solidFill>
              </a:rPr>
            </a:br>
            <a:r>
              <a:rPr lang="tr-TR" dirty="0">
                <a:solidFill>
                  <a:schemeClr val="accent1">
                    <a:lumMod val="50000"/>
                  </a:schemeClr>
                </a:solidFill>
              </a:rPr>
              <a:t>Memenin erken deforme olması ile ilgili önemli bir özelliktir. Ön meme loblarının ineğin vücuda ne kadar sıkı bağlandığının tahminidir. Bu bağlantı zayıf ise ön meme hayvan yürürken etrafa çarpar. </a:t>
            </a:r>
            <a:br>
              <a:rPr lang="tr-TR" dirty="0">
                <a:solidFill>
                  <a:schemeClr val="accent1">
                    <a:lumMod val="50000"/>
                  </a:schemeClr>
                </a:solidFill>
              </a:rPr>
            </a:br>
            <a:r>
              <a:rPr lang="tr-TR" dirty="0">
                <a:solidFill>
                  <a:schemeClr val="accent1">
                    <a:lumMod val="50000"/>
                  </a:schemeClr>
                </a:solidFill>
              </a:rPr>
              <a:t>Zayıf ön memede ön meme başlarının çok kenarda veya düşük olur ve </a:t>
            </a:r>
            <a:r>
              <a:rPr lang="tr-TR" dirty="0" err="1">
                <a:solidFill>
                  <a:schemeClr val="accent1">
                    <a:lumMod val="50000"/>
                  </a:schemeClr>
                </a:solidFill>
              </a:rPr>
              <a:t>ligamentin</a:t>
            </a:r>
            <a:r>
              <a:rPr lang="tr-TR" dirty="0">
                <a:solidFill>
                  <a:schemeClr val="accent1">
                    <a:lumMod val="50000"/>
                  </a:schemeClr>
                </a:solidFill>
              </a:rPr>
              <a:t> çok gerilmesine dolayısıyla kopmasına neden olabilir. </a:t>
            </a:r>
          </a:p>
          <a:p>
            <a:endParaRPr lang="tr-TR" b="1" u="sng" dirty="0">
              <a:solidFill>
                <a:schemeClr val="accent1">
                  <a:lumMod val="50000"/>
                </a:schemeClr>
              </a:solidFill>
            </a:endParaRPr>
          </a:p>
          <a:p>
            <a:r>
              <a:rPr lang="tr-TR" b="1" u="sng" dirty="0">
                <a:solidFill>
                  <a:schemeClr val="accent1">
                    <a:lumMod val="50000"/>
                  </a:schemeClr>
                </a:solidFill>
              </a:rPr>
              <a:t>j-Meme Arka Bağlantı Yüksekliği (Arka Meme Yüksekliği):</a:t>
            </a:r>
            <a:r>
              <a:rPr lang="tr-TR" dirty="0">
                <a:solidFill>
                  <a:schemeClr val="accent1">
                    <a:lumMod val="50000"/>
                  </a:schemeClr>
                </a:solidFill>
              </a:rPr>
              <a:t> </a:t>
            </a:r>
            <a:br>
              <a:rPr lang="tr-TR" dirty="0">
                <a:solidFill>
                  <a:schemeClr val="accent1">
                    <a:lumMod val="50000"/>
                  </a:schemeClr>
                </a:solidFill>
              </a:rPr>
            </a:br>
            <a:r>
              <a:rPr lang="tr-TR" i="1" dirty="0">
                <a:solidFill>
                  <a:schemeClr val="accent1">
                    <a:lumMod val="50000"/>
                  </a:schemeClr>
                </a:solidFill>
              </a:rPr>
              <a:t>İstenilen Değer: Yüksek bağlantı arzu edilir.</a:t>
            </a:r>
            <a:r>
              <a:rPr lang="tr-TR" dirty="0">
                <a:solidFill>
                  <a:schemeClr val="accent1">
                    <a:lumMod val="50000"/>
                  </a:schemeClr>
                </a:solidFill>
              </a:rPr>
              <a:t> </a:t>
            </a:r>
            <a:br>
              <a:rPr lang="tr-TR" dirty="0">
                <a:solidFill>
                  <a:schemeClr val="accent1">
                    <a:lumMod val="50000"/>
                  </a:schemeClr>
                </a:solidFill>
              </a:rPr>
            </a:br>
            <a:r>
              <a:rPr lang="tr-TR" dirty="0">
                <a:solidFill>
                  <a:schemeClr val="accent1">
                    <a:lumMod val="50000"/>
                  </a:schemeClr>
                </a:solidFill>
              </a:rPr>
              <a:t>Memenin süt üretme ve depolama kapasitesi ile ilgilidir.</a:t>
            </a:r>
            <a:br>
              <a:rPr lang="tr-TR" dirty="0">
                <a:solidFill>
                  <a:schemeClr val="accent1">
                    <a:lumMod val="50000"/>
                  </a:schemeClr>
                </a:solidFill>
              </a:rPr>
            </a:br>
            <a:endParaRPr lang="tr-TR" dirty="0">
              <a:solidFill>
                <a:schemeClr val="accent1">
                  <a:lumMod val="50000"/>
                </a:schemeClr>
              </a:solidFill>
            </a:endParaRPr>
          </a:p>
          <a:p>
            <a:r>
              <a:rPr lang="tr-TR" b="1" u="sng" dirty="0">
                <a:solidFill>
                  <a:schemeClr val="accent1">
                    <a:lumMod val="50000"/>
                  </a:schemeClr>
                </a:solidFill>
              </a:rPr>
              <a:t>k- Meme Arka Bağlantı Genişliği ( Arka meme Genişliği) :</a:t>
            </a:r>
            <a:r>
              <a:rPr lang="tr-TR" dirty="0">
                <a:solidFill>
                  <a:schemeClr val="accent1">
                    <a:lumMod val="50000"/>
                  </a:schemeClr>
                </a:solidFill>
              </a:rPr>
              <a:t> </a:t>
            </a:r>
            <a:br>
              <a:rPr lang="tr-TR" dirty="0">
                <a:solidFill>
                  <a:schemeClr val="accent1">
                    <a:lumMod val="50000"/>
                  </a:schemeClr>
                </a:solidFill>
              </a:rPr>
            </a:br>
            <a:r>
              <a:rPr lang="tr-TR" dirty="0">
                <a:solidFill>
                  <a:schemeClr val="accent1">
                    <a:lumMod val="50000"/>
                  </a:schemeClr>
                </a:solidFill>
              </a:rPr>
              <a:t>Memenin süt üretme ve depolama kapasitesiyle ilgilidir. Bu özellik bacak ve meme arasındaki kıvrımdan başlayarak ölçülür. Bu ölçünün fazlalığı hayvanların sınıflandırılmasında ya da gösterilerde önem taşır. Arka meme düşük olduğunda memenin eğrileceğine düzensiz sağıma yol </a:t>
            </a:r>
            <a:r>
              <a:rPr lang="tr-TR" dirty="0" err="1">
                <a:solidFill>
                  <a:schemeClr val="accent1">
                    <a:lumMod val="50000"/>
                  </a:schemeClr>
                </a:solidFill>
              </a:rPr>
              <a:t>açıcaktır</a:t>
            </a:r>
            <a:r>
              <a:rPr lang="tr-TR" dirty="0">
                <a:solidFill>
                  <a:schemeClr val="accent1">
                    <a:lumMod val="50000"/>
                  </a:schemeClr>
                </a:solidFill>
              </a:rPr>
              <a:t>. </a:t>
            </a:r>
            <a:br>
              <a:rPr lang="tr-TR" dirty="0">
                <a:solidFill>
                  <a:schemeClr val="accent1">
                    <a:lumMod val="50000"/>
                  </a:schemeClr>
                </a:solidFill>
              </a:rPr>
            </a:br>
            <a:endParaRPr lang="tr-TR" dirty="0">
              <a:solidFill>
                <a:schemeClr val="accent1">
                  <a:lumMod val="50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3908" y="721267"/>
            <a:ext cx="3593073" cy="136879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908" y="2788767"/>
            <a:ext cx="3585978" cy="1134956"/>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7514" y="4217804"/>
            <a:ext cx="3099482" cy="1690627"/>
          </a:xfrm>
          <a:prstGeom prst="rect">
            <a:avLst/>
          </a:prstGeom>
        </p:spPr>
      </p:pic>
    </p:spTree>
    <p:extLst>
      <p:ext uri="{BB962C8B-B14F-4D97-AF65-F5344CB8AC3E}">
        <p14:creationId xmlns:p14="http://schemas.microsoft.com/office/powerpoint/2010/main" val="1667818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5013" y="422224"/>
            <a:ext cx="8677682" cy="6435776"/>
          </a:xfrm>
        </p:spPr>
        <p:txBody>
          <a:bodyPr>
            <a:normAutofit/>
          </a:bodyPr>
          <a:lstStyle/>
          <a:p>
            <a:r>
              <a:rPr lang="tr-TR" b="1" u="sng" dirty="0">
                <a:solidFill>
                  <a:schemeClr val="accent1">
                    <a:lumMod val="50000"/>
                  </a:schemeClr>
                </a:solidFill>
              </a:rPr>
              <a:t>l-Merkezi Meme Bağı :</a:t>
            </a:r>
            <a:r>
              <a:rPr lang="tr-TR" dirty="0">
                <a:solidFill>
                  <a:schemeClr val="accent1">
                    <a:lumMod val="50000"/>
                  </a:schemeClr>
                </a:solidFill>
              </a:rPr>
              <a:t> </a:t>
            </a:r>
            <a:br>
              <a:rPr lang="tr-TR" dirty="0">
                <a:solidFill>
                  <a:schemeClr val="accent1">
                    <a:lumMod val="50000"/>
                  </a:schemeClr>
                </a:solidFill>
              </a:rPr>
            </a:br>
            <a:r>
              <a:rPr lang="tr-TR" i="1" dirty="0">
                <a:solidFill>
                  <a:schemeClr val="accent1">
                    <a:lumMod val="50000"/>
                  </a:schemeClr>
                </a:solidFill>
              </a:rPr>
              <a:t>İstenilen Değer: 2.0-2.5 cm</a:t>
            </a:r>
            <a:r>
              <a:rPr lang="tr-TR" dirty="0">
                <a:solidFill>
                  <a:schemeClr val="accent1">
                    <a:lumMod val="50000"/>
                  </a:schemeClr>
                </a:solidFill>
              </a:rPr>
              <a:t> </a:t>
            </a:r>
            <a:br>
              <a:rPr lang="tr-TR" dirty="0">
                <a:solidFill>
                  <a:schemeClr val="accent1">
                    <a:lumMod val="50000"/>
                  </a:schemeClr>
                </a:solidFill>
              </a:rPr>
            </a:br>
            <a:r>
              <a:rPr lang="tr-TR" dirty="0" err="1">
                <a:solidFill>
                  <a:schemeClr val="accent1">
                    <a:lumMod val="50000"/>
                  </a:schemeClr>
                </a:solidFill>
              </a:rPr>
              <a:t>Ligamentin</a:t>
            </a:r>
            <a:r>
              <a:rPr lang="tr-TR" dirty="0">
                <a:solidFill>
                  <a:schemeClr val="accent1">
                    <a:lumMod val="50000"/>
                  </a:schemeClr>
                </a:solidFill>
              </a:rPr>
              <a:t> gelişmiş olması meme bağlantısının güçlü olması ve sarkması açısından önemlidir. Eğer </a:t>
            </a:r>
            <a:r>
              <a:rPr lang="tr-TR" dirty="0" err="1">
                <a:solidFill>
                  <a:schemeClr val="accent1">
                    <a:lumMod val="50000"/>
                  </a:schemeClr>
                </a:solidFill>
              </a:rPr>
              <a:t>ligament</a:t>
            </a:r>
            <a:r>
              <a:rPr lang="tr-TR" dirty="0">
                <a:solidFill>
                  <a:schemeClr val="accent1">
                    <a:lumMod val="50000"/>
                  </a:schemeClr>
                </a:solidFill>
              </a:rPr>
              <a:t> zayıf ise meme sarkar, meme başları dışarı döner ve ineğin verimli hayatı kısalır.</a:t>
            </a:r>
          </a:p>
          <a:p>
            <a:r>
              <a:rPr lang="tr-TR" b="1" u="sng" dirty="0">
                <a:solidFill>
                  <a:schemeClr val="accent1">
                    <a:lumMod val="50000"/>
                  </a:schemeClr>
                </a:solidFill>
              </a:rPr>
              <a:t>m- Meme Tabanı</a:t>
            </a:r>
            <a:r>
              <a:rPr lang="tr-TR" dirty="0">
                <a:solidFill>
                  <a:schemeClr val="accent1">
                    <a:lumMod val="50000"/>
                  </a:schemeClr>
                </a:solidFill>
              </a:rPr>
              <a:t>: </a:t>
            </a:r>
            <a:br>
              <a:rPr lang="tr-TR" dirty="0">
                <a:solidFill>
                  <a:schemeClr val="accent1">
                    <a:lumMod val="50000"/>
                  </a:schemeClr>
                </a:solidFill>
              </a:rPr>
            </a:br>
            <a:r>
              <a:rPr lang="tr-TR" i="1" dirty="0">
                <a:solidFill>
                  <a:schemeClr val="accent1">
                    <a:lumMod val="50000"/>
                  </a:schemeClr>
                </a:solidFill>
              </a:rPr>
              <a:t>İstenilen Değer: Meme tabanının </a:t>
            </a:r>
            <a:r>
              <a:rPr lang="tr-TR" i="1" dirty="0" err="1">
                <a:solidFill>
                  <a:schemeClr val="accent1">
                    <a:lumMod val="50000"/>
                  </a:schemeClr>
                </a:solidFill>
              </a:rPr>
              <a:t>tarsal</a:t>
            </a:r>
            <a:r>
              <a:rPr lang="tr-TR" i="1" dirty="0">
                <a:solidFill>
                  <a:schemeClr val="accent1">
                    <a:lumMod val="50000"/>
                  </a:schemeClr>
                </a:solidFill>
              </a:rPr>
              <a:t> eklemin çok üzerinde olması istenir.</a:t>
            </a:r>
            <a:br>
              <a:rPr lang="tr-TR" dirty="0">
                <a:solidFill>
                  <a:schemeClr val="accent1">
                    <a:lumMod val="50000"/>
                  </a:schemeClr>
                </a:solidFill>
              </a:rPr>
            </a:br>
            <a:r>
              <a:rPr lang="tr-TR" dirty="0">
                <a:solidFill>
                  <a:schemeClr val="accent1">
                    <a:lumMod val="50000"/>
                  </a:schemeClr>
                </a:solidFill>
              </a:rPr>
              <a:t>Yandan bakışta </a:t>
            </a:r>
            <a:r>
              <a:rPr lang="tr-TR" dirty="0" err="1">
                <a:solidFill>
                  <a:schemeClr val="accent1">
                    <a:lumMod val="50000"/>
                  </a:schemeClr>
                </a:solidFill>
              </a:rPr>
              <a:t>tarsal</a:t>
            </a:r>
            <a:r>
              <a:rPr lang="tr-TR" dirty="0">
                <a:solidFill>
                  <a:schemeClr val="accent1">
                    <a:lumMod val="50000"/>
                  </a:schemeClr>
                </a:solidFill>
              </a:rPr>
              <a:t> eklem ile meme tabanı arasındaki ilişkiyle ölçülür. Yaş ve </a:t>
            </a:r>
            <a:r>
              <a:rPr lang="tr-TR" dirty="0" err="1">
                <a:solidFill>
                  <a:schemeClr val="accent1">
                    <a:lumMod val="50000"/>
                  </a:schemeClr>
                </a:solidFill>
              </a:rPr>
              <a:t>laktasyon</a:t>
            </a:r>
            <a:r>
              <a:rPr lang="tr-TR" dirty="0">
                <a:solidFill>
                  <a:schemeClr val="accent1">
                    <a:lumMod val="50000"/>
                  </a:schemeClr>
                </a:solidFill>
              </a:rPr>
              <a:t> evresine göre değişir. Memelerin </a:t>
            </a:r>
            <a:r>
              <a:rPr lang="tr-TR" dirty="0" err="1">
                <a:solidFill>
                  <a:schemeClr val="accent1">
                    <a:lumMod val="50000"/>
                  </a:schemeClr>
                </a:solidFill>
              </a:rPr>
              <a:t>tarsal</a:t>
            </a:r>
            <a:r>
              <a:rPr lang="tr-TR" dirty="0">
                <a:solidFill>
                  <a:schemeClr val="accent1">
                    <a:lumMod val="50000"/>
                  </a:schemeClr>
                </a:solidFill>
              </a:rPr>
              <a:t> eklemin altında aşırı sarkması memenin yaralanmasına neden olur. Bu da somatik hücre artışı ve </a:t>
            </a:r>
            <a:r>
              <a:rPr lang="tr-TR" dirty="0" err="1">
                <a:solidFill>
                  <a:schemeClr val="accent1">
                    <a:lumMod val="50000"/>
                  </a:schemeClr>
                </a:solidFill>
              </a:rPr>
              <a:t>mastitise</a:t>
            </a:r>
            <a:r>
              <a:rPr lang="tr-TR" dirty="0">
                <a:solidFill>
                  <a:schemeClr val="accent1">
                    <a:lumMod val="50000"/>
                  </a:schemeClr>
                </a:solidFill>
              </a:rPr>
              <a:t> yatkınlık ile sonuçlanır. Vücuda yakın olması, meme dokusunun ve süt üretim kapasitesinin düşüklüğüne işaret eder.</a:t>
            </a:r>
          </a:p>
          <a:p>
            <a:r>
              <a:rPr lang="tr-TR" b="1" u="sng" dirty="0">
                <a:solidFill>
                  <a:schemeClr val="accent1">
                    <a:lumMod val="50000"/>
                  </a:schemeClr>
                </a:solidFill>
              </a:rPr>
              <a:t>n- Meme Başı Yerleşimi:</a:t>
            </a:r>
            <a:r>
              <a:rPr lang="tr-TR" dirty="0">
                <a:solidFill>
                  <a:schemeClr val="accent1">
                    <a:lumMod val="50000"/>
                  </a:schemeClr>
                </a:solidFill>
              </a:rPr>
              <a:t> </a:t>
            </a:r>
            <a:br>
              <a:rPr lang="tr-TR" dirty="0">
                <a:solidFill>
                  <a:schemeClr val="accent1">
                    <a:lumMod val="50000"/>
                  </a:schemeClr>
                </a:solidFill>
              </a:rPr>
            </a:br>
            <a:r>
              <a:rPr lang="tr-TR" i="1" dirty="0">
                <a:solidFill>
                  <a:schemeClr val="accent1">
                    <a:lumMod val="50000"/>
                  </a:schemeClr>
                </a:solidFill>
              </a:rPr>
              <a:t>İstenilen Değer: Meme başlarının hafif içe doğru bakması. </a:t>
            </a:r>
            <a:br>
              <a:rPr lang="tr-TR" i="1" dirty="0">
                <a:solidFill>
                  <a:schemeClr val="accent1">
                    <a:lumMod val="50000"/>
                  </a:schemeClr>
                </a:solidFill>
              </a:rPr>
            </a:br>
            <a:r>
              <a:rPr lang="tr-TR" dirty="0">
                <a:solidFill>
                  <a:schemeClr val="accent1">
                    <a:lumMod val="50000"/>
                  </a:schemeClr>
                </a:solidFill>
              </a:rPr>
              <a:t>Sağım hızı ve meme sağlığı ile ilgilidir. Ön ve arka başlarının süt sağım makinalarına bağlanacakları içi yeri önemlidir. Olmaları istenen yer lobun merkezidir. Meme başlarının yanlara doğru çok açık olması yaralanma riskini arttırır ve sağım makinasına yerleştirilmeleri zaman alır. </a:t>
            </a:r>
            <a:br>
              <a:rPr lang="tr-TR" dirty="0">
                <a:solidFill>
                  <a:schemeClr val="accent1">
                    <a:lumMod val="50000"/>
                  </a:schemeClr>
                </a:solidFill>
              </a:rPr>
            </a:br>
            <a:br>
              <a:rPr lang="tr-TR" dirty="0">
                <a:solidFill>
                  <a:schemeClr val="accent1">
                    <a:lumMod val="50000"/>
                  </a:schemeClr>
                </a:solidFill>
              </a:rPr>
            </a:br>
            <a:endParaRPr lang="tr-TR" dirty="0">
              <a:solidFill>
                <a:schemeClr val="accent1">
                  <a:lumMod val="50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0006" y="562708"/>
            <a:ext cx="3411510" cy="1326383"/>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6614" y="2341266"/>
            <a:ext cx="3304902" cy="1507253"/>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2388" y="4602696"/>
            <a:ext cx="3579128" cy="1466509"/>
          </a:xfrm>
          <a:prstGeom prst="rect">
            <a:avLst/>
          </a:prstGeom>
        </p:spPr>
      </p:pic>
    </p:spTree>
    <p:extLst>
      <p:ext uri="{BB962C8B-B14F-4D97-AF65-F5344CB8AC3E}">
        <p14:creationId xmlns:p14="http://schemas.microsoft.com/office/powerpoint/2010/main" val="3871394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6996" y="462419"/>
            <a:ext cx="8492180" cy="2056664"/>
          </a:xfrm>
        </p:spPr>
        <p:txBody>
          <a:bodyPr/>
          <a:lstStyle/>
          <a:p>
            <a:r>
              <a:rPr lang="tr-TR" b="1" u="sng" dirty="0">
                <a:solidFill>
                  <a:schemeClr val="accent1">
                    <a:lumMod val="50000"/>
                  </a:schemeClr>
                </a:solidFill>
              </a:rPr>
              <a:t>o-Meme Başı Uzunluğu:</a:t>
            </a:r>
            <a:r>
              <a:rPr lang="tr-TR" dirty="0">
                <a:solidFill>
                  <a:schemeClr val="accent1">
                    <a:lumMod val="50000"/>
                  </a:schemeClr>
                </a:solidFill>
              </a:rPr>
              <a:t> </a:t>
            </a:r>
            <a:br>
              <a:rPr lang="tr-TR" dirty="0">
                <a:solidFill>
                  <a:schemeClr val="accent1">
                    <a:lumMod val="50000"/>
                  </a:schemeClr>
                </a:solidFill>
              </a:rPr>
            </a:br>
            <a:r>
              <a:rPr lang="tr-TR" i="1" dirty="0">
                <a:solidFill>
                  <a:schemeClr val="accent1">
                    <a:lumMod val="50000"/>
                  </a:schemeClr>
                </a:solidFill>
              </a:rPr>
              <a:t>İstenilen Değer: Meme başı uzunluğu yaklaşık 5.5 cm’dir.</a:t>
            </a:r>
            <a:br>
              <a:rPr lang="tr-TR" dirty="0">
                <a:solidFill>
                  <a:schemeClr val="accent1">
                    <a:lumMod val="50000"/>
                  </a:schemeClr>
                </a:solidFill>
              </a:rPr>
            </a:br>
            <a:r>
              <a:rPr lang="tr-TR" dirty="0">
                <a:solidFill>
                  <a:schemeClr val="accent1">
                    <a:lumMod val="50000"/>
                  </a:schemeClr>
                </a:solidFill>
              </a:rPr>
              <a:t>Sağım ile ilgili bir özelliktir. Meme başlarının aşırı kısa olması, sağım başlıklarına memenin tutunmasını ve sağlıklı bir sağımı zorlaştırır. Aşırı uzun olması yaralanma riskini arttırır.</a:t>
            </a:r>
            <a:br>
              <a:rPr lang="tr-TR" dirty="0">
                <a:solidFill>
                  <a:schemeClr val="accent1">
                    <a:lumMod val="50000"/>
                  </a:schemeClr>
                </a:solidFill>
              </a:rPr>
            </a:br>
            <a:endParaRPr lang="tr-TR" dirty="0">
              <a:solidFill>
                <a:schemeClr val="accent1">
                  <a:lumMod val="50000"/>
                </a:schemeClr>
              </a:solidFill>
            </a:endParaRPr>
          </a:p>
          <a:p>
            <a:endParaRPr lang="tr-TR" dirty="0"/>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776" y="462418"/>
            <a:ext cx="2290550" cy="1886335"/>
          </a:xfrm>
          <a:prstGeom prst="rect">
            <a:avLst/>
          </a:prstGeom>
        </p:spPr>
      </p:pic>
    </p:spTree>
    <p:extLst>
      <p:ext uri="{BB962C8B-B14F-4D97-AF65-F5344CB8AC3E}">
        <p14:creationId xmlns:p14="http://schemas.microsoft.com/office/powerpoint/2010/main" val="3059723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085" y="310294"/>
            <a:ext cx="9085157" cy="5425245"/>
          </a:xfrm>
        </p:spPr>
        <p:txBody>
          <a:bodyPr>
            <a:normAutofit/>
          </a:bodyPr>
          <a:lstStyle/>
          <a:p>
            <a:r>
              <a:rPr lang="tr-TR" dirty="0">
                <a:solidFill>
                  <a:schemeClr val="accent1">
                    <a:lumMod val="50000"/>
                  </a:schemeClr>
                </a:solidFill>
              </a:rPr>
              <a:t>AI </a:t>
            </a:r>
            <a:r>
              <a:rPr lang="tr-TR" dirty="0" err="1">
                <a:solidFill>
                  <a:schemeClr val="accent1">
                    <a:lumMod val="50000"/>
                  </a:schemeClr>
                </a:solidFill>
              </a:rPr>
              <a:t>activities</a:t>
            </a:r>
            <a:r>
              <a:rPr lang="tr-TR" dirty="0">
                <a:solidFill>
                  <a:schemeClr val="accent1">
                    <a:lumMod val="50000"/>
                  </a:schemeClr>
                </a:solidFill>
              </a:rPr>
              <a:t> in </a:t>
            </a:r>
            <a:r>
              <a:rPr lang="tr-TR" dirty="0" err="1">
                <a:solidFill>
                  <a:schemeClr val="accent1">
                    <a:lumMod val="50000"/>
                  </a:schemeClr>
                </a:solidFill>
              </a:rPr>
              <a:t>our</a:t>
            </a:r>
            <a:r>
              <a:rPr lang="tr-TR" dirty="0">
                <a:solidFill>
                  <a:schemeClr val="accent1">
                    <a:lumMod val="50000"/>
                  </a:schemeClr>
                </a:solidFill>
              </a:rPr>
              <a:t> </a:t>
            </a:r>
            <a:r>
              <a:rPr lang="tr-TR" dirty="0" err="1">
                <a:solidFill>
                  <a:schemeClr val="accent1">
                    <a:lumMod val="50000"/>
                  </a:schemeClr>
                </a:solidFill>
              </a:rPr>
              <a:t>country</a:t>
            </a:r>
            <a:r>
              <a:rPr lang="tr-TR" dirty="0">
                <a:solidFill>
                  <a:schemeClr val="accent1">
                    <a:lumMod val="50000"/>
                  </a:schemeClr>
                </a:solidFill>
              </a:rPr>
              <a:t> </a:t>
            </a:r>
            <a:r>
              <a:rPr lang="tr-TR" dirty="0" err="1">
                <a:solidFill>
                  <a:schemeClr val="accent1">
                    <a:lumMod val="50000"/>
                  </a:schemeClr>
                </a:solidFill>
              </a:rPr>
              <a:t>In</a:t>
            </a:r>
            <a:r>
              <a:rPr lang="tr-TR" dirty="0">
                <a:solidFill>
                  <a:schemeClr val="accent1">
                    <a:lumMod val="50000"/>
                  </a:schemeClr>
                </a:solidFill>
              </a:rPr>
              <a:t> 1925, </a:t>
            </a:r>
            <a:r>
              <a:rPr lang="tr-TR" dirty="0" err="1">
                <a:solidFill>
                  <a:schemeClr val="accent1">
                    <a:lumMod val="50000"/>
                  </a:schemeClr>
                </a:solidFill>
              </a:rPr>
              <a:t>the</a:t>
            </a:r>
            <a:r>
              <a:rPr lang="tr-TR" dirty="0">
                <a:solidFill>
                  <a:schemeClr val="accent1">
                    <a:lumMod val="50000"/>
                  </a:schemeClr>
                </a:solidFill>
              </a:rPr>
              <a:t> Karacabey </a:t>
            </a:r>
            <a:r>
              <a:rPr lang="tr-TR" dirty="0" err="1">
                <a:solidFill>
                  <a:schemeClr val="accent1">
                    <a:lumMod val="50000"/>
                  </a:schemeClr>
                </a:solidFill>
              </a:rPr>
              <a:t>Harasi</a:t>
            </a:r>
            <a:r>
              <a:rPr lang="tr-TR" dirty="0">
                <a:solidFill>
                  <a:schemeClr val="accent1">
                    <a:lumMod val="50000"/>
                  </a:schemeClr>
                </a:solidFill>
              </a:rPr>
              <a:t> </a:t>
            </a:r>
            <a:r>
              <a:rPr lang="tr-TR" dirty="0" err="1">
                <a:solidFill>
                  <a:schemeClr val="accent1">
                    <a:lumMod val="50000"/>
                  </a:schemeClr>
                </a:solidFill>
              </a:rPr>
              <a:t>started</a:t>
            </a:r>
            <a:r>
              <a:rPr lang="tr-TR" dirty="0">
                <a:solidFill>
                  <a:schemeClr val="accent1">
                    <a:lumMod val="50000"/>
                  </a:schemeClr>
                </a:solidFill>
              </a:rPr>
              <a:t> </a:t>
            </a:r>
            <a:r>
              <a:rPr lang="tr-TR" dirty="0" err="1">
                <a:solidFill>
                  <a:schemeClr val="accent1">
                    <a:lumMod val="50000"/>
                  </a:schemeClr>
                </a:solidFill>
              </a:rPr>
              <a:t>to</a:t>
            </a:r>
            <a:r>
              <a:rPr lang="tr-TR" dirty="0">
                <a:solidFill>
                  <a:schemeClr val="accent1">
                    <a:lumMod val="50000"/>
                  </a:schemeClr>
                </a:solidFill>
              </a:rPr>
              <a:t> be </a:t>
            </a:r>
            <a:r>
              <a:rPr lang="tr-TR" dirty="0" err="1">
                <a:solidFill>
                  <a:schemeClr val="accent1">
                    <a:lumMod val="50000"/>
                  </a:schemeClr>
                </a:solidFill>
              </a:rPr>
              <a:t>explained</a:t>
            </a:r>
            <a:r>
              <a:rPr lang="tr-TR" dirty="0">
                <a:solidFill>
                  <a:schemeClr val="accent1">
                    <a:lumMod val="50000"/>
                  </a:schemeClr>
                </a:solidFill>
              </a:rPr>
              <a:t>, </a:t>
            </a:r>
            <a:r>
              <a:rPr lang="tr-TR" dirty="0" err="1">
                <a:solidFill>
                  <a:schemeClr val="accent1">
                    <a:lumMod val="50000"/>
                  </a:schemeClr>
                </a:solidFill>
              </a:rPr>
              <a:t>and</a:t>
            </a:r>
            <a:r>
              <a:rPr lang="tr-TR" dirty="0">
                <a:solidFill>
                  <a:schemeClr val="accent1">
                    <a:lumMod val="50000"/>
                  </a:schemeClr>
                </a:solidFill>
              </a:rPr>
              <a:t> </a:t>
            </a:r>
            <a:r>
              <a:rPr lang="tr-TR" dirty="0" err="1">
                <a:solidFill>
                  <a:schemeClr val="accent1">
                    <a:lumMod val="50000"/>
                  </a:schemeClr>
                </a:solidFill>
              </a:rPr>
              <a:t>our</a:t>
            </a:r>
            <a:r>
              <a:rPr lang="tr-TR" dirty="0">
                <a:solidFill>
                  <a:schemeClr val="accent1">
                    <a:lumMod val="50000"/>
                  </a:schemeClr>
                </a:solidFill>
              </a:rPr>
              <a:t> </a:t>
            </a:r>
            <a:r>
              <a:rPr lang="tr-TR" dirty="0" err="1">
                <a:solidFill>
                  <a:schemeClr val="accent1">
                    <a:lumMod val="50000"/>
                  </a:schemeClr>
                </a:solidFill>
              </a:rPr>
              <a:t>local</a:t>
            </a:r>
            <a:r>
              <a:rPr lang="tr-TR" dirty="0">
                <a:solidFill>
                  <a:schemeClr val="accent1">
                    <a:lumMod val="50000"/>
                  </a:schemeClr>
                </a:solidFill>
              </a:rPr>
              <a:t> </a:t>
            </a:r>
            <a:r>
              <a:rPr lang="tr-TR" dirty="0" err="1">
                <a:solidFill>
                  <a:schemeClr val="accent1">
                    <a:lumMod val="50000"/>
                  </a:schemeClr>
                </a:solidFill>
              </a:rPr>
              <a:t>habits</a:t>
            </a:r>
            <a:r>
              <a:rPr lang="tr-TR" dirty="0">
                <a:solidFill>
                  <a:schemeClr val="accent1">
                    <a:lumMod val="50000"/>
                  </a:schemeClr>
                </a:solidFill>
              </a:rPr>
              <a:t> </a:t>
            </a:r>
            <a:r>
              <a:rPr lang="tr-TR" dirty="0" err="1">
                <a:solidFill>
                  <a:schemeClr val="accent1">
                    <a:lumMod val="50000"/>
                  </a:schemeClr>
                </a:solidFill>
              </a:rPr>
              <a:t>were</a:t>
            </a:r>
            <a:r>
              <a:rPr lang="tr-TR" dirty="0">
                <a:solidFill>
                  <a:schemeClr val="accent1">
                    <a:lumMod val="50000"/>
                  </a:schemeClr>
                </a:solidFill>
              </a:rPr>
              <a:t> </a:t>
            </a:r>
            <a:r>
              <a:rPr lang="tr-TR" dirty="0" err="1">
                <a:solidFill>
                  <a:schemeClr val="accent1">
                    <a:lumMod val="50000"/>
                  </a:schemeClr>
                </a:solidFill>
              </a:rPr>
              <a:t>grown</a:t>
            </a:r>
            <a:r>
              <a:rPr lang="tr-TR" dirty="0">
                <a:solidFill>
                  <a:schemeClr val="accent1">
                    <a:lumMod val="50000"/>
                  </a:schemeClr>
                </a:solidFill>
              </a:rPr>
              <a:t> in a </a:t>
            </a:r>
            <a:r>
              <a:rPr lang="tr-TR" dirty="0" err="1">
                <a:solidFill>
                  <a:schemeClr val="accent1">
                    <a:lumMod val="50000"/>
                  </a:schemeClr>
                </a:solidFill>
              </a:rPr>
              <a:t>pure</a:t>
            </a:r>
            <a:r>
              <a:rPr lang="tr-TR" dirty="0">
                <a:solidFill>
                  <a:schemeClr val="accent1">
                    <a:lumMod val="50000"/>
                  </a:schemeClr>
                </a:solidFill>
              </a:rPr>
              <a:t> </a:t>
            </a:r>
            <a:r>
              <a:rPr lang="tr-TR" dirty="0" err="1">
                <a:solidFill>
                  <a:schemeClr val="accent1">
                    <a:lumMod val="50000"/>
                  </a:schemeClr>
                </a:solidFill>
              </a:rPr>
              <a:t>manner</a:t>
            </a:r>
            <a:r>
              <a:rPr lang="tr-TR" dirty="0">
                <a:solidFill>
                  <a:schemeClr val="accent1">
                    <a:lumMod val="50000"/>
                  </a:schemeClr>
                </a:solidFill>
              </a:rPr>
              <a:t>.</a:t>
            </a:r>
          </a:p>
          <a:p>
            <a:r>
              <a:rPr lang="tr-TR" dirty="0" err="1">
                <a:solidFill>
                  <a:schemeClr val="accent1">
                    <a:lumMod val="50000"/>
                  </a:schemeClr>
                </a:solidFill>
              </a:rPr>
              <a:t>In</a:t>
            </a:r>
            <a:r>
              <a:rPr lang="tr-TR" dirty="0">
                <a:solidFill>
                  <a:schemeClr val="accent1">
                    <a:lumMod val="50000"/>
                  </a:schemeClr>
                </a:solidFill>
              </a:rPr>
              <a:t> 1926, </a:t>
            </a:r>
            <a:r>
              <a:rPr lang="tr-TR" dirty="0" err="1">
                <a:solidFill>
                  <a:schemeClr val="accent1">
                    <a:lumMod val="50000"/>
                  </a:schemeClr>
                </a:solidFill>
              </a:rPr>
              <a:t>after</a:t>
            </a:r>
            <a:r>
              <a:rPr lang="tr-TR" dirty="0">
                <a:solidFill>
                  <a:schemeClr val="accent1">
                    <a:lumMod val="50000"/>
                  </a:schemeClr>
                </a:solidFill>
              </a:rPr>
              <a:t> </a:t>
            </a:r>
            <a:r>
              <a:rPr lang="tr-TR" dirty="0" err="1">
                <a:solidFill>
                  <a:schemeClr val="accent1">
                    <a:lumMod val="50000"/>
                  </a:schemeClr>
                </a:solidFill>
              </a:rPr>
              <a:t>Russia</a:t>
            </a:r>
            <a:r>
              <a:rPr lang="tr-TR" dirty="0">
                <a:solidFill>
                  <a:schemeClr val="accent1">
                    <a:lumMod val="50000"/>
                  </a:schemeClr>
                </a:solidFill>
              </a:rPr>
              <a:t>, </a:t>
            </a:r>
            <a:r>
              <a:rPr lang="tr-TR" dirty="0" err="1">
                <a:solidFill>
                  <a:schemeClr val="accent1">
                    <a:lumMod val="50000"/>
                  </a:schemeClr>
                </a:solidFill>
              </a:rPr>
              <a:t>we</a:t>
            </a:r>
            <a:r>
              <a:rPr lang="tr-TR" dirty="0">
                <a:solidFill>
                  <a:schemeClr val="accent1">
                    <a:lumMod val="50000"/>
                  </a:schemeClr>
                </a:solidFill>
              </a:rPr>
              <a:t> </a:t>
            </a:r>
            <a:r>
              <a:rPr lang="tr-TR" dirty="0" err="1">
                <a:solidFill>
                  <a:schemeClr val="accent1">
                    <a:lumMod val="50000"/>
                  </a:schemeClr>
                </a:solidFill>
              </a:rPr>
              <a:t>became</a:t>
            </a:r>
            <a:r>
              <a:rPr lang="tr-TR" dirty="0">
                <a:solidFill>
                  <a:schemeClr val="accent1">
                    <a:lumMod val="50000"/>
                  </a:schemeClr>
                </a:solidFill>
              </a:rPr>
              <a:t>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second</a:t>
            </a:r>
            <a:r>
              <a:rPr lang="tr-TR" dirty="0">
                <a:solidFill>
                  <a:schemeClr val="accent1">
                    <a:lumMod val="50000"/>
                  </a:schemeClr>
                </a:solidFill>
              </a:rPr>
              <a:t> </a:t>
            </a:r>
            <a:r>
              <a:rPr lang="tr-TR" dirty="0" err="1">
                <a:solidFill>
                  <a:schemeClr val="accent1">
                    <a:lumMod val="50000"/>
                  </a:schemeClr>
                </a:solidFill>
              </a:rPr>
              <a:t>user</a:t>
            </a:r>
            <a:r>
              <a:rPr lang="tr-TR" dirty="0">
                <a:solidFill>
                  <a:schemeClr val="accent1">
                    <a:lumMod val="50000"/>
                  </a:schemeClr>
                </a:solidFill>
              </a:rPr>
              <a:t> of </a:t>
            </a:r>
            <a:r>
              <a:rPr lang="tr-TR" dirty="0" err="1">
                <a:solidFill>
                  <a:schemeClr val="accent1">
                    <a:lumMod val="50000"/>
                  </a:schemeClr>
                </a:solidFill>
              </a:rPr>
              <a:t>artificial</a:t>
            </a:r>
            <a:r>
              <a:rPr lang="tr-TR" dirty="0">
                <a:solidFill>
                  <a:schemeClr val="accent1">
                    <a:lumMod val="50000"/>
                  </a:schemeClr>
                </a:solidFill>
              </a:rPr>
              <a:t> </a:t>
            </a:r>
            <a:r>
              <a:rPr lang="tr-TR" dirty="0" err="1">
                <a:solidFill>
                  <a:schemeClr val="accent1">
                    <a:lumMod val="50000"/>
                  </a:schemeClr>
                </a:solidFill>
              </a:rPr>
              <a:t>insemination</a:t>
            </a:r>
            <a:r>
              <a:rPr lang="tr-TR" dirty="0">
                <a:solidFill>
                  <a:schemeClr val="accent1">
                    <a:lumMod val="50000"/>
                  </a:schemeClr>
                </a:solidFill>
              </a:rPr>
              <a:t>. </a:t>
            </a:r>
            <a:r>
              <a:rPr lang="tr-TR" dirty="0" err="1">
                <a:solidFill>
                  <a:schemeClr val="accent1">
                    <a:lumMod val="50000"/>
                  </a:schemeClr>
                </a:solidFill>
              </a:rPr>
              <a:t>For</a:t>
            </a:r>
            <a:r>
              <a:rPr lang="tr-TR" dirty="0">
                <a:solidFill>
                  <a:schemeClr val="accent1">
                    <a:lumMod val="50000"/>
                  </a:schemeClr>
                </a:solidFill>
              </a:rPr>
              <a:t>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first</a:t>
            </a:r>
            <a:r>
              <a:rPr lang="tr-TR" dirty="0">
                <a:solidFill>
                  <a:schemeClr val="accent1">
                    <a:lumMod val="50000"/>
                  </a:schemeClr>
                </a:solidFill>
              </a:rPr>
              <a:t> time, </a:t>
            </a:r>
            <a:r>
              <a:rPr lang="tr-TR" dirty="0" err="1">
                <a:solidFill>
                  <a:schemeClr val="accent1">
                    <a:lumMod val="50000"/>
                  </a:schemeClr>
                </a:solidFill>
              </a:rPr>
              <a:t>artificial</a:t>
            </a:r>
            <a:r>
              <a:rPr lang="tr-TR" dirty="0">
                <a:solidFill>
                  <a:schemeClr val="accent1">
                    <a:lumMod val="50000"/>
                  </a:schemeClr>
                </a:solidFill>
              </a:rPr>
              <a:t> </a:t>
            </a:r>
            <a:r>
              <a:rPr lang="tr-TR" dirty="0" err="1">
                <a:solidFill>
                  <a:schemeClr val="accent1">
                    <a:lumMod val="50000"/>
                  </a:schemeClr>
                </a:solidFill>
              </a:rPr>
              <a:t>seeds</a:t>
            </a:r>
            <a:r>
              <a:rPr lang="tr-TR" dirty="0">
                <a:solidFill>
                  <a:schemeClr val="accent1">
                    <a:lumMod val="50000"/>
                  </a:schemeClr>
                </a:solidFill>
              </a:rPr>
              <a:t> </a:t>
            </a:r>
            <a:r>
              <a:rPr lang="tr-TR" dirty="0" err="1">
                <a:solidFill>
                  <a:schemeClr val="accent1">
                    <a:lumMod val="50000"/>
                  </a:schemeClr>
                </a:solidFill>
              </a:rPr>
              <a:t>were</a:t>
            </a:r>
            <a:r>
              <a:rPr lang="tr-TR" dirty="0">
                <a:solidFill>
                  <a:schemeClr val="accent1">
                    <a:lumMod val="50000"/>
                  </a:schemeClr>
                </a:solidFill>
              </a:rPr>
              <a:t> </a:t>
            </a:r>
            <a:r>
              <a:rPr lang="tr-TR" dirty="0" err="1">
                <a:solidFill>
                  <a:schemeClr val="accent1">
                    <a:lumMod val="50000"/>
                  </a:schemeClr>
                </a:solidFill>
              </a:rPr>
              <a:t>tested</a:t>
            </a:r>
            <a:r>
              <a:rPr lang="tr-TR" dirty="0">
                <a:solidFill>
                  <a:schemeClr val="accent1">
                    <a:lumMod val="50000"/>
                  </a:schemeClr>
                </a:solidFill>
              </a:rPr>
              <a:t> in </a:t>
            </a:r>
            <a:r>
              <a:rPr lang="tr-TR" dirty="0" err="1">
                <a:solidFill>
                  <a:schemeClr val="accent1">
                    <a:lumMod val="50000"/>
                  </a:schemeClr>
                </a:solidFill>
              </a:rPr>
              <a:t>horses</a:t>
            </a:r>
            <a:r>
              <a:rPr lang="tr-TR" dirty="0">
                <a:solidFill>
                  <a:schemeClr val="accent1">
                    <a:lumMod val="50000"/>
                  </a:schemeClr>
                </a:solidFill>
              </a:rPr>
              <a:t>, </a:t>
            </a:r>
            <a:r>
              <a:rPr lang="tr-TR" dirty="0" err="1">
                <a:solidFill>
                  <a:schemeClr val="accent1">
                    <a:lumMod val="50000"/>
                  </a:schemeClr>
                </a:solidFill>
              </a:rPr>
              <a:t>Montafon</a:t>
            </a:r>
            <a:r>
              <a:rPr lang="tr-TR" dirty="0">
                <a:solidFill>
                  <a:schemeClr val="accent1">
                    <a:lumMod val="50000"/>
                  </a:schemeClr>
                </a:solidFill>
              </a:rPr>
              <a:t> </a:t>
            </a:r>
            <a:r>
              <a:rPr lang="tr-TR" dirty="0" err="1">
                <a:solidFill>
                  <a:schemeClr val="accent1">
                    <a:lumMod val="50000"/>
                  </a:schemeClr>
                </a:solidFill>
              </a:rPr>
              <a:t>was</a:t>
            </a:r>
            <a:r>
              <a:rPr lang="tr-TR" dirty="0">
                <a:solidFill>
                  <a:schemeClr val="accent1">
                    <a:lumMod val="50000"/>
                  </a:schemeClr>
                </a:solidFill>
              </a:rPr>
              <a:t> </a:t>
            </a:r>
            <a:r>
              <a:rPr lang="tr-TR" dirty="0" err="1">
                <a:solidFill>
                  <a:schemeClr val="accent1">
                    <a:lumMod val="50000"/>
                  </a:schemeClr>
                </a:solidFill>
              </a:rPr>
              <a:t>brought</a:t>
            </a:r>
            <a:r>
              <a:rPr lang="tr-TR" dirty="0">
                <a:solidFill>
                  <a:schemeClr val="accent1">
                    <a:lumMod val="50000"/>
                  </a:schemeClr>
                </a:solidFill>
              </a:rPr>
              <a:t> </a:t>
            </a:r>
            <a:r>
              <a:rPr lang="tr-TR" dirty="0" err="1">
                <a:solidFill>
                  <a:schemeClr val="accent1">
                    <a:lumMod val="50000"/>
                  </a:schemeClr>
                </a:solidFill>
              </a:rPr>
              <a:t>from</a:t>
            </a:r>
            <a:r>
              <a:rPr lang="tr-TR" dirty="0">
                <a:solidFill>
                  <a:schemeClr val="accent1">
                    <a:lumMod val="50000"/>
                  </a:schemeClr>
                </a:solidFill>
              </a:rPr>
              <a:t> </a:t>
            </a:r>
            <a:r>
              <a:rPr lang="tr-TR" dirty="0" err="1">
                <a:solidFill>
                  <a:schemeClr val="accent1">
                    <a:lumMod val="50000"/>
                  </a:schemeClr>
                </a:solidFill>
              </a:rPr>
              <a:t>Austria</a:t>
            </a:r>
            <a:r>
              <a:rPr lang="tr-TR" dirty="0">
                <a:solidFill>
                  <a:schemeClr val="accent1">
                    <a:lumMod val="50000"/>
                  </a:schemeClr>
                </a:solidFill>
              </a:rPr>
              <a:t> </a:t>
            </a:r>
            <a:r>
              <a:rPr lang="tr-TR" dirty="0" err="1">
                <a:solidFill>
                  <a:schemeClr val="accent1">
                    <a:lumMod val="50000"/>
                  </a:schemeClr>
                </a:solidFill>
              </a:rPr>
              <a:t>and</a:t>
            </a:r>
            <a:r>
              <a:rPr lang="tr-TR" dirty="0">
                <a:solidFill>
                  <a:schemeClr val="accent1">
                    <a:lumMod val="50000"/>
                  </a:schemeClr>
                </a:solidFill>
              </a:rPr>
              <a:t>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indigenous</a:t>
            </a:r>
            <a:r>
              <a:rPr lang="tr-TR" dirty="0">
                <a:solidFill>
                  <a:schemeClr val="accent1">
                    <a:lumMod val="50000"/>
                  </a:schemeClr>
                </a:solidFill>
              </a:rPr>
              <a:t> </a:t>
            </a:r>
            <a:r>
              <a:rPr lang="tr-TR" dirty="0" err="1">
                <a:solidFill>
                  <a:schemeClr val="accent1">
                    <a:lumMod val="50000"/>
                  </a:schemeClr>
                </a:solidFill>
              </a:rPr>
              <a:t>breeding</a:t>
            </a:r>
            <a:r>
              <a:rPr lang="tr-TR" dirty="0">
                <a:solidFill>
                  <a:schemeClr val="accent1">
                    <a:lumMod val="50000"/>
                  </a:schemeClr>
                </a:solidFill>
              </a:rPr>
              <a:t> </a:t>
            </a:r>
            <a:r>
              <a:rPr lang="tr-TR" dirty="0" err="1">
                <a:solidFill>
                  <a:schemeClr val="accent1">
                    <a:lumMod val="50000"/>
                  </a:schemeClr>
                </a:solidFill>
              </a:rPr>
              <a:t>was</a:t>
            </a:r>
            <a:r>
              <a:rPr lang="tr-TR" dirty="0">
                <a:solidFill>
                  <a:schemeClr val="accent1">
                    <a:lumMod val="50000"/>
                  </a:schemeClr>
                </a:solidFill>
              </a:rPr>
              <a:t> </a:t>
            </a:r>
            <a:r>
              <a:rPr lang="tr-TR" dirty="0" err="1">
                <a:solidFill>
                  <a:schemeClr val="accent1">
                    <a:lumMod val="50000"/>
                  </a:schemeClr>
                </a:solidFill>
              </a:rPr>
              <a:t>obtained</a:t>
            </a:r>
            <a:r>
              <a:rPr lang="tr-TR" dirty="0">
                <a:solidFill>
                  <a:schemeClr val="accent1">
                    <a:lumMod val="50000"/>
                  </a:schemeClr>
                </a:solidFill>
              </a:rPr>
              <a:t> </a:t>
            </a:r>
            <a:r>
              <a:rPr lang="tr-TR" dirty="0" err="1">
                <a:solidFill>
                  <a:schemeClr val="accent1">
                    <a:lumMod val="50000"/>
                  </a:schemeClr>
                </a:solidFill>
              </a:rPr>
              <a:t>from</a:t>
            </a:r>
            <a:r>
              <a:rPr lang="tr-TR" dirty="0">
                <a:solidFill>
                  <a:schemeClr val="accent1">
                    <a:lumMod val="50000"/>
                  </a:schemeClr>
                </a:solidFill>
              </a:rPr>
              <a:t>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hybrid</a:t>
            </a:r>
            <a:r>
              <a:rPr lang="tr-TR" dirty="0">
                <a:solidFill>
                  <a:schemeClr val="accent1">
                    <a:lumMod val="50000"/>
                  </a:schemeClr>
                </a:solidFill>
              </a:rPr>
              <a:t> </a:t>
            </a:r>
            <a:r>
              <a:rPr lang="tr-TR" dirty="0" err="1">
                <a:solidFill>
                  <a:schemeClr val="accent1">
                    <a:lumMod val="50000"/>
                  </a:schemeClr>
                </a:solidFill>
              </a:rPr>
              <a:t>breed</a:t>
            </a:r>
            <a:r>
              <a:rPr lang="tr-TR" dirty="0">
                <a:solidFill>
                  <a:schemeClr val="accent1">
                    <a:lumMod val="50000"/>
                  </a:schemeClr>
                </a:solidFill>
              </a:rPr>
              <a:t>, Karacabey esmeri.</a:t>
            </a:r>
          </a:p>
          <a:p>
            <a:r>
              <a:rPr lang="tr-TR" dirty="0" err="1">
                <a:solidFill>
                  <a:schemeClr val="accent1">
                    <a:lumMod val="50000"/>
                  </a:schemeClr>
                </a:solidFill>
              </a:rPr>
              <a:t>Genealogy</a:t>
            </a:r>
            <a:r>
              <a:rPr lang="tr-TR" dirty="0">
                <a:solidFill>
                  <a:schemeClr val="accent1">
                    <a:lumMod val="50000"/>
                  </a:schemeClr>
                </a:solidFill>
              </a:rPr>
              <a:t> </a:t>
            </a:r>
            <a:r>
              <a:rPr lang="tr-TR" dirty="0" err="1">
                <a:solidFill>
                  <a:schemeClr val="accent1">
                    <a:lumMod val="50000"/>
                  </a:schemeClr>
                </a:solidFill>
              </a:rPr>
              <a:t>operations</a:t>
            </a:r>
            <a:r>
              <a:rPr lang="tr-TR" dirty="0">
                <a:solidFill>
                  <a:schemeClr val="accent1">
                    <a:lumMod val="50000"/>
                  </a:schemeClr>
                </a:solidFill>
              </a:rPr>
              <a:t>;</a:t>
            </a:r>
          </a:p>
          <a:p>
            <a:r>
              <a:rPr lang="tr-TR" dirty="0" err="1">
                <a:solidFill>
                  <a:schemeClr val="accent1">
                    <a:lumMod val="50000"/>
                  </a:schemeClr>
                </a:solidFill>
              </a:rPr>
              <a:t>Between</a:t>
            </a:r>
            <a:r>
              <a:rPr lang="tr-TR" dirty="0">
                <a:solidFill>
                  <a:schemeClr val="accent1">
                    <a:lumMod val="50000"/>
                  </a:schemeClr>
                </a:solidFill>
              </a:rPr>
              <a:t> 1989-1994 </a:t>
            </a:r>
            <a:r>
              <a:rPr lang="tr-TR" dirty="0" err="1">
                <a:solidFill>
                  <a:schemeClr val="accent1">
                    <a:lumMod val="50000"/>
                  </a:schemeClr>
                </a:solidFill>
              </a:rPr>
              <a:t>Italy</a:t>
            </a:r>
            <a:r>
              <a:rPr lang="tr-TR" dirty="0">
                <a:solidFill>
                  <a:schemeClr val="accent1">
                    <a:lumMod val="50000"/>
                  </a:schemeClr>
                </a:solidFill>
              </a:rPr>
              <a:t> </a:t>
            </a:r>
            <a:r>
              <a:rPr lang="tr-TR" dirty="0" err="1">
                <a:solidFill>
                  <a:schemeClr val="accent1">
                    <a:lumMod val="50000"/>
                  </a:schemeClr>
                </a:solidFill>
              </a:rPr>
              <a:t>and</a:t>
            </a:r>
            <a:r>
              <a:rPr lang="tr-TR" dirty="0">
                <a:solidFill>
                  <a:schemeClr val="accent1">
                    <a:lumMod val="50000"/>
                  </a:schemeClr>
                </a:solidFill>
              </a:rPr>
              <a:t> </a:t>
            </a:r>
            <a:r>
              <a:rPr lang="tr-TR" dirty="0" err="1">
                <a:solidFill>
                  <a:schemeClr val="accent1">
                    <a:lumMod val="50000"/>
                  </a:schemeClr>
                </a:solidFill>
              </a:rPr>
              <a:t>Turkey</a:t>
            </a:r>
            <a:r>
              <a:rPr lang="tr-TR" dirty="0">
                <a:solidFill>
                  <a:schemeClr val="accent1">
                    <a:lumMod val="50000"/>
                  </a:schemeClr>
                </a:solidFill>
              </a:rPr>
              <a:t> </a:t>
            </a:r>
            <a:r>
              <a:rPr lang="tr-TR" dirty="0" err="1">
                <a:solidFill>
                  <a:schemeClr val="accent1">
                    <a:lumMod val="50000"/>
                  </a:schemeClr>
                </a:solidFill>
              </a:rPr>
              <a:t>Antarctivation</a:t>
            </a:r>
            <a:r>
              <a:rPr lang="tr-TR" dirty="0">
                <a:solidFill>
                  <a:schemeClr val="accent1">
                    <a:lumMod val="50000"/>
                  </a:schemeClr>
                </a:solidFill>
              </a:rPr>
              <a:t> </a:t>
            </a:r>
            <a:r>
              <a:rPr lang="tr-TR" dirty="0" err="1">
                <a:solidFill>
                  <a:schemeClr val="accent1">
                    <a:lumMod val="50000"/>
                  </a:schemeClr>
                </a:solidFill>
              </a:rPr>
              <a:t>and</a:t>
            </a:r>
            <a:r>
              <a:rPr lang="tr-TR" dirty="0">
                <a:solidFill>
                  <a:schemeClr val="accent1">
                    <a:lumMod val="50000"/>
                  </a:schemeClr>
                </a:solidFill>
              </a:rPr>
              <a:t> Development Project (ANAFI) </a:t>
            </a:r>
            <a:r>
              <a:rPr lang="tr-TR" dirty="0" err="1">
                <a:solidFill>
                  <a:schemeClr val="accent1">
                    <a:lumMod val="50000"/>
                  </a:schemeClr>
                </a:solidFill>
              </a:rPr>
              <a:t>between</a:t>
            </a:r>
            <a:r>
              <a:rPr lang="tr-TR" dirty="0">
                <a:solidFill>
                  <a:schemeClr val="accent1">
                    <a:lumMod val="50000"/>
                  </a:schemeClr>
                </a:solidFill>
              </a:rPr>
              <a:t> 1995-2000 </a:t>
            </a:r>
            <a:r>
              <a:rPr lang="tr-TR" dirty="0" err="1">
                <a:solidFill>
                  <a:schemeClr val="accent1">
                    <a:lumMod val="50000"/>
                  </a:schemeClr>
                </a:solidFill>
              </a:rPr>
              <a:t>with</a:t>
            </a:r>
            <a:r>
              <a:rPr lang="tr-TR" dirty="0">
                <a:solidFill>
                  <a:schemeClr val="accent1">
                    <a:lumMod val="50000"/>
                  </a:schemeClr>
                </a:solidFill>
              </a:rPr>
              <a:t> Germany r </a:t>
            </a:r>
            <a:r>
              <a:rPr lang="tr-TR" dirty="0" err="1">
                <a:solidFill>
                  <a:schemeClr val="accent1">
                    <a:lumMod val="50000"/>
                  </a:schemeClr>
                </a:solidFill>
              </a:rPr>
              <a:t>The</a:t>
            </a:r>
            <a:r>
              <a:rPr lang="tr-TR" dirty="0">
                <a:solidFill>
                  <a:schemeClr val="accent1">
                    <a:lumMod val="50000"/>
                  </a:schemeClr>
                </a:solidFill>
              </a:rPr>
              <a:t> Information </a:t>
            </a:r>
            <a:r>
              <a:rPr lang="tr-TR" dirty="0" err="1">
                <a:solidFill>
                  <a:schemeClr val="accent1">
                    <a:lumMod val="50000"/>
                  </a:schemeClr>
                </a:solidFill>
              </a:rPr>
              <a:t>System</a:t>
            </a:r>
            <a:r>
              <a:rPr lang="tr-TR" dirty="0">
                <a:solidFill>
                  <a:schemeClr val="accent1">
                    <a:lumMod val="50000"/>
                  </a:schemeClr>
                </a:solidFill>
              </a:rPr>
              <a:t> Project </a:t>
            </a:r>
            <a:r>
              <a:rPr lang="tr-TR" dirty="0" err="1">
                <a:solidFill>
                  <a:schemeClr val="accent1">
                    <a:lumMod val="50000"/>
                  </a:schemeClr>
                </a:solidFill>
              </a:rPr>
              <a:t>was</a:t>
            </a:r>
            <a:r>
              <a:rPr lang="tr-TR" dirty="0">
                <a:solidFill>
                  <a:schemeClr val="accent1">
                    <a:lumMod val="50000"/>
                  </a:schemeClr>
                </a:solidFill>
              </a:rPr>
              <a:t> </a:t>
            </a:r>
            <a:r>
              <a:rPr lang="tr-TR" dirty="0" err="1">
                <a:solidFill>
                  <a:schemeClr val="accent1">
                    <a:lumMod val="50000"/>
                  </a:schemeClr>
                </a:solidFill>
              </a:rPr>
              <a:t>made</a:t>
            </a:r>
            <a:r>
              <a:rPr lang="tr-TR" dirty="0">
                <a:solidFill>
                  <a:schemeClr val="accent1">
                    <a:lumMod val="50000"/>
                  </a:schemeClr>
                </a:solidFill>
              </a:rPr>
              <a:t>.</a:t>
            </a:r>
          </a:p>
          <a:p>
            <a:r>
              <a:rPr lang="tr-TR" dirty="0" err="1">
                <a:solidFill>
                  <a:schemeClr val="accent1">
                    <a:lumMod val="50000"/>
                  </a:schemeClr>
                </a:solidFill>
              </a:rPr>
              <a:t>These</a:t>
            </a:r>
            <a:r>
              <a:rPr lang="tr-TR" dirty="0">
                <a:solidFill>
                  <a:schemeClr val="accent1">
                    <a:lumMod val="50000"/>
                  </a:schemeClr>
                </a:solidFill>
              </a:rPr>
              <a:t> </a:t>
            </a:r>
            <a:r>
              <a:rPr lang="tr-TR" dirty="0" err="1">
                <a:solidFill>
                  <a:schemeClr val="accent1">
                    <a:lumMod val="50000"/>
                  </a:schemeClr>
                </a:solidFill>
              </a:rPr>
              <a:t>efforts</a:t>
            </a:r>
            <a:r>
              <a:rPr lang="tr-TR" dirty="0">
                <a:solidFill>
                  <a:schemeClr val="accent1">
                    <a:lumMod val="50000"/>
                  </a:schemeClr>
                </a:solidFill>
              </a:rPr>
              <a:t> </a:t>
            </a:r>
            <a:r>
              <a:rPr lang="tr-TR" dirty="0" err="1">
                <a:solidFill>
                  <a:schemeClr val="accent1">
                    <a:lumMod val="50000"/>
                  </a:schemeClr>
                </a:solidFill>
              </a:rPr>
              <a:t>have</a:t>
            </a:r>
            <a:r>
              <a:rPr lang="tr-TR" dirty="0">
                <a:solidFill>
                  <a:schemeClr val="accent1">
                    <a:lumMod val="50000"/>
                  </a:schemeClr>
                </a:solidFill>
              </a:rPr>
              <a:t> </a:t>
            </a:r>
            <a:r>
              <a:rPr lang="tr-TR" dirty="0" err="1">
                <a:solidFill>
                  <a:schemeClr val="accent1">
                    <a:lumMod val="50000"/>
                  </a:schemeClr>
                </a:solidFill>
              </a:rPr>
              <a:t>pushed</a:t>
            </a:r>
            <a:r>
              <a:rPr lang="tr-TR" dirty="0">
                <a:solidFill>
                  <a:schemeClr val="accent1">
                    <a:lumMod val="50000"/>
                  </a:schemeClr>
                </a:solidFill>
              </a:rPr>
              <a:t>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breeders</a:t>
            </a:r>
            <a:r>
              <a:rPr lang="tr-TR" dirty="0">
                <a:solidFill>
                  <a:schemeClr val="accent1">
                    <a:lumMod val="50000"/>
                  </a:schemeClr>
                </a:solidFill>
              </a:rPr>
              <a:t> </a:t>
            </a:r>
            <a:r>
              <a:rPr lang="tr-TR" dirty="0" err="1">
                <a:solidFill>
                  <a:schemeClr val="accent1">
                    <a:lumMod val="50000"/>
                  </a:schemeClr>
                </a:solidFill>
              </a:rPr>
              <a:t>into</a:t>
            </a:r>
            <a:r>
              <a:rPr lang="tr-TR" dirty="0">
                <a:solidFill>
                  <a:schemeClr val="accent1">
                    <a:lumMod val="50000"/>
                  </a:schemeClr>
                </a:solidFill>
              </a:rPr>
              <a:t> </a:t>
            </a:r>
            <a:r>
              <a:rPr lang="tr-TR" dirty="0" err="1">
                <a:solidFill>
                  <a:schemeClr val="accent1">
                    <a:lumMod val="50000"/>
                  </a:schemeClr>
                </a:solidFill>
              </a:rPr>
              <a:t>consideration</a:t>
            </a:r>
            <a:r>
              <a:rPr lang="tr-TR" dirty="0">
                <a:solidFill>
                  <a:schemeClr val="accent1">
                    <a:lumMod val="50000"/>
                  </a:schemeClr>
                </a:solidFill>
              </a:rPr>
              <a:t>, </a:t>
            </a:r>
            <a:r>
              <a:rPr lang="tr-TR" dirty="0" err="1">
                <a:solidFill>
                  <a:schemeClr val="accent1">
                    <a:lumMod val="50000"/>
                  </a:schemeClr>
                </a:solidFill>
              </a:rPr>
              <a:t>and</a:t>
            </a:r>
            <a:r>
              <a:rPr lang="tr-TR" dirty="0">
                <a:solidFill>
                  <a:schemeClr val="accent1">
                    <a:lumMod val="50000"/>
                  </a:schemeClr>
                </a:solidFill>
              </a:rPr>
              <a:t> since 1995,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Association</a:t>
            </a:r>
            <a:r>
              <a:rPr lang="tr-TR" dirty="0">
                <a:solidFill>
                  <a:schemeClr val="accent1">
                    <a:lumMod val="50000"/>
                  </a:schemeClr>
                </a:solidFill>
              </a:rPr>
              <a:t> of </a:t>
            </a:r>
            <a:r>
              <a:rPr lang="tr-TR" dirty="0" err="1">
                <a:solidFill>
                  <a:schemeClr val="accent1">
                    <a:lumMod val="50000"/>
                  </a:schemeClr>
                </a:solidFill>
              </a:rPr>
              <a:t>Stem</a:t>
            </a:r>
            <a:r>
              <a:rPr lang="tr-TR" dirty="0">
                <a:solidFill>
                  <a:schemeClr val="accent1">
                    <a:lumMod val="50000"/>
                  </a:schemeClr>
                </a:solidFill>
              </a:rPr>
              <a:t> </a:t>
            </a:r>
            <a:r>
              <a:rPr lang="tr-TR" dirty="0" err="1">
                <a:solidFill>
                  <a:schemeClr val="accent1">
                    <a:lumMod val="50000"/>
                  </a:schemeClr>
                </a:solidFill>
              </a:rPr>
              <a:t>Growers</a:t>
            </a:r>
            <a:r>
              <a:rPr lang="tr-TR" dirty="0">
                <a:solidFill>
                  <a:schemeClr val="accent1">
                    <a:lumMod val="50000"/>
                  </a:schemeClr>
                </a:solidFill>
              </a:rPr>
              <a:t> has </a:t>
            </a:r>
            <a:r>
              <a:rPr lang="tr-TR" dirty="0" err="1">
                <a:solidFill>
                  <a:schemeClr val="accent1">
                    <a:lumMod val="50000"/>
                  </a:schemeClr>
                </a:solidFill>
              </a:rPr>
              <a:t>been</a:t>
            </a:r>
            <a:r>
              <a:rPr lang="tr-TR" dirty="0">
                <a:solidFill>
                  <a:schemeClr val="accent1">
                    <a:lumMod val="50000"/>
                  </a:schemeClr>
                </a:solidFill>
              </a:rPr>
              <a:t> </a:t>
            </a:r>
            <a:r>
              <a:rPr lang="tr-TR" dirty="0" err="1">
                <a:solidFill>
                  <a:schemeClr val="accent1">
                    <a:lumMod val="50000"/>
                  </a:schemeClr>
                </a:solidFill>
              </a:rPr>
              <a:t>established</a:t>
            </a:r>
            <a:r>
              <a:rPr lang="tr-TR" dirty="0">
                <a:solidFill>
                  <a:schemeClr val="accent1">
                    <a:lumMod val="50000"/>
                  </a:schemeClr>
                </a:solidFill>
              </a:rPr>
              <a:t>.</a:t>
            </a:r>
            <a:endParaRPr lang="tr-TR" dirty="0"/>
          </a:p>
          <a:p>
            <a:pPr marL="0" indent="0">
              <a:buNone/>
            </a:pPr>
            <a:endParaRPr lang="tr-TR" dirty="0"/>
          </a:p>
        </p:txBody>
      </p:sp>
      <p:pic>
        <p:nvPicPr>
          <p:cNvPr id="2" name="Resim 1"/>
          <p:cNvPicPr>
            <a:picLocks noChangeAspect="1"/>
          </p:cNvPicPr>
          <p:nvPr/>
        </p:nvPicPr>
        <p:blipFill rotWithShape="1">
          <a:blip r:embed="rId2" cstate="print">
            <a:extLst>
              <a:ext uri="{28A0092B-C50C-407E-A947-70E740481C1C}">
                <a14:useLocalDpi xmlns:a14="http://schemas.microsoft.com/office/drawing/2010/main" val="0"/>
              </a:ext>
            </a:extLst>
          </a:blip>
          <a:srcRect l="17379" r="18440" b="543"/>
          <a:stretch/>
        </p:blipFill>
        <p:spPr>
          <a:xfrm>
            <a:off x="2047498" y="4617849"/>
            <a:ext cx="1685366" cy="1741153"/>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576" y="4238705"/>
            <a:ext cx="3567954" cy="2499442"/>
          </a:xfrm>
          <a:prstGeom prst="rect">
            <a:avLst/>
          </a:prstGeom>
        </p:spPr>
      </p:pic>
    </p:spTree>
    <p:extLst>
      <p:ext uri="{BB962C8B-B14F-4D97-AF65-F5344CB8AC3E}">
        <p14:creationId xmlns:p14="http://schemas.microsoft.com/office/powerpoint/2010/main" val="694554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Unvan 3"/>
          <p:cNvSpPr>
            <a:spLocks noGrp="1"/>
          </p:cNvSpPr>
          <p:nvPr>
            <p:ph type="title"/>
          </p:nvPr>
        </p:nvSpPr>
        <p:spPr>
          <a:xfrm>
            <a:off x="617044" y="459541"/>
            <a:ext cx="8717875" cy="1326382"/>
          </a:xfrm>
        </p:spPr>
        <p:txBody>
          <a:bodyPr>
            <a:normAutofit/>
          </a:bodyPr>
          <a:lstStyle/>
          <a:p>
            <a:r>
              <a:rPr lang="tr-TR" sz="2400" dirty="0">
                <a:solidFill>
                  <a:schemeClr val="accent5">
                    <a:lumMod val="50000"/>
                  </a:schemeClr>
                </a:solidFill>
              </a:rPr>
              <a:t>Birkaç boğa kataloğundan yola çıkarak hangi ineklerde kullanımının daha yararlı olacağını inceleyelim;</a:t>
            </a:r>
          </a:p>
        </p:txBody>
      </p:sp>
      <p:sp>
        <p:nvSpPr>
          <p:cNvPr id="5" name="Metin Yer Tutucusu 4"/>
          <p:cNvSpPr>
            <a:spLocks noGrp="1"/>
          </p:cNvSpPr>
          <p:nvPr>
            <p:ph type="body" idx="1"/>
          </p:nvPr>
        </p:nvSpPr>
        <p:spPr>
          <a:xfrm>
            <a:off x="225099" y="1773191"/>
            <a:ext cx="5018043" cy="1266091"/>
          </a:xfrm>
        </p:spPr>
        <p:txBody>
          <a:bodyPr/>
          <a:lstStyle/>
          <a:p>
            <a:r>
              <a:rPr lang="tr-TR" dirty="0">
                <a:solidFill>
                  <a:schemeClr val="accent1">
                    <a:lumMod val="50000"/>
                  </a:schemeClr>
                </a:solidFill>
              </a:rPr>
              <a:t>Arka meme başı yerleşimi dışa dönük için kullanılabilecek bir boğa;</a:t>
            </a:r>
          </a:p>
        </p:txBody>
      </p:sp>
      <p:pic>
        <p:nvPicPr>
          <p:cNvPr id="9" name="İçerik Yer Tutucusu 8"/>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21312" b="36694"/>
          <a:stretch/>
        </p:blipFill>
        <p:spPr>
          <a:xfrm>
            <a:off x="293969" y="3039282"/>
            <a:ext cx="4949173" cy="2828857"/>
          </a:xfrm>
        </p:spPr>
      </p:pic>
      <p:sp>
        <p:nvSpPr>
          <p:cNvPr id="7" name="Metin Yer Tutucusu 6"/>
          <p:cNvSpPr>
            <a:spLocks noGrp="1"/>
          </p:cNvSpPr>
          <p:nvPr>
            <p:ph type="body" sz="quarter" idx="3"/>
          </p:nvPr>
        </p:nvSpPr>
        <p:spPr>
          <a:xfrm>
            <a:off x="5583694" y="2180492"/>
            <a:ext cx="4893548" cy="562708"/>
          </a:xfrm>
        </p:spPr>
        <p:txBody>
          <a:bodyPr/>
          <a:lstStyle/>
          <a:p>
            <a:r>
              <a:rPr lang="tr-TR" dirty="0">
                <a:solidFill>
                  <a:schemeClr val="accent1">
                    <a:lumMod val="50000"/>
                  </a:schemeClr>
                </a:solidFill>
              </a:rPr>
              <a:t>Beden Derinliği sığ olan bir inek için kullanılabilecek bir boğa;</a:t>
            </a:r>
          </a:p>
        </p:txBody>
      </p:sp>
      <p:pic>
        <p:nvPicPr>
          <p:cNvPr id="10" name="İçerik Yer Tutucusu 9"/>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r="21354" b="40113"/>
          <a:stretch/>
        </p:blipFill>
        <p:spPr>
          <a:xfrm>
            <a:off x="5583694" y="3039282"/>
            <a:ext cx="5985221" cy="2828857"/>
          </a:xfrm>
        </p:spPr>
      </p:pic>
    </p:spTree>
    <p:extLst>
      <p:ext uri="{BB962C8B-B14F-4D97-AF65-F5344CB8AC3E}">
        <p14:creationId xmlns:p14="http://schemas.microsoft.com/office/powerpoint/2010/main" val="3742672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81354" y="1286960"/>
            <a:ext cx="4853354" cy="994016"/>
          </a:xfrm>
        </p:spPr>
        <p:txBody>
          <a:bodyPr/>
          <a:lstStyle/>
          <a:p>
            <a:r>
              <a:rPr lang="tr-TR" dirty="0">
                <a:solidFill>
                  <a:schemeClr val="accent1">
                    <a:lumMod val="50000"/>
                  </a:schemeClr>
                </a:solidFill>
              </a:rPr>
              <a:t>Sağrı yüksekliği alçak olan inekler için kullanılabilecek boğa;</a:t>
            </a:r>
          </a:p>
        </p:txBody>
      </p:sp>
      <p:pic>
        <p:nvPicPr>
          <p:cNvPr id="7" name="İçerik Yer Tutucusu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20592" b="36264"/>
          <a:stretch/>
        </p:blipFill>
        <p:spPr>
          <a:xfrm>
            <a:off x="163810" y="2502040"/>
            <a:ext cx="5430621" cy="2451797"/>
          </a:xfrm>
        </p:spPr>
      </p:pic>
      <p:sp>
        <p:nvSpPr>
          <p:cNvPr id="5" name="Metin Yer Tutucusu 4"/>
          <p:cNvSpPr>
            <a:spLocks noGrp="1"/>
          </p:cNvSpPr>
          <p:nvPr>
            <p:ph type="body" sz="quarter" idx="3"/>
          </p:nvPr>
        </p:nvSpPr>
        <p:spPr>
          <a:xfrm>
            <a:off x="6123363" y="1286960"/>
            <a:ext cx="5120742" cy="994016"/>
          </a:xfrm>
        </p:spPr>
        <p:txBody>
          <a:bodyPr/>
          <a:lstStyle/>
          <a:p>
            <a:r>
              <a:rPr lang="tr-TR" dirty="0">
                <a:solidFill>
                  <a:schemeClr val="accent1">
                    <a:lumMod val="50000"/>
                  </a:schemeClr>
                </a:solidFill>
              </a:rPr>
              <a:t>Sütçülük karakteri kaba olan inekler için kullanılabilecek boğa;</a:t>
            </a:r>
          </a:p>
        </p:txBody>
      </p:sp>
      <p:pic>
        <p:nvPicPr>
          <p:cNvPr id="8" name="İçerik Yer Tutucusu 7"/>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r="17497" b="41655"/>
          <a:stretch/>
        </p:blipFill>
        <p:spPr>
          <a:xfrm>
            <a:off x="5878285" y="2510347"/>
            <a:ext cx="6142582" cy="2443490"/>
          </a:xfrm>
        </p:spPr>
      </p:pic>
    </p:spTree>
    <p:extLst>
      <p:ext uri="{BB962C8B-B14F-4D97-AF65-F5344CB8AC3E}">
        <p14:creationId xmlns:p14="http://schemas.microsoft.com/office/powerpoint/2010/main" val="111394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first</a:t>
            </a:r>
            <a:r>
              <a:rPr lang="tr-TR" dirty="0">
                <a:solidFill>
                  <a:schemeClr val="accent1">
                    <a:lumMod val="50000"/>
                  </a:schemeClr>
                </a:solidFill>
              </a:rPr>
              <a:t> </a:t>
            </a:r>
            <a:r>
              <a:rPr lang="tr-TR" dirty="0" err="1">
                <a:solidFill>
                  <a:schemeClr val="accent1">
                    <a:lumMod val="50000"/>
                  </a:schemeClr>
                </a:solidFill>
              </a:rPr>
              <a:t>systematic</a:t>
            </a:r>
            <a:r>
              <a:rPr lang="tr-TR" dirty="0">
                <a:solidFill>
                  <a:schemeClr val="accent1">
                    <a:lumMod val="50000"/>
                  </a:schemeClr>
                </a:solidFill>
              </a:rPr>
              <a:t> </a:t>
            </a:r>
            <a:r>
              <a:rPr lang="tr-TR" dirty="0" err="1">
                <a:solidFill>
                  <a:schemeClr val="accent1">
                    <a:lumMod val="50000"/>
                  </a:schemeClr>
                </a:solidFill>
              </a:rPr>
              <a:t>initiative</a:t>
            </a:r>
            <a:r>
              <a:rPr lang="tr-TR" dirty="0">
                <a:solidFill>
                  <a:schemeClr val="accent1">
                    <a:lumMod val="50000"/>
                  </a:schemeClr>
                </a:solidFill>
              </a:rPr>
              <a:t> in Germany in 1876</a:t>
            </a:r>
          </a:p>
          <a:p>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Ideal</a:t>
            </a:r>
            <a:r>
              <a:rPr lang="tr-TR" dirty="0">
                <a:solidFill>
                  <a:schemeClr val="accent1">
                    <a:lumMod val="50000"/>
                  </a:schemeClr>
                </a:solidFill>
              </a:rPr>
              <a:t> </a:t>
            </a:r>
            <a:r>
              <a:rPr lang="tr-TR" dirty="0" err="1">
                <a:solidFill>
                  <a:schemeClr val="accent1">
                    <a:lumMod val="50000"/>
                  </a:schemeClr>
                </a:solidFill>
              </a:rPr>
              <a:t>Appraisal</a:t>
            </a:r>
            <a:r>
              <a:rPr lang="tr-TR" dirty="0">
                <a:solidFill>
                  <a:schemeClr val="accent1">
                    <a:lumMod val="50000"/>
                  </a:schemeClr>
                </a:solidFill>
              </a:rPr>
              <a:t> </a:t>
            </a:r>
            <a:r>
              <a:rPr lang="tr-TR" dirty="0" err="1">
                <a:solidFill>
                  <a:schemeClr val="accent1">
                    <a:lumMod val="50000"/>
                  </a:schemeClr>
                </a:solidFill>
              </a:rPr>
              <a:t>System</a:t>
            </a:r>
            <a:r>
              <a:rPr lang="tr-TR" dirty="0">
                <a:solidFill>
                  <a:schemeClr val="accent1">
                    <a:lumMod val="50000"/>
                  </a:schemeClr>
                </a:solidFill>
              </a:rPr>
              <a:t> in </a:t>
            </a:r>
            <a:r>
              <a:rPr lang="tr-TR" dirty="0" err="1">
                <a:solidFill>
                  <a:schemeClr val="accent1">
                    <a:lumMod val="50000"/>
                  </a:schemeClr>
                </a:solidFill>
              </a:rPr>
              <a:t>America</a:t>
            </a:r>
            <a:r>
              <a:rPr lang="tr-TR" dirty="0">
                <a:solidFill>
                  <a:schemeClr val="accent1">
                    <a:lumMod val="50000"/>
                  </a:schemeClr>
                </a:solidFill>
              </a:rPr>
              <a:t> in 1929 - </a:t>
            </a:r>
            <a:r>
              <a:rPr lang="tr-TR" dirty="0" err="1">
                <a:solidFill>
                  <a:schemeClr val="accent1">
                    <a:lumMod val="50000"/>
                  </a:schemeClr>
                </a:solidFill>
              </a:rPr>
              <a:t>Method</a:t>
            </a:r>
            <a:r>
              <a:rPr lang="tr-TR" dirty="0">
                <a:solidFill>
                  <a:schemeClr val="accent1">
                    <a:lumMod val="50000"/>
                  </a:schemeClr>
                </a:solidFill>
              </a:rPr>
              <a:t> of </a:t>
            </a:r>
            <a:r>
              <a:rPr lang="tr-TR" dirty="0" err="1">
                <a:solidFill>
                  <a:schemeClr val="accent1">
                    <a:lumMod val="50000"/>
                  </a:schemeClr>
                </a:solidFill>
              </a:rPr>
              <a:t>Assessment</a:t>
            </a:r>
            <a:r>
              <a:rPr lang="tr-TR" dirty="0">
                <a:solidFill>
                  <a:schemeClr val="accent1">
                    <a:lumMod val="50000"/>
                  </a:schemeClr>
                </a:solidFill>
              </a:rPr>
              <a:t> on Total </a:t>
            </a:r>
            <a:r>
              <a:rPr lang="tr-TR" dirty="0" err="1">
                <a:solidFill>
                  <a:schemeClr val="accent1">
                    <a:lumMod val="50000"/>
                  </a:schemeClr>
                </a:solidFill>
              </a:rPr>
              <a:t>Score</a:t>
            </a:r>
            <a:endParaRPr lang="tr-TR" dirty="0">
              <a:solidFill>
                <a:schemeClr val="accent1">
                  <a:lumMod val="50000"/>
                </a:schemeClr>
              </a:solidFill>
            </a:endParaRPr>
          </a:p>
          <a:p>
            <a:r>
              <a:rPr lang="tr-TR" dirty="0" err="1">
                <a:solidFill>
                  <a:schemeClr val="accent1">
                    <a:lumMod val="50000"/>
                  </a:schemeClr>
                </a:solidFill>
              </a:rPr>
              <a:t>In</a:t>
            </a:r>
            <a:r>
              <a:rPr lang="tr-TR" dirty="0">
                <a:solidFill>
                  <a:schemeClr val="accent1">
                    <a:lumMod val="50000"/>
                  </a:schemeClr>
                </a:solidFill>
              </a:rPr>
              <a:t> </a:t>
            </a:r>
            <a:r>
              <a:rPr lang="tr-TR" dirty="0" err="1">
                <a:solidFill>
                  <a:schemeClr val="accent1">
                    <a:lumMod val="50000"/>
                  </a:schemeClr>
                </a:solidFill>
              </a:rPr>
              <a:t>this</a:t>
            </a:r>
            <a:r>
              <a:rPr lang="tr-TR" dirty="0">
                <a:solidFill>
                  <a:schemeClr val="accent1">
                    <a:lumMod val="50000"/>
                  </a:schemeClr>
                </a:solidFill>
              </a:rPr>
              <a:t> </a:t>
            </a:r>
            <a:r>
              <a:rPr lang="tr-TR" dirty="0" err="1">
                <a:solidFill>
                  <a:schemeClr val="accent1">
                    <a:lumMod val="50000"/>
                  </a:schemeClr>
                </a:solidFill>
              </a:rPr>
              <a:t>method</a:t>
            </a:r>
            <a:r>
              <a:rPr lang="tr-TR" dirty="0">
                <a:solidFill>
                  <a:schemeClr val="accent1">
                    <a:lumMod val="50000"/>
                  </a:schemeClr>
                </a:solidFill>
              </a:rPr>
              <a:t>, </a:t>
            </a:r>
            <a:r>
              <a:rPr lang="tr-TR" dirty="0" err="1">
                <a:solidFill>
                  <a:schemeClr val="accent1">
                    <a:lumMod val="50000"/>
                  </a:schemeClr>
                </a:solidFill>
              </a:rPr>
              <a:t>the</a:t>
            </a:r>
            <a:r>
              <a:rPr lang="tr-TR" dirty="0">
                <a:solidFill>
                  <a:schemeClr val="accent1">
                    <a:lumMod val="50000"/>
                  </a:schemeClr>
                </a:solidFill>
              </a:rPr>
              <a:t> general body </a:t>
            </a:r>
            <a:r>
              <a:rPr lang="tr-TR" dirty="0" err="1">
                <a:solidFill>
                  <a:schemeClr val="accent1">
                    <a:lumMod val="50000"/>
                  </a:schemeClr>
                </a:solidFill>
              </a:rPr>
              <a:t>structures</a:t>
            </a:r>
            <a:r>
              <a:rPr lang="tr-TR" dirty="0">
                <a:solidFill>
                  <a:schemeClr val="accent1">
                    <a:lumMod val="50000"/>
                  </a:schemeClr>
                </a:solidFill>
              </a:rPr>
              <a:t> of </a:t>
            </a:r>
            <a:r>
              <a:rPr lang="tr-TR" dirty="0" err="1">
                <a:solidFill>
                  <a:schemeClr val="accent1">
                    <a:lumMod val="50000"/>
                  </a:schemeClr>
                </a:solidFill>
              </a:rPr>
              <a:t>dairy</a:t>
            </a:r>
            <a:r>
              <a:rPr lang="tr-TR" dirty="0">
                <a:solidFill>
                  <a:schemeClr val="accent1">
                    <a:lumMod val="50000"/>
                  </a:schemeClr>
                </a:solidFill>
              </a:rPr>
              <a:t> </a:t>
            </a:r>
            <a:r>
              <a:rPr lang="tr-TR" dirty="0" err="1">
                <a:solidFill>
                  <a:schemeClr val="accent1">
                    <a:lumMod val="50000"/>
                  </a:schemeClr>
                </a:solidFill>
              </a:rPr>
              <a:t>cattle</a:t>
            </a:r>
            <a:r>
              <a:rPr lang="tr-TR" dirty="0">
                <a:solidFill>
                  <a:schemeClr val="accent1">
                    <a:lumMod val="50000"/>
                  </a:schemeClr>
                </a:solidFill>
              </a:rPr>
              <a:t> </a:t>
            </a:r>
            <a:r>
              <a:rPr lang="tr-TR" dirty="0" err="1">
                <a:solidFill>
                  <a:schemeClr val="accent1">
                    <a:lumMod val="50000"/>
                  </a:schemeClr>
                </a:solidFill>
              </a:rPr>
              <a:t>and</a:t>
            </a:r>
            <a:r>
              <a:rPr lang="tr-TR" dirty="0">
                <a:solidFill>
                  <a:schemeClr val="accent1">
                    <a:lumMod val="50000"/>
                  </a:schemeClr>
                </a:solidFill>
              </a:rPr>
              <a:t>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various</a:t>
            </a:r>
            <a:r>
              <a:rPr lang="tr-TR" dirty="0">
                <a:solidFill>
                  <a:schemeClr val="accent1">
                    <a:lumMod val="50000"/>
                  </a:schemeClr>
                </a:solidFill>
              </a:rPr>
              <a:t> </a:t>
            </a:r>
            <a:r>
              <a:rPr lang="tr-TR" dirty="0" err="1">
                <a:solidFill>
                  <a:schemeClr val="accent1">
                    <a:lumMod val="50000"/>
                  </a:schemeClr>
                </a:solidFill>
              </a:rPr>
              <a:t>aspects</a:t>
            </a:r>
            <a:r>
              <a:rPr lang="tr-TR" dirty="0">
                <a:solidFill>
                  <a:schemeClr val="accent1">
                    <a:lumMod val="50000"/>
                  </a:schemeClr>
                </a:solidFill>
              </a:rPr>
              <a:t> of </a:t>
            </a:r>
            <a:r>
              <a:rPr lang="tr-TR" dirty="0" err="1">
                <a:solidFill>
                  <a:schemeClr val="accent1">
                    <a:lumMod val="50000"/>
                  </a:schemeClr>
                </a:solidFill>
              </a:rPr>
              <a:t>their</a:t>
            </a:r>
            <a:r>
              <a:rPr lang="tr-TR" dirty="0">
                <a:solidFill>
                  <a:schemeClr val="accent1">
                    <a:lumMod val="50000"/>
                  </a:schemeClr>
                </a:solidFill>
              </a:rPr>
              <a:t> </a:t>
            </a:r>
            <a:r>
              <a:rPr lang="tr-TR" dirty="0" err="1">
                <a:solidFill>
                  <a:schemeClr val="accent1">
                    <a:lumMod val="50000"/>
                  </a:schemeClr>
                </a:solidFill>
              </a:rPr>
              <a:t>bodies</a:t>
            </a:r>
            <a:r>
              <a:rPr lang="tr-TR" dirty="0">
                <a:solidFill>
                  <a:schemeClr val="accent1">
                    <a:lumMod val="50000"/>
                  </a:schemeClr>
                </a:solidFill>
              </a:rPr>
              <a:t> </a:t>
            </a:r>
            <a:r>
              <a:rPr lang="tr-TR" dirty="0" err="1">
                <a:solidFill>
                  <a:schemeClr val="accent1">
                    <a:lumMod val="50000"/>
                  </a:schemeClr>
                </a:solidFill>
              </a:rPr>
              <a:t>include</a:t>
            </a:r>
            <a:r>
              <a:rPr lang="tr-TR" dirty="0">
                <a:solidFill>
                  <a:schemeClr val="accent1">
                    <a:lumMod val="50000"/>
                  </a:schemeClr>
                </a:solidFill>
              </a:rPr>
              <a:t> </a:t>
            </a:r>
            <a:r>
              <a:rPr lang="tr-TR" dirty="0" err="1">
                <a:solidFill>
                  <a:schemeClr val="accent1">
                    <a:lumMod val="50000"/>
                  </a:schemeClr>
                </a:solidFill>
              </a:rPr>
              <a:t>evaluations</a:t>
            </a:r>
            <a:r>
              <a:rPr lang="tr-TR" dirty="0">
                <a:solidFill>
                  <a:schemeClr val="accent1">
                    <a:lumMod val="50000"/>
                  </a:schemeClr>
                </a:solidFill>
              </a:rPr>
              <a:t> </a:t>
            </a:r>
            <a:r>
              <a:rPr lang="tr-TR" dirty="0" err="1">
                <a:solidFill>
                  <a:schemeClr val="accent1">
                    <a:lumMod val="50000"/>
                  </a:schemeClr>
                </a:solidFill>
              </a:rPr>
              <a:t>to</a:t>
            </a:r>
            <a:r>
              <a:rPr lang="tr-TR" dirty="0">
                <a:solidFill>
                  <a:schemeClr val="accent1">
                    <a:lumMod val="50000"/>
                  </a:schemeClr>
                </a:solidFill>
              </a:rPr>
              <a:t> </a:t>
            </a:r>
            <a:r>
              <a:rPr lang="tr-TR" dirty="0" err="1">
                <a:solidFill>
                  <a:schemeClr val="accent1">
                    <a:lumMod val="50000"/>
                  </a:schemeClr>
                </a:solidFill>
              </a:rPr>
              <a:t>determine</a:t>
            </a:r>
            <a:r>
              <a:rPr lang="tr-TR" dirty="0">
                <a:solidFill>
                  <a:schemeClr val="accent1">
                    <a:lumMod val="50000"/>
                  </a:schemeClr>
                </a:solidFill>
              </a:rPr>
              <a:t>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level</a:t>
            </a:r>
            <a:r>
              <a:rPr lang="tr-TR" dirty="0">
                <a:solidFill>
                  <a:schemeClr val="accent1">
                    <a:lumMod val="50000"/>
                  </a:schemeClr>
                </a:solidFill>
              </a:rPr>
              <a:t> of </a:t>
            </a:r>
            <a:r>
              <a:rPr lang="tr-TR" dirty="0" err="1">
                <a:solidFill>
                  <a:schemeClr val="accent1">
                    <a:lumMod val="50000"/>
                  </a:schemeClr>
                </a:solidFill>
              </a:rPr>
              <a:t>conformity</a:t>
            </a:r>
            <a:r>
              <a:rPr lang="tr-TR" dirty="0">
                <a:solidFill>
                  <a:schemeClr val="accent1">
                    <a:lumMod val="50000"/>
                  </a:schemeClr>
                </a:solidFill>
              </a:rPr>
              <a:t> in </a:t>
            </a:r>
            <a:r>
              <a:rPr lang="tr-TR" dirty="0" err="1">
                <a:solidFill>
                  <a:schemeClr val="accent1">
                    <a:lumMod val="50000"/>
                  </a:schemeClr>
                </a:solidFill>
              </a:rPr>
              <a:t>terms</a:t>
            </a:r>
            <a:r>
              <a:rPr lang="tr-TR" dirty="0">
                <a:solidFill>
                  <a:schemeClr val="accent1">
                    <a:lumMod val="50000"/>
                  </a:schemeClr>
                </a:solidFill>
              </a:rPr>
              <a:t> of </a:t>
            </a:r>
            <a:r>
              <a:rPr lang="tr-TR" dirty="0" err="1">
                <a:solidFill>
                  <a:schemeClr val="accent1">
                    <a:lumMod val="50000"/>
                  </a:schemeClr>
                </a:solidFill>
              </a:rPr>
              <a:t>milk</a:t>
            </a:r>
            <a:r>
              <a:rPr lang="tr-TR" dirty="0">
                <a:solidFill>
                  <a:schemeClr val="accent1">
                    <a:lumMod val="50000"/>
                  </a:schemeClr>
                </a:solidFill>
              </a:rPr>
              <a:t> </a:t>
            </a:r>
            <a:r>
              <a:rPr lang="tr-TR" dirty="0" err="1">
                <a:solidFill>
                  <a:schemeClr val="accent1">
                    <a:lumMod val="50000"/>
                  </a:schemeClr>
                </a:solidFill>
              </a:rPr>
              <a:t>yield</a:t>
            </a:r>
            <a:r>
              <a:rPr lang="tr-TR" dirty="0">
                <a:solidFill>
                  <a:schemeClr val="accent1">
                    <a:lumMod val="50000"/>
                  </a:schemeClr>
                </a:solidFill>
              </a:rPr>
              <a:t> in </a:t>
            </a:r>
            <a:r>
              <a:rPr lang="tr-TR" dirty="0" err="1">
                <a:solidFill>
                  <a:schemeClr val="accent1">
                    <a:lumMod val="50000"/>
                  </a:schemeClr>
                </a:solidFill>
              </a:rPr>
              <a:t>terms</a:t>
            </a:r>
            <a:r>
              <a:rPr lang="tr-TR" dirty="0">
                <a:solidFill>
                  <a:schemeClr val="accent1">
                    <a:lumMod val="50000"/>
                  </a:schemeClr>
                </a:solidFill>
              </a:rPr>
              <a:t> of </a:t>
            </a:r>
            <a:r>
              <a:rPr lang="tr-TR" dirty="0" err="1">
                <a:solidFill>
                  <a:schemeClr val="accent1">
                    <a:lumMod val="50000"/>
                  </a:schemeClr>
                </a:solidFill>
              </a:rPr>
              <a:t>external</a:t>
            </a:r>
            <a:r>
              <a:rPr lang="tr-TR" dirty="0">
                <a:solidFill>
                  <a:schemeClr val="accent1">
                    <a:lumMod val="50000"/>
                  </a:schemeClr>
                </a:solidFill>
              </a:rPr>
              <a:t> </a:t>
            </a:r>
            <a:r>
              <a:rPr lang="tr-TR" dirty="0" err="1">
                <a:solidFill>
                  <a:schemeClr val="accent1">
                    <a:lumMod val="50000"/>
                  </a:schemeClr>
                </a:solidFill>
              </a:rPr>
              <a:t>appearance</a:t>
            </a:r>
            <a:r>
              <a:rPr lang="tr-TR" dirty="0">
                <a:solidFill>
                  <a:schemeClr val="accent1">
                    <a:lumMod val="50000"/>
                  </a:schemeClr>
                </a:solidFill>
              </a:rPr>
              <a:t>. </a:t>
            </a:r>
            <a:r>
              <a:rPr lang="tr-TR" dirty="0" err="1">
                <a:solidFill>
                  <a:schemeClr val="accent1">
                    <a:lumMod val="50000"/>
                  </a:schemeClr>
                </a:solidFill>
              </a:rPr>
              <a:t>In</a:t>
            </a:r>
            <a:r>
              <a:rPr lang="tr-TR" dirty="0">
                <a:solidFill>
                  <a:schemeClr val="accent1">
                    <a:lumMod val="50000"/>
                  </a:schemeClr>
                </a:solidFill>
              </a:rPr>
              <a:t>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evaluation</a:t>
            </a:r>
            <a:r>
              <a:rPr lang="tr-TR" dirty="0">
                <a:solidFill>
                  <a:schemeClr val="accent1">
                    <a:lumMod val="50000"/>
                  </a:schemeClr>
                </a:solidFill>
              </a:rPr>
              <a:t>, </a:t>
            </a:r>
            <a:r>
              <a:rPr lang="tr-TR" dirty="0" err="1">
                <a:solidFill>
                  <a:schemeClr val="accent1">
                    <a:lumMod val="50000"/>
                  </a:schemeClr>
                </a:solidFill>
              </a:rPr>
              <a:t>different</a:t>
            </a:r>
            <a:r>
              <a:rPr lang="tr-TR" dirty="0">
                <a:solidFill>
                  <a:schemeClr val="accent1">
                    <a:lumMod val="50000"/>
                  </a:schemeClr>
                </a:solidFill>
              </a:rPr>
              <a:t> </a:t>
            </a:r>
            <a:r>
              <a:rPr lang="tr-TR" dirty="0" err="1">
                <a:solidFill>
                  <a:schemeClr val="accent1">
                    <a:lumMod val="50000"/>
                  </a:schemeClr>
                </a:solidFill>
              </a:rPr>
              <a:t>parts</a:t>
            </a:r>
            <a:r>
              <a:rPr lang="tr-TR" dirty="0">
                <a:solidFill>
                  <a:schemeClr val="accent1">
                    <a:lumMod val="50000"/>
                  </a:schemeClr>
                </a:solidFill>
              </a:rPr>
              <a:t> of </a:t>
            </a:r>
            <a:r>
              <a:rPr lang="tr-TR" dirty="0" err="1">
                <a:solidFill>
                  <a:schemeClr val="accent1">
                    <a:lumMod val="50000"/>
                  </a:schemeClr>
                </a:solidFill>
              </a:rPr>
              <a:t>the</a:t>
            </a:r>
            <a:r>
              <a:rPr lang="tr-TR" dirty="0">
                <a:solidFill>
                  <a:schemeClr val="accent1">
                    <a:lumMod val="50000"/>
                  </a:schemeClr>
                </a:solidFill>
              </a:rPr>
              <a:t> body </a:t>
            </a:r>
            <a:r>
              <a:rPr lang="tr-TR" dirty="0" err="1">
                <a:solidFill>
                  <a:schemeClr val="accent1">
                    <a:lumMod val="50000"/>
                  </a:schemeClr>
                </a:solidFill>
              </a:rPr>
              <a:t>are</a:t>
            </a:r>
            <a:r>
              <a:rPr lang="tr-TR" dirty="0">
                <a:solidFill>
                  <a:schemeClr val="accent1">
                    <a:lumMod val="50000"/>
                  </a:schemeClr>
                </a:solidFill>
              </a:rPr>
              <a:t> </a:t>
            </a:r>
            <a:r>
              <a:rPr lang="tr-TR" dirty="0" err="1">
                <a:solidFill>
                  <a:schemeClr val="accent1">
                    <a:lumMod val="50000"/>
                  </a:schemeClr>
                </a:solidFill>
              </a:rPr>
              <a:t>scored</a:t>
            </a:r>
            <a:r>
              <a:rPr lang="tr-TR" dirty="0">
                <a:solidFill>
                  <a:schemeClr val="accent1">
                    <a:lumMod val="50000"/>
                  </a:schemeClr>
                </a:solidFill>
              </a:rPr>
              <a:t> </a:t>
            </a:r>
            <a:r>
              <a:rPr lang="tr-TR" dirty="0" err="1">
                <a:solidFill>
                  <a:schemeClr val="accent1">
                    <a:lumMod val="50000"/>
                  </a:schemeClr>
                </a:solidFill>
              </a:rPr>
              <a:t>and</a:t>
            </a:r>
            <a:r>
              <a:rPr lang="tr-TR" dirty="0">
                <a:solidFill>
                  <a:schemeClr val="accent1">
                    <a:lumMod val="50000"/>
                  </a:schemeClr>
                </a:solidFill>
              </a:rPr>
              <a:t>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cows</a:t>
            </a:r>
            <a:r>
              <a:rPr lang="tr-TR" dirty="0">
                <a:solidFill>
                  <a:schemeClr val="accent1">
                    <a:lumMod val="50000"/>
                  </a:schemeClr>
                </a:solidFill>
              </a:rPr>
              <a:t> </a:t>
            </a:r>
            <a:r>
              <a:rPr lang="tr-TR" dirty="0" err="1">
                <a:solidFill>
                  <a:schemeClr val="accent1">
                    <a:lumMod val="50000"/>
                  </a:schemeClr>
                </a:solidFill>
              </a:rPr>
              <a:t>are</a:t>
            </a:r>
            <a:r>
              <a:rPr lang="tr-TR" dirty="0">
                <a:solidFill>
                  <a:schemeClr val="accent1">
                    <a:lumMod val="50000"/>
                  </a:schemeClr>
                </a:solidFill>
              </a:rPr>
              <a:t> </a:t>
            </a:r>
            <a:r>
              <a:rPr lang="tr-TR" dirty="0" err="1">
                <a:solidFill>
                  <a:schemeClr val="accent1">
                    <a:lumMod val="50000"/>
                  </a:schemeClr>
                </a:solidFill>
              </a:rPr>
              <a:t>evaluated</a:t>
            </a:r>
            <a:r>
              <a:rPr lang="tr-TR" dirty="0">
                <a:solidFill>
                  <a:schemeClr val="accent1">
                    <a:lumMod val="50000"/>
                  </a:schemeClr>
                </a:solidFill>
              </a:rPr>
              <a:t> </a:t>
            </a:r>
            <a:r>
              <a:rPr lang="tr-TR" dirty="0" err="1">
                <a:solidFill>
                  <a:schemeClr val="accent1">
                    <a:lumMod val="50000"/>
                  </a:schemeClr>
                </a:solidFill>
              </a:rPr>
              <a:t>over</a:t>
            </a:r>
            <a:r>
              <a:rPr lang="tr-TR" dirty="0">
                <a:solidFill>
                  <a:schemeClr val="accent1">
                    <a:lumMod val="50000"/>
                  </a:schemeClr>
                </a:solidFill>
              </a:rPr>
              <a:t> 100 </a:t>
            </a:r>
            <a:r>
              <a:rPr lang="tr-TR" dirty="0" err="1">
                <a:solidFill>
                  <a:schemeClr val="accent1">
                    <a:lumMod val="50000"/>
                  </a:schemeClr>
                </a:solidFill>
              </a:rPr>
              <a:t>points</a:t>
            </a:r>
            <a:r>
              <a:rPr lang="tr-TR" dirty="0">
                <a:solidFill>
                  <a:schemeClr val="accent1">
                    <a:lumMod val="50000"/>
                  </a:schemeClr>
                </a:solidFill>
              </a:rPr>
              <a:t> </a:t>
            </a:r>
            <a:r>
              <a:rPr lang="tr-TR" dirty="0" err="1">
                <a:solidFill>
                  <a:schemeClr val="accent1">
                    <a:lumMod val="50000"/>
                  </a:schemeClr>
                </a:solidFill>
              </a:rPr>
              <a:t>and</a:t>
            </a:r>
            <a:r>
              <a:rPr lang="tr-TR" dirty="0">
                <a:solidFill>
                  <a:schemeClr val="accent1">
                    <a:lumMod val="50000"/>
                  </a:schemeClr>
                </a:solidFill>
              </a:rPr>
              <a:t> </a:t>
            </a:r>
            <a:r>
              <a:rPr lang="tr-TR" dirty="0" err="1">
                <a:solidFill>
                  <a:schemeClr val="accent1">
                    <a:lumMod val="50000"/>
                  </a:schemeClr>
                </a:solidFill>
              </a:rPr>
              <a:t>compared</a:t>
            </a:r>
            <a:r>
              <a:rPr lang="tr-TR" dirty="0">
                <a:solidFill>
                  <a:schemeClr val="accent1">
                    <a:lumMod val="50000"/>
                  </a:schemeClr>
                </a:solidFill>
              </a:rPr>
              <a:t> </a:t>
            </a:r>
            <a:r>
              <a:rPr lang="tr-TR" dirty="0" err="1">
                <a:solidFill>
                  <a:schemeClr val="accent1">
                    <a:lumMod val="50000"/>
                  </a:schemeClr>
                </a:solidFill>
              </a:rPr>
              <a:t>with</a:t>
            </a:r>
            <a:r>
              <a:rPr lang="tr-TR" dirty="0">
                <a:solidFill>
                  <a:schemeClr val="accent1">
                    <a:lumMod val="50000"/>
                  </a:schemeClr>
                </a:solidFill>
              </a:rPr>
              <a:t> </a:t>
            </a:r>
            <a:r>
              <a:rPr lang="tr-TR" dirty="0" err="1">
                <a:solidFill>
                  <a:schemeClr val="accent1">
                    <a:lumMod val="50000"/>
                  </a:schemeClr>
                </a:solidFill>
              </a:rPr>
              <a:t>the</a:t>
            </a:r>
            <a:r>
              <a:rPr lang="tr-TR" dirty="0">
                <a:solidFill>
                  <a:schemeClr val="accent1">
                    <a:lumMod val="50000"/>
                  </a:schemeClr>
                </a:solidFill>
              </a:rPr>
              <a:t> ideal </a:t>
            </a:r>
            <a:r>
              <a:rPr lang="tr-TR" dirty="0" err="1">
                <a:solidFill>
                  <a:schemeClr val="accent1">
                    <a:lumMod val="50000"/>
                  </a:schemeClr>
                </a:solidFill>
              </a:rPr>
              <a:t>type</a:t>
            </a:r>
            <a:r>
              <a:rPr lang="tr-TR" dirty="0">
                <a:solidFill>
                  <a:schemeClr val="accent1">
                    <a:lumMod val="50000"/>
                  </a:schemeClr>
                </a:solidFill>
              </a:rPr>
              <a:t>. </a:t>
            </a:r>
            <a:r>
              <a:rPr lang="tr-TR" dirty="0" err="1">
                <a:solidFill>
                  <a:schemeClr val="accent1">
                    <a:lumMod val="50000"/>
                  </a:schemeClr>
                </a:solidFill>
              </a:rPr>
              <a:t>When</a:t>
            </a:r>
            <a:r>
              <a:rPr lang="tr-TR" dirty="0">
                <a:solidFill>
                  <a:schemeClr val="accent1">
                    <a:lumMod val="50000"/>
                  </a:schemeClr>
                </a:solidFill>
              </a:rPr>
              <a:t> </a:t>
            </a:r>
            <a:r>
              <a:rPr lang="tr-TR" dirty="0" err="1">
                <a:solidFill>
                  <a:schemeClr val="accent1">
                    <a:lumMod val="50000"/>
                  </a:schemeClr>
                </a:solidFill>
              </a:rPr>
              <a:t>this</a:t>
            </a:r>
            <a:r>
              <a:rPr lang="tr-TR" dirty="0">
                <a:solidFill>
                  <a:schemeClr val="accent1">
                    <a:lumMod val="50000"/>
                  </a:schemeClr>
                </a:solidFill>
              </a:rPr>
              <a:t> </a:t>
            </a:r>
            <a:r>
              <a:rPr lang="tr-TR" dirty="0" err="1">
                <a:solidFill>
                  <a:schemeClr val="accent1">
                    <a:lumMod val="50000"/>
                  </a:schemeClr>
                </a:solidFill>
              </a:rPr>
              <a:t>method</a:t>
            </a:r>
            <a:r>
              <a:rPr lang="tr-TR" dirty="0">
                <a:solidFill>
                  <a:schemeClr val="accent1">
                    <a:lumMod val="50000"/>
                  </a:schemeClr>
                </a:solidFill>
              </a:rPr>
              <a:t> is not </a:t>
            </a:r>
            <a:r>
              <a:rPr lang="tr-TR" dirty="0" err="1">
                <a:solidFill>
                  <a:schemeClr val="accent1">
                    <a:lumMod val="50000"/>
                  </a:schemeClr>
                </a:solidFill>
              </a:rPr>
              <a:t>objective</a:t>
            </a:r>
            <a:r>
              <a:rPr lang="tr-TR" dirty="0">
                <a:solidFill>
                  <a:schemeClr val="accent1">
                    <a:lumMod val="50000"/>
                  </a:schemeClr>
                </a:solidFill>
              </a:rPr>
              <a:t>, </a:t>
            </a:r>
            <a:r>
              <a:rPr lang="tr-TR" dirty="0" err="1">
                <a:solidFill>
                  <a:schemeClr val="accent1">
                    <a:lumMod val="50000"/>
                  </a:schemeClr>
                </a:solidFill>
              </a:rPr>
              <a:t>this</a:t>
            </a:r>
            <a:r>
              <a:rPr lang="tr-TR" dirty="0">
                <a:solidFill>
                  <a:schemeClr val="accent1">
                    <a:lumMod val="50000"/>
                  </a:schemeClr>
                </a:solidFill>
              </a:rPr>
              <a:t> </a:t>
            </a:r>
            <a:r>
              <a:rPr lang="tr-TR" dirty="0" err="1">
                <a:solidFill>
                  <a:schemeClr val="accent1">
                    <a:lumMod val="50000"/>
                  </a:schemeClr>
                </a:solidFill>
              </a:rPr>
              <a:t>method</a:t>
            </a:r>
            <a:r>
              <a:rPr lang="tr-TR" dirty="0">
                <a:solidFill>
                  <a:schemeClr val="accent1">
                    <a:lumMod val="50000"/>
                  </a:schemeClr>
                </a:solidFill>
              </a:rPr>
              <a:t> is not </a:t>
            </a:r>
            <a:r>
              <a:rPr lang="tr-TR" dirty="0" err="1">
                <a:solidFill>
                  <a:schemeClr val="accent1">
                    <a:lumMod val="50000"/>
                  </a:schemeClr>
                </a:solidFill>
              </a:rPr>
              <a:t>used</a:t>
            </a:r>
            <a:r>
              <a:rPr lang="tr-TR" dirty="0">
                <a:solidFill>
                  <a:schemeClr val="accent1">
                    <a:lumMod val="50000"/>
                  </a:schemeClr>
                </a:solidFill>
              </a:rPr>
              <a:t>.</a:t>
            </a:r>
          </a:p>
          <a:p>
            <a:r>
              <a:rPr lang="tr-TR" dirty="0" err="1">
                <a:solidFill>
                  <a:schemeClr val="accent1">
                    <a:lumMod val="50000"/>
                  </a:schemeClr>
                </a:solidFill>
              </a:rPr>
              <a:t>In</a:t>
            </a:r>
            <a:r>
              <a:rPr lang="tr-TR" dirty="0">
                <a:solidFill>
                  <a:schemeClr val="accent1">
                    <a:lumMod val="50000"/>
                  </a:schemeClr>
                </a:solidFill>
              </a:rPr>
              <a:t> 1977, </a:t>
            </a:r>
            <a:r>
              <a:rPr lang="tr-TR" dirty="0" err="1">
                <a:solidFill>
                  <a:schemeClr val="accent1">
                    <a:lumMod val="50000"/>
                  </a:schemeClr>
                </a:solidFill>
              </a:rPr>
              <a:t>Linear</a:t>
            </a:r>
            <a:r>
              <a:rPr lang="tr-TR" dirty="0">
                <a:solidFill>
                  <a:schemeClr val="accent1">
                    <a:lumMod val="50000"/>
                  </a:schemeClr>
                </a:solidFill>
              </a:rPr>
              <a:t> </a:t>
            </a:r>
            <a:r>
              <a:rPr lang="tr-TR" dirty="0" err="1">
                <a:solidFill>
                  <a:schemeClr val="accent1">
                    <a:lumMod val="50000"/>
                  </a:schemeClr>
                </a:solidFill>
              </a:rPr>
              <a:t>Identification</a:t>
            </a:r>
            <a:r>
              <a:rPr lang="tr-TR" dirty="0">
                <a:solidFill>
                  <a:schemeClr val="accent1">
                    <a:lumMod val="50000"/>
                  </a:schemeClr>
                </a:solidFill>
              </a:rPr>
              <a:t> </a:t>
            </a:r>
            <a:r>
              <a:rPr lang="tr-TR" dirty="0" err="1">
                <a:solidFill>
                  <a:schemeClr val="accent1">
                    <a:lumMod val="50000"/>
                  </a:schemeClr>
                </a:solidFill>
              </a:rPr>
              <a:t>Method</a:t>
            </a:r>
            <a:r>
              <a:rPr lang="tr-TR" dirty="0">
                <a:solidFill>
                  <a:schemeClr val="accent1">
                    <a:lumMod val="50000"/>
                  </a:schemeClr>
                </a:solidFill>
              </a:rPr>
              <a:t> </a:t>
            </a:r>
            <a:r>
              <a:rPr lang="tr-TR" dirty="0" err="1">
                <a:solidFill>
                  <a:schemeClr val="accent1">
                    <a:lumMod val="50000"/>
                  </a:schemeClr>
                </a:solidFill>
              </a:rPr>
              <a:t>was</a:t>
            </a:r>
            <a:r>
              <a:rPr lang="tr-TR" dirty="0">
                <a:solidFill>
                  <a:schemeClr val="accent1">
                    <a:lumMod val="50000"/>
                  </a:schemeClr>
                </a:solidFill>
              </a:rPr>
              <a:t> </a:t>
            </a:r>
            <a:r>
              <a:rPr lang="tr-TR" dirty="0" err="1">
                <a:solidFill>
                  <a:schemeClr val="accent1">
                    <a:lumMod val="50000"/>
                  </a:schemeClr>
                </a:solidFill>
              </a:rPr>
              <a:t>developed</a:t>
            </a:r>
            <a:r>
              <a:rPr lang="tr-TR" dirty="0">
                <a:solidFill>
                  <a:schemeClr val="accent1">
                    <a:lumMod val="50000"/>
                  </a:schemeClr>
                </a:solidFill>
              </a:rPr>
              <a:t>. </a:t>
            </a:r>
            <a:r>
              <a:rPr lang="tr-TR" dirty="0" err="1">
                <a:solidFill>
                  <a:schemeClr val="accent1">
                    <a:lumMod val="50000"/>
                  </a:schemeClr>
                </a:solidFill>
              </a:rPr>
              <a:t>Countries</a:t>
            </a:r>
            <a:r>
              <a:rPr lang="tr-TR" dirty="0">
                <a:solidFill>
                  <a:schemeClr val="accent1">
                    <a:lumMod val="50000"/>
                  </a:schemeClr>
                </a:solidFill>
              </a:rPr>
              <a:t> </a:t>
            </a:r>
            <a:r>
              <a:rPr lang="tr-TR" dirty="0" err="1">
                <a:solidFill>
                  <a:schemeClr val="accent1">
                    <a:lumMod val="50000"/>
                  </a:schemeClr>
                </a:solidFill>
              </a:rPr>
              <a:t>come</a:t>
            </a:r>
            <a:r>
              <a:rPr lang="tr-TR" dirty="0">
                <a:solidFill>
                  <a:schemeClr val="accent1">
                    <a:lumMod val="50000"/>
                  </a:schemeClr>
                </a:solidFill>
              </a:rPr>
              <a:t> </a:t>
            </a:r>
            <a:r>
              <a:rPr lang="tr-TR" dirty="0" err="1">
                <a:solidFill>
                  <a:schemeClr val="accent1">
                    <a:lumMod val="50000"/>
                  </a:schemeClr>
                </a:solidFill>
              </a:rPr>
              <a:t>together</a:t>
            </a:r>
            <a:r>
              <a:rPr lang="tr-TR" dirty="0">
                <a:solidFill>
                  <a:schemeClr val="accent1">
                    <a:lumMod val="50000"/>
                  </a:schemeClr>
                </a:solidFill>
              </a:rPr>
              <a:t> </a:t>
            </a:r>
            <a:r>
              <a:rPr lang="tr-TR" dirty="0" err="1">
                <a:solidFill>
                  <a:schemeClr val="accent1">
                    <a:lumMod val="50000"/>
                  </a:schemeClr>
                </a:solidFill>
              </a:rPr>
              <a:t>for</a:t>
            </a:r>
            <a:r>
              <a:rPr lang="tr-TR" dirty="0">
                <a:solidFill>
                  <a:schemeClr val="accent1">
                    <a:lumMod val="50000"/>
                  </a:schemeClr>
                </a:solidFill>
              </a:rPr>
              <a:t>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purpose</a:t>
            </a:r>
            <a:r>
              <a:rPr lang="tr-TR" dirty="0">
                <a:solidFill>
                  <a:schemeClr val="accent1">
                    <a:lumMod val="50000"/>
                  </a:schemeClr>
                </a:solidFill>
              </a:rPr>
              <a:t> of </a:t>
            </a:r>
            <a:r>
              <a:rPr lang="tr-TR" dirty="0" err="1">
                <a:solidFill>
                  <a:schemeClr val="accent1">
                    <a:lumMod val="50000"/>
                  </a:schemeClr>
                </a:solidFill>
              </a:rPr>
              <a:t>standardization</a:t>
            </a:r>
            <a:r>
              <a:rPr lang="tr-TR" dirty="0">
                <a:solidFill>
                  <a:schemeClr val="accent1">
                    <a:lumMod val="50000"/>
                  </a:schemeClr>
                </a:solidFill>
              </a:rPr>
              <a:t> in 12, in 1998, in 14, 2002 </a:t>
            </a:r>
            <a:r>
              <a:rPr lang="tr-TR" dirty="0" err="1">
                <a:solidFill>
                  <a:schemeClr val="accent1">
                    <a:lumMod val="50000"/>
                  </a:schemeClr>
                </a:solidFill>
              </a:rPr>
              <a:t>based</a:t>
            </a:r>
            <a:r>
              <a:rPr lang="tr-TR" dirty="0">
                <a:solidFill>
                  <a:schemeClr val="accent1">
                    <a:lumMod val="50000"/>
                  </a:schemeClr>
                </a:solidFill>
              </a:rPr>
              <a:t> on </a:t>
            </a:r>
            <a:r>
              <a:rPr lang="tr-TR" dirty="0" err="1">
                <a:solidFill>
                  <a:schemeClr val="accent1">
                    <a:lumMod val="50000"/>
                  </a:schemeClr>
                </a:solidFill>
              </a:rPr>
              <a:t>the</a:t>
            </a:r>
            <a:r>
              <a:rPr lang="tr-TR" dirty="0">
                <a:solidFill>
                  <a:schemeClr val="accent1">
                    <a:lumMod val="50000"/>
                  </a:schemeClr>
                </a:solidFill>
              </a:rPr>
              <a:t> </a:t>
            </a:r>
            <a:r>
              <a:rPr lang="tr-TR" dirty="0" err="1">
                <a:solidFill>
                  <a:schemeClr val="accent1">
                    <a:lumMod val="50000"/>
                  </a:schemeClr>
                </a:solidFill>
              </a:rPr>
              <a:t>estimation</a:t>
            </a:r>
            <a:r>
              <a:rPr lang="tr-TR" dirty="0">
                <a:solidFill>
                  <a:schemeClr val="accent1">
                    <a:lumMod val="50000"/>
                  </a:schemeClr>
                </a:solidFill>
              </a:rPr>
              <a:t> of </a:t>
            </a:r>
            <a:r>
              <a:rPr lang="tr-TR" dirty="0" err="1">
                <a:solidFill>
                  <a:schemeClr val="accent1">
                    <a:lumMod val="50000"/>
                  </a:schemeClr>
                </a:solidFill>
              </a:rPr>
              <a:t>the</a:t>
            </a:r>
            <a:r>
              <a:rPr lang="tr-TR" dirty="0">
                <a:solidFill>
                  <a:schemeClr val="accent1">
                    <a:lumMod val="50000"/>
                  </a:schemeClr>
                </a:solidFill>
              </a:rPr>
              <a:t> 16 </a:t>
            </a:r>
            <a:r>
              <a:rPr lang="tr-TR" dirty="0" err="1">
                <a:solidFill>
                  <a:schemeClr val="accent1">
                    <a:lumMod val="50000"/>
                  </a:schemeClr>
                </a:solidFill>
              </a:rPr>
              <a:t>properties</a:t>
            </a:r>
            <a:r>
              <a:rPr lang="tr-TR" dirty="0">
                <a:solidFill>
                  <a:schemeClr val="accent1">
                    <a:lumMod val="50000"/>
                  </a:schemeClr>
                </a:solidFill>
              </a:rPr>
              <a:t> </a:t>
            </a:r>
            <a:r>
              <a:rPr lang="tr-TR" dirty="0" err="1">
                <a:solidFill>
                  <a:schemeClr val="accent1">
                    <a:lumMod val="50000"/>
                  </a:schemeClr>
                </a:solidFill>
              </a:rPr>
              <a:t>according</a:t>
            </a:r>
            <a:r>
              <a:rPr lang="tr-TR" dirty="0">
                <a:solidFill>
                  <a:schemeClr val="accent1">
                    <a:lumMod val="50000"/>
                  </a:schemeClr>
                </a:solidFill>
              </a:rPr>
              <a:t> </a:t>
            </a:r>
            <a:r>
              <a:rPr lang="tr-TR" dirty="0" err="1">
                <a:solidFill>
                  <a:schemeClr val="accent1">
                    <a:lumMod val="50000"/>
                  </a:schemeClr>
                </a:solidFill>
              </a:rPr>
              <a:t>to</a:t>
            </a:r>
            <a:r>
              <a:rPr lang="tr-TR" dirty="0">
                <a:solidFill>
                  <a:schemeClr val="accent1">
                    <a:lumMod val="50000"/>
                  </a:schemeClr>
                </a:solidFill>
              </a:rPr>
              <a:t> </a:t>
            </a:r>
            <a:r>
              <a:rPr lang="tr-TR" dirty="0" err="1">
                <a:solidFill>
                  <a:schemeClr val="accent1">
                    <a:lumMod val="50000"/>
                  </a:schemeClr>
                </a:solidFill>
              </a:rPr>
              <a:t>their</a:t>
            </a:r>
            <a:r>
              <a:rPr lang="tr-TR" dirty="0">
                <a:solidFill>
                  <a:schemeClr val="accent1">
                    <a:lumMod val="50000"/>
                  </a:schemeClr>
                </a:solidFill>
              </a:rPr>
              <a:t> </a:t>
            </a:r>
            <a:r>
              <a:rPr lang="tr-TR" dirty="0" err="1">
                <a:solidFill>
                  <a:schemeClr val="accent1">
                    <a:lumMod val="50000"/>
                  </a:schemeClr>
                </a:solidFill>
              </a:rPr>
              <a:t>biological</a:t>
            </a:r>
            <a:r>
              <a:rPr lang="tr-TR" dirty="0">
                <a:solidFill>
                  <a:schemeClr val="accent1">
                    <a:lumMod val="50000"/>
                  </a:schemeClr>
                </a:solidFill>
              </a:rPr>
              <a:t> </a:t>
            </a:r>
            <a:r>
              <a:rPr lang="tr-TR" dirty="0" err="1">
                <a:solidFill>
                  <a:schemeClr val="accent1">
                    <a:lumMod val="50000"/>
                  </a:schemeClr>
                </a:solidFill>
              </a:rPr>
              <a:t>change</a:t>
            </a:r>
            <a:r>
              <a:rPr lang="tr-TR" dirty="0">
                <a:solidFill>
                  <a:schemeClr val="accent1">
                    <a:lumMod val="50000"/>
                  </a:schemeClr>
                </a:solidFill>
              </a:rPr>
              <a:t> </a:t>
            </a:r>
            <a:r>
              <a:rPr lang="tr-TR" dirty="0" err="1">
                <a:solidFill>
                  <a:schemeClr val="accent1">
                    <a:lumMod val="50000"/>
                  </a:schemeClr>
                </a:solidFill>
              </a:rPr>
              <a:t>values</a:t>
            </a:r>
            <a:r>
              <a:rPr lang="tr-TR" dirty="0">
                <a:solidFill>
                  <a:schemeClr val="accent1">
                    <a:lumMod val="50000"/>
                  </a:schemeClr>
                </a:solidFill>
              </a:rPr>
              <a:t> </a:t>
            </a:r>
            <a:r>
              <a:rPr lang="tr-TR" dirty="0" err="1">
                <a:solidFill>
                  <a:schemeClr val="accent1">
                    <a:lumMod val="50000"/>
                  </a:schemeClr>
                </a:solidFill>
              </a:rPr>
              <a:t>and</a:t>
            </a:r>
            <a:r>
              <a:rPr lang="tr-TR" dirty="0">
                <a:solidFill>
                  <a:schemeClr val="accent1">
                    <a:lumMod val="50000"/>
                  </a:schemeClr>
                </a:solidFill>
              </a:rPr>
              <a:t> </a:t>
            </a:r>
            <a:r>
              <a:rPr lang="tr-TR" dirty="0" err="1">
                <a:solidFill>
                  <a:schemeClr val="accent1">
                    <a:lumMod val="50000"/>
                  </a:schemeClr>
                </a:solidFill>
              </a:rPr>
              <a:t>their</a:t>
            </a:r>
            <a:r>
              <a:rPr lang="tr-TR" dirty="0">
                <a:solidFill>
                  <a:schemeClr val="accent1">
                    <a:lumMod val="50000"/>
                  </a:schemeClr>
                </a:solidFill>
              </a:rPr>
              <a:t> </a:t>
            </a:r>
            <a:r>
              <a:rPr lang="tr-TR" dirty="0" err="1">
                <a:solidFill>
                  <a:schemeClr val="accent1">
                    <a:lumMod val="50000"/>
                  </a:schemeClr>
                </a:solidFill>
              </a:rPr>
              <a:t>evaluation</a:t>
            </a:r>
            <a:r>
              <a:rPr lang="tr-TR" dirty="0">
                <a:solidFill>
                  <a:schemeClr val="accent1">
                    <a:lumMod val="50000"/>
                  </a:schemeClr>
                </a:solidFill>
              </a:rPr>
              <a:t> </a:t>
            </a:r>
            <a:r>
              <a:rPr lang="tr-TR" dirty="0" err="1">
                <a:solidFill>
                  <a:schemeClr val="accent1">
                    <a:lumMod val="50000"/>
                  </a:schemeClr>
                </a:solidFill>
              </a:rPr>
              <a:t>according</a:t>
            </a:r>
            <a:r>
              <a:rPr lang="tr-TR" dirty="0">
                <a:solidFill>
                  <a:schemeClr val="accent1">
                    <a:lumMod val="50000"/>
                  </a:schemeClr>
                </a:solidFill>
              </a:rPr>
              <a:t> </a:t>
            </a:r>
            <a:r>
              <a:rPr lang="tr-TR" dirty="0" err="1">
                <a:solidFill>
                  <a:schemeClr val="accent1">
                    <a:lumMod val="50000"/>
                  </a:schemeClr>
                </a:solidFill>
              </a:rPr>
              <a:t>to</a:t>
            </a:r>
            <a:r>
              <a:rPr lang="tr-TR" dirty="0">
                <a:solidFill>
                  <a:schemeClr val="accent1">
                    <a:lumMod val="50000"/>
                  </a:schemeClr>
                </a:solidFill>
              </a:rPr>
              <a:t> a </a:t>
            </a:r>
            <a:r>
              <a:rPr lang="tr-TR" dirty="0" err="1">
                <a:solidFill>
                  <a:schemeClr val="accent1">
                    <a:lumMod val="50000"/>
                  </a:schemeClr>
                </a:solidFill>
              </a:rPr>
              <a:t>pre-prepared</a:t>
            </a:r>
            <a:r>
              <a:rPr lang="tr-TR" dirty="0">
                <a:solidFill>
                  <a:schemeClr val="accent1">
                    <a:lumMod val="50000"/>
                  </a:schemeClr>
                </a:solidFill>
              </a:rPr>
              <a:t> </a:t>
            </a:r>
            <a:r>
              <a:rPr lang="tr-TR" dirty="0" err="1">
                <a:solidFill>
                  <a:schemeClr val="accent1">
                    <a:lumMod val="50000"/>
                  </a:schemeClr>
                </a:solidFill>
              </a:rPr>
              <a:t>scale</a:t>
            </a:r>
            <a:r>
              <a:rPr lang="tr-TR" dirty="0">
                <a:solidFill>
                  <a:schemeClr val="accent1">
                    <a:lumMod val="50000"/>
                  </a:schemeClr>
                </a:solidFill>
              </a:rPr>
              <a:t>.</a:t>
            </a:r>
            <a:endParaRPr lang="tr-TR" dirty="0"/>
          </a:p>
        </p:txBody>
      </p:sp>
    </p:spTree>
    <p:extLst>
      <p:ext uri="{BB962C8B-B14F-4D97-AF65-F5344CB8AC3E}">
        <p14:creationId xmlns:p14="http://schemas.microsoft.com/office/powerpoint/2010/main" val="3279264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0" y="222191"/>
            <a:ext cx="6041877" cy="1138826"/>
          </a:xfrm>
        </p:spPr>
        <p:txBody>
          <a:bodyPr/>
          <a:lstStyle/>
          <a:p>
            <a:r>
              <a:rPr lang="tr-TR" dirty="0">
                <a:solidFill>
                  <a:schemeClr val="accent1">
                    <a:lumMod val="50000"/>
                  </a:schemeClr>
                </a:solidFill>
              </a:rPr>
              <a:t>Bu 16 özellik;</a:t>
            </a:r>
          </a:p>
        </p:txBody>
      </p:sp>
      <p:sp>
        <p:nvSpPr>
          <p:cNvPr id="3" name="İçerik Yer Tutucusu 2"/>
          <p:cNvSpPr>
            <a:spLocks noGrp="1"/>
          </p:cNvSpPr>
          <p:nvPr>
            <p:ph sz="half" idx="1"/>
          </p:nvPr>
        </p:nvSpPr>
        <p:spPr>
          <a:xfrm>
            <a:off x="282817" y="1314674"/>
            <a:ext cx="5181600" cy="4351338"/>
          </a:xfrm>
        </p:spPr>
        <p:txBody>
          <a:bodyPr>
            <a:normAutofit/>
          </a:bodyPr>
          <a:lstStyle/>
          <a:p>
            <a:pPr marL="514350" indent="-514350">
              <a:buFont typeface="+mj-lt"/>
              <a:buAutoNum type="arabicPeriod"/>
            </a:pPr>
            <a:r>
              <a:rPr lang="tr-TR" dirty="0">
                <a:solidFill>
                  <a:schemeClr val="accent1">
                    <a:lumMod val="50000"/>
                  </a:schemeClr>
                </a:solidFill>
              </a:rPr>
              <a:t>Size</a:t>
            </a:r>
          </a:p>
          <a:p>
            <a:pPr marL="514350" indent="-514350">
              <a:buFont typeface="+mj-lt"/>
              <a:buAutoNum type="arabicPeriod"/>
            </a:pPr>
            <a:r>
              <a:rPr lang="tr-TR" dirty="0" err="1">
                <a:solidFill>
                  <a:schemeClr val="accent1">
                    <a:lumMod val="50000"/>
                  </a:schemeClr>
                </a:solidFill>
              </a:rPr>
              <a:t>Chest</a:t>
            </a:r>
            <a:r>
              <a:rPr lang="tr-TR" dirty="0">
                <a:solidFill>
                  <a:schemeClr val="accent1">
                    <a:lumMod val="50000"/>
                  </a:schemeClr>
                </a:solidFill>
              </a:rPr>
              <a:t> </a:t>
            </a:r>
            <a:r>
              <a:rPr lang="tr-TR" dirty="0" err="1">
                <a:solidFill>
                  <a:schemeClr val="accent1">
                    <a:lumMod val="50000"/>
                  </a:schemeClr>
                </a:solidFill>
              </a:rPr>
              <a:t>Width</a:t>
            </a:r>
            <a:endParaRPr lang="tr-TR" dirty="0">
              <a:solidFill>
                <a:schemeClr val="accent1">
                  <a:lumMod val="50000"/>
                </a:schemeClr>
              </a:solidFill>
            </a:endParaRPr>
          </a:p>
          <a:p>
            <a:pPr marL="514350" indent="-514350">
              <a:buFont typeface="+mj-lt"/>
              <a:buAutoNum type="arabicPeriod"/>
            </a:pPr>
            <a:r>
              <a:rPr lang="tr-TR" dirty="0">
                <a:solidFill>
                  <a:schemeClr val="accent1">
                    <a:lumMod val="50000"/>
                  </a:schemeClr>
                </a:solidFill>
              </a:rPr>
              <a:t>Body Body Depth</a:t>
            </a:r>
          </a:p>
          <a:p>
            <a:pPr marL="514350" indent="-514350">
              <a:buFont typeface="+mj-lt"/>
              <a:buAutoNum type="arabicPeriod"/>
            </a:pPr>
            <a:r>
              <a:rPr lang="tr-TR" dirty="0" err="1">
                <a:solidFill>
                  <a:schemeClr val="accent1">
                    <a:lumMod val="50000"/>
                  </a:schemeClr>
                </a:solidFill>
              </a:rPr>
              <a:t>Dairy</a:t>
            </a:r>
            <a:r>
              <a:rPr lang="tr-TR" dirty="0">
                <a:solidFill>
                  <a:schemeClr val="accent1">
                    <a:lumMod val="50000"/>
                  </a:schemeClr>
                </a:solidFill>
              </a:rPr>
              <a:t> </a:t>
            </a:r>
            <a:r>
              <a:rPr lang="tr-TR" dirty="0" err="1">
                <a:solidFill>
                  <a:schemeClr val="accent1">
                    <a:lumMod val="50000"/>
                  </a:schemeClr>
                </a:solidFill>
              </a:rPr>
              <a:t>Character</a:t>
            </a:r>
            <a:endParaRPr lang="tr-TR" dirty="0">
              <a:solidFill>
                <a:schemeClr val="accent1">
                  <a:lumMod val="50000"/>
                </a:schemeClr>
              </a:solidFill>
            </a:endParaRPr>
          </a:p>
          <a:p>
            <a:pPr marL="514350" indent="-514350">
              <a:buFont typeface="+mj-lt"/>
              <a:buAutoNum type="arabicPeriod"/>
            </a:pPr>
            <a:r>
              <a:rPr lang="tr-TR" dirty="0" err="1">
                <a:solidFill>
                  <a:schemeClr val="accent1">
                    <a:lumMod val="50000"/>
                  </a:schemeClr>
                </a:solidFill>
              </a:rPr>
              <a:t>Rump</a:t>
            </a:r>
            <a:r>
              <a:rPr lang="tr-TR" dirty="0">
                <a:solidFill>
                  <a:schemeClr val="accent1">
                    <a:lumMod val="50000"/>
                  </a:schemeClr>
                </a:solidFill>
              </a:rPr>
              <a:t> </a:t>
            </a:r>
            <a:r>
              <a:rPr lang="tr-TR" dirty="0" err="1">
                <a:solidFill>
                  <a:schemeClr val="accent1">
                    <a:lumMod val="50000"/>
                  </a:schemeClr>
                </a:solidFill>
              </a:rPr>
              <a:t>Slope</a:t>
            </a:r>
            <a:endParaRPr lang="tr-TR" dirty="0">
              <a:solidFill>
                <a:schemeClr val="accent1">
                  <a:lumMod val="50000"/>
                </a:schemeClr>
              </a:solidFill>
            </a:endParaRPr>
          </a:p>
          <a:p>
            <a:pPr marL="514350" indent="-514350">
              <a:buFont typeface="+mj-lt"/>
              <a:buAutoNum type="arabicPeriod"/>
            </a:pPr>
            <a:r>
              <a:rPr lang="tr-TR" dirty="0" err="1">
                <a:solidFill>
                  <a:schemeClr val="accent1">
                    <a:lumMod val="50000"/>
                  </a:schemeClr>
                </a:solidFill>
              </a:rPr>
              <a:t>Rump</a:t>
            </a:r>
            <a:r>
              <a:rPr lang="tr-TR" dirty="0">
                <a:solidFill>
                  <a:schemeClr val="accent1">
                    <a:lumMod val="50000"/>
                  </a:schemeClr>
                </a:solidFill>
              </a:rPr>
              <a:t> </a:t>
            </a:r>
            <a:r>
              <a:rPr lang="tr-TR" dirty="0" err="1">
                <a:solidFill>
                  <a:schemeClr val="accent1">
                    <a:lumMod val="50000"/>
                  </a:schemeClr>
                </a:solidFill>
              </a:rPr>
              <a:t>Width</a:t>
            </a:r>
            <a:endParaRPr lang="tr-TR" dirty="0">
              <a:solidFill>
                <a:schemeClr val="accent1">
                  <a:lumMod val="50000"/>
                </a:schemeClr>
              </a:solidFill>
            </a:endParaRPr>
          </a:p>
          <a:p>
            <a:pPr marL="514350" indent="-514350">
              <a:buFont typeface="+mj-lt"/>
              <a:buAutoNum type="arabicPeriod"/>
            </a:pPr>
            <a:r>
              <a:rPr lang="tr-TR" dirty="0">
                <a:solidFill>
                  <a:schemeClr val="accent1">
                    <a:lumMod val="50000"/>
                  </a:schemeClr>
                </a:solidFill>
              </a:rPr>
              <a:t>7. </a:t>
            </a:r>
            <a:r>
              <a:rPr lang="tr-TR" dirty="0" err="1">
                <a:solidFill>
                  <a:schemeClr val="accent1">
                    <a:lumMod val="50000"/>
                  </a:schemeClr>
                </a:solidFill>
              </a:rPr>
              <a:t>Rear</a:t>
            </a:r>
            <a:r>
              <a:rPr lang="tr-TR" dirty="0">
                <a:solidFill>
                  <a:schemeClr val="accent1">
                    <a:lumMod val="50000"/>
                  </a:schemeClr>
                </a:solidFill>
              </a:rPr>
              <a:t> </a:t>
            </a:r>
            <a:r>
              <a:rPr lang="tr-TR" dirty="0" err="1">
                <a:solidFill>
                  <a:schemeClr val="accent1">
                    <a:lumMod val="50000"/>
                  </a:schemeClr>
                </a:solidFill>
              </a:rPr>
              <a:t>Leg</a:t>
            </a:r>
            <a:r>
              <a:rPr lang="tr-TR" dirty="0">
                <a:solidFill>
                  <a:schemeClr val="accent1">
                    <a:lumMod val="50000"/>
                  </a:schemeClr>
                </a:solidFill>
              </a:rPr>
              <a:t> (</a:t>
            </a:r>
            <a:r>
              <a:rPr lang="tr-TR" dirty="0" err="1">
                <a:solidFill>
                  <a:schemeClr val="accent1">
                    <a:lumMod val="50000"/>
                  </a:schemeClr>
                </a:solidFill>
              </a:rPr>
              <a:t>Tarsal</a:t>
            </a:r>
            <a:r>
              <a:rPr lang="tr-TR" dirty="0">
                <a:solidFill>
                  <a:schemeClr val="accent1">
                    <a:lumMod val="50000"/>
                  </a:schemeClr>
                </a:solidFill>
              </a:rPr>
              <a:t> </a:t>
            </a:r>
            <a:r>
              <a:rPr lang="tr-TR" dirty="0" err="1">
                <a:solidFill>
                  <a:schemeClr val="accent1">
                    <a:lumMod val="50000"/>
                  </a:schemeClr>
                </a:solidFill>
              </a:rPr>
              <a:t>Joint</a:t>
            </a:r>
            <a:r>
              <a:rPr lang="tr-TR" dirty="0">
                <a:solidFill>
                  <a:schemeClr val="accent1">
                    <a:lumMod val="50000"/>
                  </a:schemeClr>
                </a:solidFill>
              </a:rPr>
              <a:t> </a:t>
            </a:r>
            <a:r>
              <a:rPr lang="tr-TR" dirty="0" err="1">
                <a:solidFill>
                  <a:schemeClr val="accent1">
                    <a:lumMod val="50000"/>
                  </a:schemeClr>
                </a:solidFill>
              </a:rPr>
              <a:t>Angle</a:t>
            </a:r>
            <a:r>
              <a:rPr lang="tr-TR" dirty="0">
                <a:solidFill>
                  <a:schemeClr val="accent1">
                    <a:lumMod val="50000"/>
                  </a:schemeClr>
                </a:solidFill>
              </a:rPr>
              <a:t>-Side)</a:t>
            </a:r>
          </a:p>
          <a:p>
            <a:pPr marL="514350" indent="-514350">
              <a:buFont typeface="+mj-lt"/>
              <a:buAutoNum type="arabicPeriod"/>
            </a:pPr>
            <a:r>
              <a:rPr lang="tr-TR" dirty="0">
                <a:solidFill>
                  <a:schemeClr val="accent1">
                    <a:lumMod val="50000"/>
                  </a:schemeClr>
                </a:solidFill>
              </a:rPr>
              <a:t>8. </a:t>
            </a:r>
            <a:r>
              <a:rPr lang="tr-TR" dirty="0" err="1">
                <a:solidFill>
                  <a:schemeClr val="accent1">
                    <a:lumMod val="50000"/>
                  </a:schemeClr>
                </a:solidFill>
              </a:rPr>
              <a:t>Back</a:t>
            </a:r>
            <a:r>
              <a:rPr lang="tr-TR" dirty="0">
                <a:solidFill>
                  <a:schemeClr val="accent1">
                    <a:lumMod val="50000"/>
                  </a:schemeClr>
                </a:solidFill>
              </a:rPr>
              <a:t> </a:t>
            </a:r>
            <a:r>
              <a:rPr lang="tr-TR" dirty="0" err="1">
                <a:solidFill>
                  <a:schemeClr val="accent1">
                    <a:lumMod val="50000"/>
                  </a:schemeClr>
                </a:solidFill>
              </a:rPr>
              <a:t>Leg</a:t>
            </a:r>
            <a:r>
              <a:rPr lang="tr-TR" dirty="0">
                <a:solidFill>
                  <a:schemeClr val="accent1">
                    <a:lumMod val="50000"/>
                  </a:schemeClr>
                </a:solidFill>
              </a:rPr>
              <a:t> (</a:t>
            </a:r>
            <a:r>
              <a:rPr lang="tr-TR" dirty="0" err="1">
                <a:solidFill>
                  <a:schemeClr val="accent1">
                    <a:lumMod val="50000"/>
                  </a:schemeClr>
                </a:solidFill>
              </a:rPr>
              <a:t>Knee</a:t>
            </a:r>
            <a:r>
              <a:rPr lang="tr-TR" dirty="0">
                <a:solidFill>
                  <a:schemeClr val="accent1">
                    <a:lumMod val="50000"/>
                  </a:schemeClr>
                </a:solidFill>
              </a:rPr>
              <a:t> </a:t>
            </a:r>
            <a:r>
              <a:rPr lang="tr-TR" dirty="0" err="1">
                <a:solidFill>
                  <a:schemeClr val="accent1">
                    <a:lumMod val="50000"/>
                  </a:schemeClr>
                </a:solidFill>
              </a:rPr>
              <a:t>Structure</a:t>
            </a:r>
            <a:r>
              <a:rPr lang="tr-TR" dirty="0">
                <a:solidFill>
                  <a:schemeClr val="accent1">
                    <a:lumMod val="50000"/>
                  </a:schemeClr>
                </a:solidFill>
              </a:rPr>
              <a:t>- </a:t>
            </a:r>
            <a:r>
              <a:rPr lang="tr-TR" dirty="0" err="1">
                <a:solidFill>
                  <a:schemeClr val="accent1">
                    <a:lumMod val="50000"/>
                  </a:schemeClr>
                </a:solidFill>
              </a:rPr>
              <a:t>Tarsal</a:t>
            </a:r>
            <a:r>
              <a:rPr lang="tr-TR" dirty="0">
                <a:solidFill>
                  <a:schemeClr val="accent1">
                    <a:lumMod val="50000"/>
                  </a:schemeClr>
                </a:solidFill>
              </a:rPr>
              <a:t> </a:t>
            </a:r>
            <a:r>
              <a:rPr lang="tr-TR" dirty="0" err="1">
                <a:solidFill>
                  <a:schemeClr val="accent1">
                    <a:lumMod val="50000"/>
                  </a:schemeClr>
                </a:solidFill>
              </a:rPr>
              <a:t>Joint</a:t>
            </a:r>
            <a:r>
              <a:rPr lang="tr-TR" dirty="0">
                <a:solidFill>
                  <a:schemeClr val="accent1">
                    <a:lumMod val="50000"/>
                  </a:schemeClr>
                </a:solidFill>
              </a:rPr>
              <a:t> </a:t>
            </a:r>
            <a:r>
              <a:rPr lang="tr-TR" dirty="0" err="1">
                <a:solidFill>
                  <a:schemeClr val="accent1">
                    <a:lumMod val="50000"/>
                  </a:schemeClr>
                </a:solidFill>
              </a:rPr>
              <a:t>Thickness</a:t>
            </a:r>
            <a:r>
              <a:rPr lang="tr-TR" dirty="0">
                <a:solidFill>
                  <a:schemeClr val="accent1">
                    <a:lumMod val="50000"/>
                  </a:schemeClr>
                </a:solidFill>
              </a:rPr>
              <a:t>)</a:t>
            </a:r>
          </a:p>
        </p:txBody>
      </p:sp>
      <p:sp>
        <p:nvSpPr>
          <p:cNvPr id="4" name="İçerik Yer Tutucusu 3"/>
          <p:cNvSpPr>
            <a:spLocks noGrp="1"/>
          </p:cNvSpPr>
          <p:nvPr>
            <p:ph sz="half" idx="2"/>
          </p:nvPr>
        </p:nvSpPr>
        <p:spPr>
          <a:xfrm>
            <a:off x="5464417" y="879107"/>
            <a:ext cx="5181600" cy="4351338"/>
          </a:xfrm>
        </p:spPr>
        <p:txBody>
          <a:bodyPr>
            <a:normAutofit/>
          </a:bodyPr>
          <a:lstStyle/>
          <a:p>
            <a:pPr>
              <a:buFont typeface="+mj-lt"/>
              <a:buAutoNum type="arabicPeriod"/>
            </a:pPr>
            <a:r>
              <a:rPr lang="tr-TR" dirty="0" err="1">
                <a:solidFill>
                  <a:schemeClr val="accent1">
                    <a:lumMod val="50000"/>
                  </a:schemeClr>
                </a:solidFill>
              </a:rPr>
              <a:t>Nozzle</a:t>
            </a:r>
            <a:r>
              <a:rPr lang="tr-TR" dirty="0">
                <a:solidFill>
                  <a:schemeClr val="accent1">
                    <a:lumMod val="50000"/>
                  </a:schemeClr>
                </a:solidFill>
              </a:rPr>
              <a:t> Front Connection</a:t>
            </a:r>
          </a:p>
          <a:p>
            <a:pPr>
              <a:buFont typeface="+mj-lt"/>
              <a:buAutoNum type="arabicPeriod"/>
            </a:pPr>
            <a:r>
              <a:rPr lang="tr-TR" dirty="0" err="1">
                <a:solidFill>
                  <a:schemeClr val="accent1">
                    <a:lumMod val="50000"/>
                  </a:schemeClr>
                </a:solidFill>
              </a:rPr>
              <a:t>Nozzle</a:t>
            </a:r>
            <a:r>
              <a:rPr lang="tr-TR" dirty="0">
                <a:solidFill>
                  <a:schemeClr val="accent1">
                    <a:lumMod val="50000"/>
                  </a:schemeClr>
                </a:solidFill>
              </a:rPr>
              <a:t> </a:t>
            </a:r>
            <a:r>
              <a:rPr lang="tr-TR" dirty="0" err="1">
                <a:solidFill>
                  <a:schemeClr val="accent1">
                    <a:lumMod val="50000"/>
                  </a:schemeClr>
                </a:solidFill>
              </a:rPr>
              <a:t>Back</a:t>
            </a:r>
            <a:r>
              <a:rPr lang="tr-TR" dirty="0">
                <a:solidFill>
                  <a:schemeClr val="accent1">
                    <a:lumMod val="50000"/>
                  </a:schemeClr>
                </a:solidFill>
              </a:rPr>
              <a:t> Link </a:t>
            </a:r>
            <a:r>
              <a:rPr lang="tr-TR" dirty="0" err="1">
                <a:solidFill>
                  <a:schemeClr val="accent1">
                    <a:lumMod val="50000"/>
                  </a:schemeClr>
                </a:solidFill>
              </a:rPr>
              <a:t>Height</a:t>
            </a:r>
            <a:endParaRPr lang="tr-TR" dirty="0">
              <a:solidFill>
                <a:schemeClr val="accent1">
                  <a:lumMod val="50000"/>
                </a:schemeClr>
              </a:solidFill>
            </a:endParaRPr>
          </a:p>
          <a:p>
            <a:pPr>
              <a:buFont typeface="+mj-lt"/>
              <a:buAutoNum type="arabicPeriod"/>
            </a:pPr>
            <a:r>
              <a:rPr lang="tr-TR" dirty="0" err="1">
                <a:solidFill>
                  <a:schemeClr val="accent1">
                    <a:lumMod val="50000"/>
                  </a:schemeClr>
                </a:solidFill>
              </a:rPr>
              <a:t>Rear</a:t>
            </a:r>
            <a:r>
              <a:rPr lang="tr-TR" dirty="0">
                <a:solidFill>
                  <a:schemeClr val="accent1">
                    <a:lumMod val="50000"/>
                  </a:schemeClr>
                </a:solidFill>
              </a:rPr>
              <a:t> </a:t>
            </a:r>
            <a:r>
              <a:rPr lang="tr-TR" dirty="0" err="1">
                <a:solidFill>
                  <a:schemeClr val="accent1">
                    <a:lumMod val="50000"/>
                  </a:schemeClr>
                </a:solidFill>
              </a:rPr>
              <a:t>Nozzle</a:t>
            </a:r>
            <a:r>
              <a:rPr lang="tr-TR" dirty="0">
                <a:solidFill>
                  <a:schemeClr val="accent1">
                    <a:lumMod val="50000"/>
                  </a:schemeClr>
                </a:solidFill>
              </a:rPr>
              <a:t> </a:t>
            </a:r>
            <a:r>
              <a:rPr lang="tr-TR" dirty="0" err="1">
                <a:solidFill>
                  <a:schemeClr val="accent1">
                    <a:lumMod val="50000"/>
                  </a:schemeClr>
                </a:solidFill>
              </a:rPr>
              <a:t>Width</a:t>
            </a:r>
            <a:endParaRPr lang="tr-TR" dirty="0">
              <a:solidFill>
                <a:schemeClr val="accent1">
                  <a:lumMod val="50000"/>
                </a:schemeClr>
              </a:solidFill>
            </a:endParaRPr>
          </a:p>
          <a:p>
            <a:pPr>
              <a:buFont typeface="+mj-lt"/>
              <a:buAutoNum type="arabicPeriod"/>
            </a:pPr>
            <a:r>
              <a:rPr lang="tr-TR" dirty="0">
                <a:solidFill>
                  <a:schemeClr val="accent1">
                    <a:lumMod val="50000"/>
                  </a:schemeClr>
                </a:solidFill>
              </a:rPr>
              <a:t>Center </a:t>
            </a:r>
            <a:r>
              <a:rPr lang="tr-TR" dirty="0" err="1">
                <a:solidFill>
                  <a:schemeClr val="accent1">
                    <a:lumMod val="50000"/>
                  </a:schemeClr>
                </a:solidFill>
              </a:rPr>
              <a:t>Nozzle</a:t>
            </a:r>
            <a:endParaRPr lang="tr-TR" dirty="0">
              <a:solidFill>
                <a:schemeClr val="accent1">
                  <a:lumMod val="50000"/>
                </a:schemeClr>
              </a:solidFill>
            </a:endParaRPr>
          </a:p>
          <a:p>
            <a:pPr>
              <a:buFont typeface="+mj-lt"/>
              <a:buAutoNum type="arabicPeriod"/>
            </a:pPr>
            <a:r>
              <a:rPr lang="tr-TR" dirty="0" err="1">
                <a:solidFill>
                  <a:schemeClr val="accent1">
                    <a:lumMod val="50000"/>
                  </a:schemeClr>
                </a:solidFill>
              </a:rPr>
              <a:t>Nipple</a:t>
            </a:r>
            <a:r>
              <a:rPr lang="tr-TR" dirty="0">
                <a:solidFill>
                  <a:schemeClr val="accent1">
                    <a:lumMod val="50000"/>
                  </a:schemeClr>
                </a:solidFill>
              </a:rPr>
              <a:t> Base</a:t>
            </a:r>
          </a:p>
          <a:p>
            <a:pPr>
              <a:buFont typeface="+mj-lt"/>
              <a:buAutoNum type="arabicPeriod"/>
            </a:pPr>
            <a:r>
              <a:rPr lang="tr-TR" dirty="0" err="1">
                <a:solidFill>
                  <a:schemeClr val="accent1">
                    <a:lumMod val="50000"/>
                  </a:schemeClr>
                </a:solidFill>
              </a:rPr>
              <a:t>Nozzle</a:t>
            </a:r>
            <a:r>
              <a:rPr lang="tr-TR" dirty="0">
                <a:solidFill>
                  <a:schemeClr val="accent1">
                    <a:lumMod val="50000"/>
                  </a:schemeClr>
                </a:solidFill>
              </a:rPr>
              <a:t> </a:t>
            </a:r>
            <a:r>
              <a:rPr lang="tr-TR" dirty="0" err="1">
                <a:solidFill>
                  <a:schemeClr val="accent1">
                    <a:lumMod val="50000"/>
                  </a:schemeClr>
                </a:solidFill>
              </a:rPr>
              <a:t>Head</a:t>
            </a:r>
            <a:r>
              <a:rPr lang="tr-TR" dirty="0">
                <a:solidFill>
                  <a:schemeClr val="accent1">
                    <a:lumMod val="50000"/>
                  </a:schemeClr>
                </a:solidFill>
              </a:rPr>
              <a:t> </a:t>
            </a:r>
            <a:r>
              <a:rPr lang="tr-TR" dirty="0" err="1">
                <a:solidFill>
                  <a:schemeClr val="accent1">
                    <a:lumMod val="50000"/>
                  </a:schemeClr>
                </a:solidFill>
              </a:rPr>
              <a:t>Placement</a:t>
            </a:r>
            <a:endParaRPr lang="tr-TR" dirty="0">
              <a:solidFill>
                <a:schemeClr val="accent1">
                  <a:lumMod val="50000"/>
                </a:schemeClr>
              </a:solidFill>
            </a:endParaRPr>
          </a:p>
          <a:p>
            <a:pPr>
              <a:buFont typeface="+mj-lt"/>
              <a:buAutoNum type="arabicPeriod"/>
            </a:pPr>
            <a:r>
              <a:rPr lang="tr-TR" dirty="0" err="1">
                <a:solidFill>
                  <a:schemeClr val="accent1">
                    <a:lumMod val="50000"/>
                  </a:schemeClr>
                </a:solidFill>
              </a:rPr>
              <a:t>Nozzle</a:t>
            </a:r>
            <a:r>
              <a:rPr lang="tr-TR" dirty="0">
                <a:solidFill>
                  <a:schemeClr val="accent1">
                    <a:lumMod val="50000"/>
                  </a:schemeClr>
                </a:solidFill>
              </a:rPr>
              <a:t> </a:t>
            </a:r>
            <a:r>
              <a:rPr lang="tr-TR" dirty="0" err="1">
                <a:solidFill>
                  <a:schemeClr val="accent1">
                    <a:lumMod val="50000"/>
                  </a:schemeClr>
                </a:solidFill>
              </a:rPr>
              <a:t>Length</a:t>
            </a:r>
            <a:endParaRPr lang="tr-TR" dirty="0">
              <a:solidFill>
                <a:schemeClr val="accent1">
                  <a:lumMod val="50000"/>
                </a:schemeClr>
              </a:solidFill>
            </a:endParaRPr>
          </a:p>
          <a:p>
            <a:pPr>
              <a:buFont typeface="+mj-lt"/>
              <a:buAutoNum type="arabicPeriod"/>
            </a:pPr>
            <a:r>
              <a:rPr lang="tr-TR" dirty="0" err="1">
                <a:solidFill>
                  <a:schemeClr val="accent1">
                    <a:lumMod val="50000"/>
                  </a:schemeClr>
                </a:solidFill>
              </a:rPr>
              <a:t>Dairy</a:t>
            </a:r>
            <a:r>
              <a:rPr lang="tr-TR" dirty="0">
                <a:solidFill>
                  <a:schemeClr val="accent1">
                    <a:lumMod val="50000"/>
                  </a:schemeClr>
                </a:solidFill>
              </a:rPr>
              <a:t> </a:t>
            </a:r>
            <a:r>
              <a:rPr lang="tr-TR" dirty="0" err="1">
                <a:solidFill>
                  <a:schemeClr val="accent1">
                    <a:lumMod val="50000"/>
                  </a:schemeClr>
                </a:solidFill>
              </a:rPr>
              <a:t>Character</a:t>
            </a:r>
            <a:endParaRPr lang="tr-TR" dirty="0">
              <a:solidFill>
                <a:schemeClr val="accent1">
                  <a:lumMod val="50000"/>
                </a:schemeClr>
              </a:solidFill>
            </a:endParaRPr>
          </a:p>
        </p:txBody>
      </p:sp>
      <p:pic>
        <p:nvPicPr>
          <p:cNvPr id="6" name="Resim 5"/>
          <p:cNvPicPr>
            <a:picLocks noChangeAspect="1"/>
          </p:cNvPicPr>
          <p:nvPr/>
        </p:nvPicPr>
        <p:blipFill>
          <a:blip r:embed="rId2"/>
          <a:stretch>
            <a:fillRect/>
          </a:stretch>
        </p:blipFill>
        <p:spPr>
          <a:xfrm>
            <a:off x="7051800" y="4189523"/>
            <a:ext cx="4126100" cy="2578130"/>
          </a:xfrm>
          <a:prstGeom prst="rect">
            <a:avLst/>
          </a:prstGeom>
        </p:spPr>
      </p:pic>
    </p:spTree>
    <p:extLst>
      <p:ext uri="{BB962C8B-B14F-4D97-AF65-F5344CB8AC3E}">
        <p14:creationId xmlns:p14="http://schemas.microsoft.com/office/powerpoint/2010/main" val="17017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49" y="1930400"/>
            <a:ext cx="6142060" cy="3251073"/>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561" y="3643051"/>
            <a:ext cx="6204406" cy="3076844"/>
          </a:xfrm>
          <a:prstGeom prst="rect">
            <a:avLst/>
          </a:prstGeom>
        </p:spPr>
      </p:pic>
    </p:spTree>
    <p:extLst>
      <p:ext uri="{BB962C8B-B14F-4D97-AF65-F5344CB8AC3E}">
        <p14:creationId xmlns:p14="http://schemas.microsoft.com/office/powerpoint/2010/main" val="788868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3626" y="502611"/>
            <a:ext cx="8168684" cy="6018769"/>
          </a:xfrm>
        </p:spPr>
        <p:txBody>
          <a:bodyPr>
            <a:normAutofit fontScale="92500" lnSpcReduction="10000"/>
          </a:bodyPr>
          <a:lstStyle/>
          <a:p>
            <a:pPr marL="0" indent="0">
              <a:buNone/>
            </a:pPr>
            <a:r>
              <a:rPr lang="tr-TR" b="1" u="sng" dirty="0">
                <a:solidFill>
                  <a:schemeClr val="accent1">
                    <a:lumMod val="50000"/>
                  </a:schemeClr>
                </a:solidFill>
              </a:rPr>
              <a:t>6. Canlı Doğum Ağırlığı (</a:t>
            </a:r>
            <a:r>
              <a:rPr lang="tr-TR" b="1" u="sng" dirty="0" err="1">
                <a:solidFill>
                  <a:schemeClr val="accent1">
                    <a:lumMod val="50000"/>
                  </a:schemeClr>
                </a:solidFill>
              </a:rPr>
              <a:t>Birth</a:t>
            </a:r>
            <a:r>
              <a:rPr lang="tr-TR" b="1" u="sng" dirty="0">
                <a:solidFill>
                  <a:schemeClr val="accent1">
                    <a:lumMod val="50000"/>
                  </a:schemeClr>
                </a:solidFill>
              </a:rPr>
              <a:t> </a:t>
            </a:r>
            <a:r>
              <a:rPr lang="tr-TR" b="1" u="sng" dirty="0" err="1">
                <a:solidFill>
                  <a:schemeClr val="accent1">
                    <a:lumMod val="50000"/>
                  </a:schemeClr>
                </a:solidFill>
              </a:rPr>
              <a:t>weight</a:t>
            </a:r>
            <a:r>
              <a:rPr lang="tr-TR" b="1" u="sng" dirty="0">
                <a:solidFill>
                  <a:schemeClr val="accent1">
                    <a:lumMod val="50000"/>
                  </a:schemeClr>
                </a:solidFill>
              </a:rPr>
              <a:t>) </a:t>
            </a:r>
            <a:r>
              <a:rPr lang="tr-TR" dirty="0">
                <a:solidFill>
                  <a:schemeClr val="accent1">
                    <a:lumMod val="50000"/>
                  </a:schemeClr>
                </a:solidFill>
              </a:rPr>
              <a:t>:Boğanın doğumundan sonraki ilk 24 saat içinde ölçülen ağırlıktır. Doğum ağırlığının düşük olası daha kolay buzağılama ve çiftlikte kolay idareyi sağlar. Doğum ağırlığının yüksekliği güç doğum oranının yüksek olacağını gösterir. </a:t>
            </a:r>
            <a:br>
              <a:rPr lang="tr-TR" dirty="0">
                <a:solidFill>
                  <a:schemeClr val="accent1">
                    <a:lumMod val="50000"/>
                  </a:schemeClr>
                </a:solidFill>
              </a:rPr>
            </a:br>
            <a:r>
              <a:rPr lang="tr-TR" b="1" u="sng" dirty="0">
                <a:solidFill>
                  <a:schemeClr val="accent1">
                    <a:lumMod val="50000"/>
                  </a:schemeClr>
                </a:solidFill>
              </a:rPr>
              <a:t>7. WW( </a:t>
            </a:r>
            <a:r>
              <a:rPr lang="tr-TR" b="1" u="sng" dirty="0" err="1">
                <a:solidFill>
                  <a:schemeClr val="accent1">
                    <a:lumMod val="50000"/>
                  </a:schemeClr>
                </a:solidFill>
              </a:rPr>
              <a:t>Weaning</a:t>
            </a:r>
            <a:r>
              <a:rPr lang="tr-TR" b="1" u="sng" dirty="0">
                <a:solidFill>
                  <a:schemeClr val="accent1">
                    <a:lumMod val="50000"/>
                  </a:schemeClr>
                </a:solidFill>
              </a:rPr>
              <a:t> </a:t>
            </a:r>
            <a:r>
              <a:rPr lang="tr-TR" b="1" u="sng" dirty="0" err="1">
                <a:solidFill>
                  <a:schemeClr val="accent1">
                    <a:lumMod val="50000"/>
                  </a:schemeClr>
                </a:solidFill>
              </a:rPr>
              <a:t>weight</a:t>
            </a:r>
            <a:r>
              <a:rPr lang="tr-TR" b="1" u="sng" dirty="0">
                <a:solidFill>
                  <a:schemeClr val="accent1">
                    <a:lumMod val="50000"/>
                  </a:schemeClr>
                </a:solidFill>
              </a:rPr>
              <a:t> / sütten kesme ağırlığı) </a:t>
            </a:r>
            <a:r>
              <a:rPr lang="tr-TR" dirty="0">
                <a:solidFill>
                  <a:schemeClr val="accent1">
                    <a:lumMod val="50000"/>
                  </a:schemeClr>
                </a:solidFill>
              </a:rPr>
              <a:t>: Boğanın 205 günlük canlı ağırlığıdır. </a:t>
            </a:r>
            <a:br>
              <a:rPr lang="tr-TR" dirty="0">
                <a:solidFill>
                  <a:schemeClr val="accent1">
                    <a:lumMod val="50000"/>
                  </a:schemeClr>
                </a:solidFill>
              </a:rPr>
            </a:br>
            <a:r>
              <a:rPr lang="tr-TR" b="1" u="sng" dirty="0">
                <a:solidFill>
                  <a:schemeClr val="accent1">
                    <a:lumMod val="50000"/>
                  </a:schemeClr>
                </a:solidFill>
              </a:rPr>
              <a:t>8. YW (</a:t>
            </a:r>
            <a:r>
              <a:rPr lang="tr-TR" b="1" u="sng" dirty="0" err="1">
                <a:solidFill>
                  <a:schemeClr val="accent1">
                    <a:lumMod val="50000"/>
                  </a:schemeClr>
                </a:solidFill>
              </a:rPr>
              <a:t>Yearling</a:t>
            </a:r>
            <a:r>
              <a:rPr lang="tr-TR" b="1" u="sng" dirty="0">
                <a:solidFill>
                  <a:schemeClr val="accent1">
                    <a:lumMod val="50000"/>
                  </a:schemeClr>
                </a:solidFill>
              </a:rPr>
              <a:t> </a:t>
            </a:r>
            <a:r>
              <a:rPr lang="tr-TR" b="1" u="sng" dirty="0" err="1">
                <a:solidFill>
                  <a:schemeClr val="accent1">
                    <a:lumMod val="50000"/>
                  </a:schemeClr>
                </a:solidFill>
              </a:rPr>
              <a:t>weight</a:t>
            </a:r>
            <a:r>
              <a:rPr lang="tr-TR" b="1" u="sng" dirty="0">
                <a:solidFill>
                  <a:schemeClr val="accent1">
                    <a:lumMod val="50000"/>
                  </a:schemeClr>
                </a:solidFill>
              </a:rPr>
              <a:t>/ Bir yaşındaki ağırlığı)</a:t>
            </a:r>
            <a:r>
              <a:rPr lang="tr-TR" dirty="0">
                <a:solidFill>
                  <a:schemeClr val="accent1">
                    <a:lumMod val="50000"/>
                  </a:schemeClr>
                </a:solidFill>
              </a:rPr>
              <a:t> : Boğanın 365 günlük canlı ağırlığıdır. </a:t>
            </a:r>
            <a:br>
              <a:rPr lang="tr-TR" dirty="0">
                <a:solidFill>
                  <a:schemeClr val="accent1">
                    <a:lumMod val="50000"/>
                  </a:schemeClr>
                </a:solidFill>
              </a:rPr>
            </a:br>
            <a:endParaRPr lang="tr-TR" dirty="0">
              <a:solidFill>
                <a:schemeClr val="accent1">
                  <a:lumMod val="50000"/>
                </a:schemeClr>
              </a:solidFill>
            </a:endParaRPr>
          </a:p>
          <a:p>
            <a:pPr marL="0" indent="0">
              <a:buNone/>
            </a:pPr>
            <a:r>
              <a:rPr lang="tr-TR" dirty="0">
                <a:solidFill>
                  <a:schemeClr val="accent1">
                    <a:lumMod val="50000"/>
                  </a:schemeClr>
                </a:solidFill>
              </a:rPr>
              <a:t>**WW ve YW boğanın verim ve karlılığını gösterir. Her iki değer de büyüme hızını gösterir.</a:t>
            </a:r>
            <a:br>
              <a:rPr lang="tr-TR" dirty="0">
                <a:solidFill>
                  <a:schemeClr val="accent1">
                    <a:lumMod val="50000"/>
                  </a:schemeClr>
                </a:solidFill>
              </a:rPr>
            </a:br>
            <a:endParaRPr lang="tr-TR" dirty="0">
              <a:solidFill>
                <a:schemeClr val="accent1">
                  <a:lumMod val="50000"/>
                </a:schemeClr>
              </a:solidFill>
            </a:endParaRPr>
          </a:p>
          <a:p>
            <a:pPr marL="0" indent="0">
              <a:buNone/>
            </a:pPr>
            <a:r>
              <a:rPr lang="tr-TR" b="1" u="sng" dirty="0">
                <a:solidFill>
                  <a:schemeClr val="accent1">
                    <a:lumMod val="50000"/>
                  </a:schemeClr>
                </a:solidFill>
              </a:rPr>
              <a:t>9. SC (</a:t>
            </a:r>
            <a:r>
              <a:rPr lang="tr-TR" b="1" u="sng" dirty="0" err="1">
                <a:solidFill>
                  <a:schemeClr val="accent1">
                    <a:lumMod val="50000"/>
                  </a:schemeClr>
                </a:solidFill>
              </a:rPr>
              <a:t>Scrotal</a:t>
            </a:r>
            <a:r>
              <a:rPr lang="tr-TR" b="1" u="sng" dirty="0">
                <a:solidFill>
                  <a:schemeClr val="accent1">
                    <a:lumMod val="50000"/>
                  </a:schemeClr>
                </a:solidFill>
              </a:rPr>
              <a:t> </a:t>
            </a:r>
            <a:r>
              <a:rPr lang="tr-TR" b="1" u="sng" dirty="0" err="1">
                <a:solidFill>
                  <a:schemeClr val="accent1">
                    <a:lumMod val="50000"/>
                  </a:schemeClr>
                </a:solidFill>
              </a:rPr>
              <a:t>Circumference</a:t>
            </a:r>
            <a:r>
              <a:rPr lang="tr-TR" b="1" u="sng" dirty="0">
                <a:solidFill>
                  <a:schemeClr val="accent1">
                    <a:lumMod val="50000"/>
                  </a:schemeClr>
                </a:solidFill>
              </a:rPr>
              <a:t>/ </a:t>
            </a:r>
            <a:r>
              <a:rPr lang="tr-TR" b="1" u="sng" dirty="0" err="1">
                <a:solidFill>
                  <a:schemeClr val="accent1">
                    <a:lumMod val="50000"/>
                  </a:schemeClr>
                </a:solidFill>
              </a:rPr>
              <a:t>Skrotum</a:t>
            </a:r>
            <a:r>
              <a:rPr lang="tr-TR" b="1" u="sng" dirty="0">
                <a:solidFill>
                  <a:schemeClr val="accent1">
                    <a:lumMod val="50000"/>
                  </a:schemeClr>
                </a:solidFill>
              </a:rPr>
              <a:t> çevresi)</a:t>
            </a:r>
            <a:r>
              <a:rPr lang="tr-TR" dirty="0">
                <a:solidFill>
                  <a:schemeClr val="accent1">
                    <a:lumMod val="50000"/>
                  </a:schemeClr>
                </a:solidFill>
              </a:rPr>
              <a:t> : 1 yaşındaki </a:t>
            </a:r>
            <a:r>
              <a:rPr lang="tr-TR" dirty="0" err="1">
                <a:solidFill>
                  <a:schemeClr val="accent1">
                    <a:lumMod val="50000"/>
                  </a:schemeClr>
                </a:solidFill>
              </a:rPr>
              <a:t>scrotum</a:t>
            </a:r>
            <a:r>
              <a:rPr lang="tr-TR" dirty="0">
                <a:solidFill>
                  <a:schemeClr val="accent1">
                    <a:lumMod val="50000"/>
                  </a:schemeClr>
                </a:solidFill>
              </a:rPr>
              <a:t> çevresinin cm cinsinden değeridir. Boğanın sperma üretim ile ilgilidir. Gelişim ve kas yapısı ile alakası azdır. Etçi sığır yetiştiricileri daha büyük testisli boğaları tercih ederler.</a:t>
            </a:r>
            <a:br>
              <a:rPr lang="tr-TR" dirty="0">
                <a:solidFill>
                  <a:schemeClr val="accent1">
                    <a:lumMod val="50000"/>
                  </a:schemeClr>
                </a:solidFill>
              </a:rPr>
            </a:br>
            <a:r>
              <a:rPr lang="tr-TR" b="1" u="sng" dirty="0">
                <a:solidFill>
                  <a:schemeClr val="accent1">
                    <a:lumMod val="50000"/>
                  </a:schemeClr>
                </a:solidFill>
              </a:rPr>
              <a:t>10. CED ( </a:t>
            </a:r>
            <a:r>
              <a:rPr lang="tr-TR" b="1" u="sng" dirty="0" err="1">
                <a:solidFill>
                  <a:schemeClr val="accent1">
                    <a:lumMod val="50000"/>
                  </a:schemeClr>
                </a:solidFill>
              </a:rPr>
              <a:t>Calving</a:t>
            </a:r>
            <a:r>
              <a:rPr lang="tr-TR" b="1" u="sng" dirty="0">
                <a:solidFill>
                  <a:schemeClr val="accent1">
                    <a:lumMod val="50000"/>
                  </a:schemeClr>
                </a:solidFill>
              </a:rPr>
              <a:t> </a:t>
            </a:r>
            <a:r>
              <a:rPr lang="tr-TR" b="1" u="sng" dirty="0" err="1">
                <a:solidFill>
                  <a:schemeClr val="accent1">
                    <a:lumMod val="50000"/>
                  </a:schemeClr>
                </a:solidFill>
              </a:rPr>
              <a:t>Ease</a:t>
            </a:r>
            <a:r>
              <a:rPr lang="tr-TR" b="1" u="sng" dirty="0">
                <a:solidFill>
                  <a:schemeClr val="accent1">
                    <a:lumMod val="50000"/>
                  </a:schemeClr>
                </a:solidFill>
              </a:rPr>
              <a:t> Direct/ Doğrudan kolay buzağılama değeri)</a:t>
            </a:r>
            <a:r>
              <a:rPr lang="tr-TR" dirty="0">
                <a:solidFill>
                  <a:schemeClr val="accent1">
                    <a:lumMod val="50000"/>
                  </a:schemeClr>
                </a:solidFill>
              </a:rPr>
              <a:t> : Boğanın yavrularının kolay doğurup doğurmadığını ifade eder. </a:t>
            </a:r>
            <a:r>
              <a:rPr lang="tr-TR" dirty="0" err="1">
                <a:solidFill>
                  <a:schemeClr val="accent1">
                    <a:lumMod val="50000"/>
                  </a:schemeClr>
                </a:solidFill>
              </a:rPr>
              <a:t>Angus</a:t>
            </a:r>
            <a:r>
              <a:rPr lang="tr-TR" dirty="0">
                <a:solidFill>
                  <a:schemeClr val="accent1">
                    <a:lumMod val="50000"/>
                  </a:schemeClr>
                </a:solidFill>
              </a:rPr>
              <a:t> için ortalama +5’ </a:t>
            </a:r>
            <a:r>
              <a:rPr lang="tr-TR" dirty="0" err="1">
                <a:solidFill>
                  <a:schemeClr val="accent1">
                    <a:lumMod val="50000"/>
                  </a:schemeClr>
                </a:solidFill>
              </a:rPr>
              <a:t>dir</a:t>
            </a:r>
            <a:r>
              <a:rPr lang="tr-TR" dirty="0">
                <a:solidFill>
                  <a:schemeClr val="accent1">
                    <a:lumMod val="50000"/>
                  </a:schemeClr>
                </a:solidFill>
              </a:rPr>
              <a:t>. Sayının yükselmesi doğum kolaylaştığı anlamına gelir.</a:t>
            </a:r>
            <a:br>
              <a:rPr lang="tr-TR" dirty="0">
                <a:solidFill>
                  <a:schemeClr val="accent1">
                    <a:lumMod val="50000"/>
                  </a:schemeClr>
                </a:solidFill>
              </a:rPr>
            </a:br>
            <a:endParaRPr lang="tr-TR" dirty="0">
              <a:solidFill>
                <a:schemeClr val="accent1">
                  <a:lumMod val="50000"/>
                </a:schemeClr>
              </a:solidFill>
            </a:endParaRPr>
          </a:p>
          <a:p>
            <a:pPr marL="0" indent="0">
              <a:buNone/>
            </a:pPr>
            <a:r>
              <a:rPr lang="tr-TR" dirty="0">
                <a:solidFill>
                  <a:schemeClr val="accent1">
                    <a:lumMod val="50000"/>
                  </a:schemeClr>
                </a:solidFill>
              </a:rPr>
              <a:t>** CED( </a:t>
            </a:r>
            <a:r>
              <a:rPr lang="tr-TR" dirty="0" err="1">
                <a:solidFill>
                  <a:schemeClr val="accent1">
                    <a:lumMod val="50000"/>
                  </a:schemeClr>
                </a:solidFill>
              </a:rPr>
              <a:t>Calving</a:t>
            </a:r>
            <a:r>
              <a:rPr lang="tr-TR" dirty="0">
                <a:solidFill>
                  <a:schemeClr val="accent1">
                    <a:lumMod val="50000"/>
                  </a:schemeClr>
                </a:solidFill>
              </a:rPr>
              <a:t> </a:t>
            </a:r>
            <a:r>
              <a:rPr lang="tr-TR" dirty="0" err="1">
                <a:solidFill>
                  <a:schemeClr val="accent1">
                    <a:lumMod val="50000"/>
                  </a:schemeClr>
                </a:solidFill>
              </a:rPr>
              <a:t>Ease</a:t>
            </a:r>
            <a:r>
              <a:rPr lang="tr-TR" dirty="0">
                <a:solidFill>
                  <a:schemeClr val="accent1">
                    <a:lumMod val="50000"/>
                  </a:schemeClr>
                </a:solidFill>
              </a:rPr>
              <a:t> Direct/ Doğrudan kolay buzağılama değeri), BW (</a:t>
            </a:r>
            <a:r>
              <a:rPr lang="tr-TR" dirty="0" err="1">
                <a:solidFill>
                  <a:schemeClr val="accent1">
                    <a:lumMod val="50000"/>
                  </a:schemeClr>
                </a:solidFill>
              </a:rPr>
              <a:t>Birth</a:t>
            </a:r>
            <a:r>
              <a:rPr lang="tr-TR" dirty="0">
                <a:solidFill>
                  <a:schemeClr val="accent1">
                    <a:lumMod val="50000"/>
                  </a:schemeClr>
                </a:solidFill>
              </a:rPr>
              <a:t> </a:t>
            </a:r>
            <a:r>
              <a:rPr lang="tr-TR" dirty="0" err="1">
                <a:solidFill>
                  <a:schemeClr val="accent1">
                    <a:lumMod val="50000"/>
                  </a:schemeClr>
                </a:solidFill>
              </a:rPr>
              <a:t>weight</a:t>
            </a:r>
            <a:r>
              <a:rPr lang="tr-TR" dirty="0">
                <a:solidFill>
                  <a:schemeClr val="accent1">
                    <a:lumMod val="50000"/>
                  </a:schemeClr>
                </a:solidFill>
              </a:rPr>
              <a:t>/ doğum ağırlığı) , WW ( </a:t>
            </a:r>
            <a:r>
              <a:rPr lang="tr-TR" dirty="0" err="1">
                <a:solidFill>
                  <a:schemeClr val="accent1">
                    <a:lumMod val="50000"/>
                  </a:schemeClr>
                </a:solidFill>
              </a:rPr>
              <a:t>Weaning</a:t>
            </a:r>
            <a:r>
              <a:rPr lang="tr-TR" dirty="0">
                <a:solidFill>
                  <a:schemeClr val="accent1">
                    <a:lumMod val="50000"/>
                  </a:schemeClr>
                </a:solidFill>
              </a:rPr>
              <a:t> </a:t>
            </a:r>
            <a:r>
              <a:rPr lang="tr-TR" dirty="0" err="1">
                <a:solidFill>
                  <a:schemeClr val="accent1">
                    <a:lumMod val="50000"/>
                  </a:schemeClr>
                </a:solidFill>
              </a:rPr>
              <a:t>weight</a:t>
            </a:r>
            <a:r>
              <a:rPr lang="tr-TR" dirty="0">
                <a:solidFill>
                  <a:schemeClr val="accent1">
                    <a:lumMod val="50000"/>
                  </a:schemeClr>
                </a:solidFill>
              </a:rPr>
              <a:t>/ sütten kesme ağırlığı), YW (</a:t>
            </a:r>
            <a:r>
              <a:rPr lang="tr-TR" dirty="0" err="1">
                <a:solidFill>
                  <a:schemeClr val="accent1">
                    <a:lumMod val="50000"/>
                  </a:schemeClr>
                </a:solidFill>
              </a:rPr>
              <a:t>Yearing</a:t>
            </a:r>
            <a:r>
              <a:rPr lang="tr-TR" dirty="0">
                <a:solidFill>
                  <a:schemeClr val="accent1">
                    <a:lumMod val="50000"/>
                  </a:schemeClr>
                </a:solidFill>
              </a:rPr>
              <a:t> </a:t>
            </a:r>
            <a:r>
              <a:rPr lang="tr-TR" dirty="0" err="1">
                <a:solidFill>
                  <a:schemeClr val="accent1">
                    <a:lumMod val="50000"/>
                  </a:schemeClr>
                </a:solidFill>
              </a:rPr>
              <a:t>weight</a:t>
            </a:r>
            <a:r>
              <a:rPr lang="tr-TR" dirty="0">
                <a:solidFill>
                  <a:schemeClr val="accent1">
                    <a:lumMod val="50000"/>
                  </a:schemeClr>
                </a:solidFill>
              </a:rPr>
              <a:t>/ Bir yaş ağırlığı) ve SC( </a:t>
            </a:r>
            <a:r>
              <a:rPr lang="tr-TR" dirty="0" err="1">
                <a:solidFill>
                  <a:schemeClr val="accent1">
                    <a:lumMod val="50000"/>
                  </a:schemeClr>
                </a:solidFill>
              </a:rPr>
              <a:t>Scrotum</a:t>
            </a:r>
            <a:r>
              <a:rPr lang="tr-TR" dirty="0">
                <a:solidFill>
                  <a:schemeClr val="accent1">
                    <a:lumMod val="50000"/>
                  </a:schemeClr>
                </a:solidFill>
              </a:rPr>
              <a:t> </a:t>
            </a:r>
            <a:r>
              <a:rPr lang="tr-TR" dirty="0" err="1">
                <a:solidFill>
                  <a:schemeClr val="accent1">
                    <a:lumMod val="50000"/>
                  </a:schemeClr>
                </a:solidFill>
              </a:rPr>
              <a:t>Circumference</a:t>
            </a:r>
            <a:r>
              <a:rPr lang="tr-TR" dirty="0">
                <a:solidFill>
                  <a:schemeClr val="accent1">
                    <a:lumMod val="50000"/>
                  </a:schemeClr>
                </a:solidFill>
              </a:rPr>
              <a:t>/</a:t>
            </a:r>
            <a:r>
              <a:rPr lang="tr-TR" dirty="0" err="1">
                <a:solidFill>
                  <a:schemeClr val="accent1">
                    <a:lumMod val="50000"/>
                  </a:schemeClr>
                </a:solidFill>
              </a:rPr>
              <a:t>Skrotum</a:t>
            </a:r>
            <a:r>
              <a:rPr lang="tr-TR" dirty="0">
                <a:solidFill>
                  <a:schemeClr val="accent1">
                    <a:lumMod val="50000"/>
                  </a:schemeClr>
                </a:solidFill>
              </a:rPr>
              <a:t> çevresi) </a:t>
            </a:r>
            <a:r>
              <a:rPr lang="tr-TR" dirty="0" err="1">
                <a:solidFill>
                  <a:schemeClr val="accent1">
                    <a:lumMod val="50000"/>
                  </a:schemeClr>
                </a:solidFill>
              </a:rPr>
              <a:t>Production</a:t>
            </a:r>
            <a:r>
              <a:rPr lang="tr-TR" dirty="0">
                <a:solidFill>
                  <a:schemeClr val="accent1">
                    <a:lumMod val="50000"/>
                  </a:schemeClr>
                </a:solidFill>
              </a:rPr>
              <a:t> / Verim değerlerinin göstergesidir. </a:t>
            </a:r>
          </a:p>
          <a:p>
            <a:pPr marL="0" indent="0">
              <a:buNone/>
            </a:pPr>
            <a:endParaRPr lang="tr-TR" dirty="0"/>
          </a:p>
        </p:txBody>
      </p:sp>
    </p:spTree>
    <p:extLst>
      <p:ext uri="{BB962C8B-B14F-4D97-AF65-F5344CB8AC3E}">
        <p14:creationId xmlns:p14="http://schemas.microsoft.com/office/powerpoint/2010/main" val="908661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1886" y="281355"/>
            <a:ext cx="8732017" cy="6576646"/>
          </a:xfrm>
        </p:spPr>
        <p:txBody>
          <a:bodyPr>
            <a:normAutofit fontScale="85000" lnSpcReduction="20000"/>
          </a:bodyPr>
          <a:lstStyle/>
          <a:p>
            <a:pPr lvl="0"/>
            <a:r>
              <a:rPr lang="tr-TR" b="1" u="sng" dirty="0">
                <a:solidFill>
                  <a:schemeClr val="accent1">
                    <a:lumMod val="50000"/>
                  </a:schemeClr>
                </a:solidFill>
              </a:rPr>
              <a:t>EPD ( </a:t>
            </a:r>
            <a:r>
              <a:rPr lang="tr-TR" b="1" u="sng" dirty="0" err="1">
                <a:solidFill>
                  <a:schemeClr val="accent1">
                    <a:lumMod val="50000"/>
                  </a:schemeClr>
                </a:solidFill>
              </a:rPr>
              <a:t>Expected</a:t>
            </a:r>
            <a:r>
              <a:rPr lang="tr-TR" b="1" u="sng" dirty="0">
                <a:solidFill>
                  <a:schemeClr val="accent1">
                    <a:lumMod val="50000"/>
                  </a:schemeClr>
                </a:solidFill>
              </a:rPr>
              <a:t> </a:t>
            </a:r>
            <a:r>
              <a:rPr lang="tr-TR" b="1" u="sng" dirty="0" err="1">
                <a:solidFill>
                  <a:schemeClr val="accent1">
                    <a:lumMod val="50000"/>
                  </a:schemeClr>
                </a:solidFill>
              </a:rPr>
              <a:t>Progeny</a:t>
            </a:r>
            <a:r>
              <a:rPr lang="tr-TR" b="1" u="sng" dirty="0">
                <a:solidFill>
                  <a:schemeClr val="accent1">
                    <a:lumMod val="50000"/>
                  </a:schemeClr>
                </a:solidFill>
              </a:rPr>
              <a:t> </a:t>
            </a:r>
            <a:r>
              <a:rPr lang="tr-TR" b="1" u="sng" dirty="0" err="1">
                <a:solidFill>
                  <a:schemeClr val="accent1">
                    <a:lumMod val="50000"/>
                  </a:schemeClr>
                </a:solidFill>
              </a:rPr>
              <a:t>Difference</a:t>
            </a:r>
            <a:r>
              <a:rPr lang="tr-TR" b="1" u="sng" dirty="0">
                <a:solidFill>
                  <a:schemeClr val="accent1">
                    <a:lumMod val="50000"/>
                  </a:schemeClr>
                </a:solidFill>
              </a:rPr>
              <a:t>/ Beklenen </a:t>
            </a:r>
            <a:r>
              <a:rPr lang="tr-TR" b="1" u="sng" dirty="0" err="1">
                <a:solidFill>
                  <a:schemeClr val="accent1">
                    <a:lumMod val="50000"/>
                  </a:schemeClr>
                </a:solidFill>
              </a:rPr>
              <a:t>Progeny</a:t>
            </a:r>
            <a:r>
              <a:rPr lang="tr-TR" b="1" u="sng" dirty="0">
                <a:solidFill>
                  <a:schemeClr val="accent1">
                    <a:lumMod val="50000"/>
                  </a:schemeClr>
                </a:solidFill>
              </a:rPr>
              <a:t> Farklılığı)</a:t>
            </a:r>
            <a:r>
              <a:rPr lang="tr-TR" dirty="0">
                <a:solidFill>
                  <a:schemeClr val="accent1">
                    <a:lumMod val="50000"/>
                  </a:schemeClr>
                </a:solidFill>
              </a:rPr>
              <a:t> : Değerlendirilen tüm boğaların performans boğanın yavrularında beklenen performans farklılığıdır.</a:t>
            </a:r>
            <a:br>
              <a:rPr lang="tr-TR" dirty="0">
                <a:solidFill>
                  <a:schemeClr val="accent1">
                    <a:lumMod val="50000"/>
                  </a:schemeClr>
                </a:solidFill>
              </a:rPr>
            </a:br>
            <a:endParaRPr lang="tr-TR" dirty="0">
              <a:solidFill>
                <a:schemeClr val="accent1">
                  <a:lumMod val="50000"/>
                </a:schemeClr>
              </a:solidFill>
            </a:endParaRPr>
          </a:p>
          <a:p>
            <a:pPr lvl="0"/>
            <a:r>
              <a:rPr lang="tr-TR" b="1" u="sng" dirty="0">
                <a:solidFill>
                  <a:schemeClr val="accent1">
                    <a:lumMod val="50000"/>
                  </a:schemeClr>
                </a:solidFill>
              </a:rPr>
              <a:t>ACC (</a:t>
            </a:r>
            <a:r>
              <a:rPr lang="tr-TR" b="1" u="sng" dirty="0" err="1">
                <a:solidFill>
                  <a:schemeClr val="accent1">
                    <a:lumMod val="50000"/>
                  </a:schemeClr>
                </a:solidFill>
              </a:rPr>
              <a:t>Accuray</a:t>
            </a:r>
            <a:r>
              <a:rPr lang="tr-TR" b="1" u="sng" dirty="0">
                <a:solidFill>
                  <a:schemeClr val="accent1">
                    <a:lumMod val="50000"/>
                  </a:schemeClr>
                </a:solidFill>
              </a:rPr>
              <a:t>/ Doğruluk, isabet)</a:t>
            </a:r>
            <a:r>
              <a:rPr lang="tr-TR" dirty="0">
                <a:solidFill>
                  <a:schemeClr val="accent1">
                    <a:lumMod val="50000"/>
                  </a:schemeClr>
                </a:solidFill>
              </a:rPr>
              <a:t> :Bir boğanın genetik değeri ile ilgili güvenirlik ölçüsüdür. Bir verinin yüksek doğruluk derecesi, o verinin daha güvenilir olduğunu gösterir. 1.0’a yaklaştıkça yüksek güvenilirlik derecesine yaklaşılmış olunur.</a:t>
            </a:r>
          </a:p>
          <a:p>
            <a:pPr marL="0" indent="0">
              <a:buNone/>
            </a:pPr>
            <a:endParaRPr lang="tr-TR" dirty="0">
              <a:solidFill>
                <a:schemeClr val="accent1">
                  <a:lumMod val="50000"/>
                </a:schemeClr>
              </a:solidFill>
            </a:endParaRPr>
          </a:p>
          <a:p>
            <a:pPr lvl="0"/>
            <a:r>
              <a:rPr lang="tr-TR" b="1" u="sng" dirty="0">
                <a:solidFill>
                  <a:schemeClr val="accent1">
                    <a:lumMod val="50000"/>
                  </a:schemeClr>
                </a:solidFill>
              </a:rPr>
              <a:t>RANK % (Oran):</a:t>
            </a:r>
            <a:r>
              <a:rPr lang="tr-TR" dirty="0">
                <a:solidFill>
                  <a:schemeClr val="accent1">
                    <a:lumMod val="50000"/>
                  </a:schemeClr>
                </a:solidFill>
              </a:rPr>
              <a:t>  Boğanın </a:t>
            </a:r>
            <a:r>
              <a:rPr lang="tr-TR" dirty="0" err="1">
                <a:solidFill>
                  <a:schemeClr val="accent1">
                    <a:lumMod val="50000"/>
                  </a:schemeClr>
                </a:solidFill>
              </a:rPr>
              <a:t>progenysine</a:t>
            </a:r>
            <a:r>
              <a:rPr lang="tr-TR" dirty="0">
                <a:solidFill>
                  <a:schemeClr val="accent1">
                    <a:lumMod val="50000"/>
                  </a:schemeClr>
                </a:solidFill>
              </a:rPr>
              <a:t> bağlı olarak rölatif performans değeridir. Bu değer boğanın aynı sevk ve idare grubunda ve aynı muameleyi gören aynı ırk ve cinsiyetteki yaşıtları ile kıyaslanması ile elde edilir. </a:t>
            </a:r>
            <a:br>
              <a:rPr lang="tr-TR" dirty="0">
                <a:solidFill>
                  <a:schemeClr val="accent1">
                    <a:lumMod val="50000"/>
                  </a:schemeClr>
                </a:solidFill>
              </a:rPr>
            </a:br>
            <a:endParaRPr lang="tr-TR" dirty="0">
              <a:solidFill>
                <a:schemeClr val="accent1">
                  <a:lumMod val="50000"/>
                </a:schemeClr>
              </a:solidFill>
            </a:endParaRPr>
          </a:p>
          <a:p>
            <a:pPr marL="0" indent="0">
              <a:buNone/>
            </a:pPr>
            <a:r>
              <a:rPr lang="tr-TR" b="1" u="sng" dirty="0">
                <a:solidFill>
                  <a:schemeClr val="accent1">
                    <a:lumMod val="50000"/>
                  </a:schemeClr>
                </a:solidFill>
              </a:rPr>
              <a:t>11.CEM ( </a:t>
            </a:r>
            <a:r>
              <a:rPr lang="tr-TR" b="1" u="sng" dirty="0" err="1">
                <a:solidFill>
                  <a:schemeClr val="accent1">
                    <a:lumMod val="50000"/>
                  </a:schemeClr>
                </a:solidFill>
              </a:rPr>
              <a:t>Calving</a:t>
            </a:r>
            <a:r>
              <a:rPr lang="tr-TR" b="1" u="sng" dirty="0">
                <a:solidFill>
                  <a:schemeClr val="accent1">
                    <a:lumMod val="50000"/>
                  </a:schemeClr>
                </a:solidFill>
              </a:rPr>
              <a:t> </a:t>
            </a:r>
            <a:r>
              <a:rPr lang="tr-TR" b="1" u="sng" dirty="0" err="1">
                <a:solidFill>
                  <a:schemeClr val="accent1">
                    <a:lumMod val="50000"/>
                  </a:schemeClr>
                </a:solidFill>
              </a:rPr>
              <a:t>Ease</a:t>
            </a:r>
            <a:r>
              <a:rPr lang="tr-TR" b="1" u="sng" dirty="0">
                <a:solidFill>
                  <a:schemeClr val="accent1">
                    <a:lumMod val="50000"/>
                  </a:schemeClr>
                </a:solidFill>
              </a:rPr>
              <a:t> </a:t>
            </a:r>
            <a:r>
              <a:rPr lang="tr-TR" b="1" u="sng" dirty="0" err="1">
                <a:solidFill>
                  <a:schemeClr val="accent1">
                    <a:lumMod val="50000"/>
                  </a:schemeClr>
                </a:solidFill>
              </a:rPr>
              <a:t>Maternal</a:t>
            </a:r>
            <a:r>
              <a:rPr lang="tr-TR" b="1" u="sng" dirty="0">
                <a:solidFill>
                  <a:schemeClr val="accent1">
                    <a:lumMod val="50000"/>
                  </a:schemeClr>
                </a:solidFill>
              </a:rPr>
              <a:t>/ </a:t>
            </a:r>
            <a:r>
              <a:rPr lang="tr-TR" b="1" u="sng" dirty="0" err="1">
                <a:solidFill>
                  <a:schemeClr val="accent1">
                    <a:lumMod val="50000"/>
                  </a:schemeClr>
                </a:solidFill>
              </a:rPr>
              <a:t>Maternal</a:t>
            </a:r>
            <a:r>
              <a:rPr lang="tr-TR" b="1" u="sng" dirty="0">
                <a:solidFill>
                  <a:schemeClr val="accent1">
                    <a:lumMod val="50000"/>
                  </a:schemeClr>
                </a:solidFill>
              </a:rPr>
              <a:t> Kolay Buzağılama):</a:t>
            </a:r>
            <a:r>
              <a:rPr lang="tr-TR" dirty="0">
                <a:solidFill>
                  <a:schemeClr val="accent1">
                    <a:lumMod val="50000"/>
                  </a:schemeClr>
                </a:solidFill>
              </a:rPr>
              <a:t> Buzağıyı sütten kesme dönemine kadar, ineklerin verdikleri süte bağlı olan büyütme yeteneğinin ifadesidir.</a:t>
            </a:r>
            <a:br>
              <a:rPr lang="tr-TR" dirty="0">
                <a:solidFill>
                  <a:schemeClr val="accent1">
                    <a:lumMod val="50000"/>
                  </a:schemeClr>
                </a:solidFill>
              </a:rPr>
            </a:br>
            <a:endParaRPr lang="tr-TR" dirty="0">
              <a:solidFill>
                <a:schemeClr val="accent1">
                  <a:lumMod val="50000"/>
                </a:schemeClr>
              </a:solidFill>
            </a:endParaRPr>
          </a:p>
          <a:p>
            <a:pPr marL="0" indent="0">
              <a:buNone/>
            </a:pPr>
            <a:r>
              <a:rPr lang="tr-TR" b="1" u="sng" dirty="0">
                <a:solidFill>
                  <a:schemeClr val="accent1">
                    <a:lumMod val="50000"/>
                  </a:schemeClr>
                </a:solidFill>
              </a:rPr>
              <a:t>12.MILK (</a:t>
            </a:r>
            <a:r>
              <a:rPr lang="tr-TR" b="1" u="sng" dirty="0" err="1">
                <a:solidFill>
                  <a:schemeClr val="accent1">
                    <a:lumMod val="50000"/>
                  </a:schemeClr>
                </a:solidFill>
              </a:rPr>
              <a:t>Maternal</a:t>
            </a:r>
            <a:r>
              <a:rPr lang="tr-TR" b="1" u="sng" dirty="0">
                <a:solidFill>
                  <a:schemeClr val="accent1">
                    <a:lumMod val="50000"/>
                  </a:schemeClr>
                </a:solidFill>
              </a:rPr>
              <a:t> </a:t>
            </a:r>
            <a:r>
              <a:rPr lang="tr-TR" b="1" u="sng" dirty="0" err="1">
                <a:solidFill>
                  <a:schemeClr val="accent1">
                    <a:lumMod val="50000"/>
                  </a:schemeClr>
                </a:solidFill>
              </a:rPr>
              <a:t>Milk</a:t>
            </a:r>
            <a:r>
              <a:rPr lang="tr-TR" b="1" u="sng" dirty="0">
                <a:solidFill>
                  <a:schemeClr val="accent1">
                    <a:lumMod val="50000"/>
                  </a:schemeClr>
                </a:solidFill>
              </a:rPr>
              <a:t>/</a:t>
            </a:r>
            <a:r>
              <a:rPr lang="tr-TR" b="1" u="sng" dirty="0" err="1">
                <a:solidFill>
                  <a:schemeClr val="accent1">
                    <a:lumMod val="50000"/>
                  </a:schemeClr>
                </a:solidFill>
              </a:rPr>
              <a:t>Maternal</a:t>
            </a:r>
            <a:r>
              <a:rPr lang="tr-TR" b="1" u="sng" dirty="0">
                <a:solidFill>
                  <a:schemeClr val="accent1">
                    <a:lumMod val="50000"/>
                  </a:schemeClr>
                </a:solidFill>
              </a:rPr>
              <a:t> Süt</a:t>
            </a:r>
            <a:r>
              <a:rPr lang="tr-TR" b="1" dirty="0">
                <a:solidFill>
                  <a:schemeClr val="accent1">
                    <a:lumMod val="50000"/>
                  </a:schemeClr>
                </a:solidFill>
              </a:rPr>
              <a:t>)</a:t>
            </a:r>
            <a:r>
              <a:rPr lang="tr-TR" dirty="0">
                <a:solidFill>
                  <a:schemeClr val="accent1">
                    <a:lumMod val="50000"/>
                  </a:schemeClr>
                </a:solidFill>
              </a:rPr>
              <a:t> : Buzağıyı sütten kesme dönemine kadar, ineklerin verdikleri süte bağlı büyütme yeteneği ifadesidir.</a:t>
            </a:r>
            <a:br>
              <a:rPr lang="tr-TR" dirty="0">
                <a:solidFill>
                  <a:schemeClr val="accent1">
                    <a:lumMod val="50000"/>
                  </a:schemeClr>
                </a:solidFill>
              </a:rPr>
            </a:br>
            <a:endParaRPr lang="tr-TR" dirty="0">
              <a:solidFill>
                <a:schemeClr val="accent1">
                  <a:lumMod val="50000"/>
                </a:schemeClr>
              </a:solidFill>
            </a:endParaRPr>
          </a:p>
          <a:p>
            <a:pPr marL="0" indent="0">
              <a:buNone/>
            </a:pPr>
            <a:r>
              <a:rPr lang="tr-TR" b="1" u="sng" dirty="0">
                <a:solidFill>
                  <a:schemeClr val="accent1">
                    <a:lumMod val="50000"/>
                  </a:schemeClr>
                </a:solidFill>
              </a:rPr>
              <a:t>13. MW (</a:t>
            </a:r>
            <a:r>
              <a:rPr lang="tr-TR" b="1" u="sng" dirty="0" err="1">
                <a:solidFill>
                  <a:schemeClr val="accent1">
                    <a:lumMod val="50000"/>
                  </a:schemeClr>
                </a:solidFill>
              </a:rPr>
              <a:t>Mature</a:t>
            </a:r>
            <a:r>
              <a:rPr lang="tr-TR" b="1" u="sng" dirty="0">
                <a:solidFill>
                  <a:schemeClr val="accent1">
                    <a:lumMod val="50000"/>
                  </a:schemeClr>
                </a:solidFill>
              </a:rPr>
              <a:t> </a:t>
            </a:r>
            <a:r>
              <a:rPr lang="tr-TR" b="1" u="sng" dirty="0" err="1">
                <a:solidFill>
                  <a:schemeClr val="accent1">
                    <a:lumMod val="50000"/>
                  </a:schemeClr>
                </a:solidFill>
              </a:rPr>
              <a:t>Weight</a:t>
            </a:r>
            <a:r>
              <a:rPr lang="tr-TR" b="1" u="sng" dirty="0">
                <a:solidFill>
                  <a:schemeClr val="accent1">
                    <a:lumMod val="50000"/>
                  </a:schemeClr>
                </a:solidFill>
              </a:rPr>
              <a:t>/ Ergin ağırlık):</a:t>
            </a:r>
            <a:r>
              <a:rPr lang="tr-TR" dirty="0">
                <a:solidFill>
                  <a:schemeClr val="accent1">
                    <a:lumMod val="50000"/>
                  </a:schemeClr>
                </a:solidFill>
              </a:rPr>
              <a:t> Boğanın kızlarının ağırlığının diğer boğanın kızlarının ağırlıklarına oranla farkın önceden tahmin edilerek libre cinsinden değeridir. </a:t>
            </a:r>
            <a:br>
              <a:rPr lang="tr-TR" dirty="0">
                <a:solidFill>
                  <a:schemeClr val="accent1">
                    <a:lumMod val="50000"/>
                  </a:schemeClr>
                </a:solidFill>
              </a:rPr>
            </a:br>
            <a:endParaRPr lang="tr-TR" dirty="0">
              <a:solidFill>
                <a:schemeClr val="accent1">
                  <a:lumMod val="50000"/>
                </a:schemeClr>
              </a:solidFill>
            </a:endParaRPr>
          </a:p>
          <a:p>
            <a:pPr marL="0" indent="0">
              <a:buNone/>
            </a:pPr>
            <a:r>
              <a:rPr lang="tr-TR" b="1" u="sng" dirty="0">
                <a:solidFill>
                  <a:schemeClr val="accent1">
                    <a:lumMod val="50000"/>
                  </a:schemeClr>
                </a:solidFill>
              </a:rPr>
              <a:t>14. MH (</a:t>
            </a:r>
            <a:r>
              <a:rPr lang="tr-TR" b="1" u="sng" dirty="0" err="1">
                <a:solidFill>
                  <a:schemeClr val="accent1">
                    <a:lumMod val="50000"/>
                  </a:schemeClr>
                </a:solidFill>
              </a:rPr>
              <a:t>Mature</a:t>
            </a:r>
            <a:r>
              <a:rPr lang="tr-TR" b="1" u="sng" dirty="0">
                <a:solidFill>
                  <a:schemeClr val="accent1">
                    <a:lumMod val="50000"/>
                  </a:schemeClr>
                </a:solidFill>
              </a:rPr>
              <a:t> </a:t>
            </a:r>
            <a:r>
              <a:rPr lang="tr-TR" b="1" u="sng" dirty="0" err="1">
                <a:solidFill>
                  <a:schemeClr val="accent1">
                    <a:lumMod val="50000"/>
                  </a:schemeClr>
                </a:solidFill>
              </a:rPr>
              <a:t>Height</a:t>
            </a:r>
            <a:r>
              <a:rPr lang="tr-TR" b="1" u="sng" dirty="0">
                <a:solidFill>
                  <a:schemeClr val="accent1">
                    <a:lumMod val="50000"/>
                  </a:schemeClr>
                </a:solidFill>
              </a:rPr>
              <a:t>/ Ergin Yükseklik)</a:t>
            </a:r>
            <a:r>
              <a:rPr lang="tr-TR" u="sng" dirty="0">
                <a:solidFill>
                  <a:schemeClr val="accent1">
                    <a:lumMod val="50000"/>
                  </a:schemeClr>
                </a:solidFill>
              </a:rPr>
              <a:t> </a:t>
            </a:r>
            <a:r>
              <a:rPr lang="tr-TR" dirty="0">
                <a:solidFill>
                  <a:schemeClr val="accent1">
                    <a:lumMod val="50000"/>
                  </a:schemeClr>
                </a:solidFill>
              </a:rPr>
              <a:t>: Boğanın kızlarının ergin boy ölçüsünün diğer boğanın kızlarına oranla farkın önceden tahmin edilerek inç cinsinden değeridir. </a:t>
            </a:r>
            <a:br>
              <a:rPr lang="tr-TR" dirty="0">
                <a:solidFill>
                  <a:schemeClr val="accent1">
                    <a:lumMod val="50000"/>
                  </a:schemeClr>
                </a:solidFill>
              </a:rPr>
            </a:br>
            <a:endParaRPr lang="tr-TR" dirty="0">
              <a:solidFill>
                <a:schemeClr val="accent1">
                  <a:lumMod val="50000"/>
                </a:schemeClr>
              </a:solidFill>
            </a:endParaRPr>
          </a:p>
          <a:p>
            <a:pPr marL="0" indent="0">
              <a:buNone/>
            </a:pPr>
            <a:r>
              <a:rPr lang="tr-TR" b="1" u="sng" dirty="0">
                <a:solidFill>
                  <a:schemeClr val="accent1">
                    <a:lumMod val="50000"/>
                  </a:schemeClr>
                </a:solidFill>
              </a:rPr>
              <a:t>15. $EN (</a:t>
            </a:r>
            <a:r>
              <a:rPr lang="tr-TR" b="1" u="sng" dirty="0" err="1">
                <a:solidFill>
                  <a:schemeClr val="accent1">
                    <a:lumMod val="50000"/>
                  </a:schemeClr>
                </a:solidFill>
              </a:rPr>
              <a:t>Cow</a:t>
            </a:r>
            <a:r>
              <a:rPr lang="tr-TR" b="1" u="sng" dirty="0">
                <a:solidFill>
                  <a:schemeClr val="accent1">
                    <a:lumMod val="50000"/>
                  </a:schemeClr>
                </a:solidFill>
              </a:rPr>
              <a:t> </a:t>
            </a:r>
            <a:r>
              <a:rPr lang="tr-TR" b="1" u="sng" dirty="0" err="1">
                <a:solidFill>
                  <a:schemeClr val="accent1">
                    <a:lumMod val="50000"/>
                  </a:schemeClr>
                </a:solidFill>
              </a:rPr>
              <a:t>Energy</a:t>
            </a:r>
            <a:r>
              <a:rPr lang="tr-TR" b="1" u="sng" dirty="0">
                <a:solidFill>
                  <a:schemeClr val="accent1">
                    <a:lumMod val="50000"/>
                  </a:schemeClr>
                </a:solidFill>
              </a:rPr>
              <a:t> Value/ İnek Enerji Değeri):</a:t>
            </a:r>
            <a:r>
              <a:rPr lang="tr-TR" dirty="0">
                <a:solidFill>
                  <a:schemeClr val="accent1">
                    <a:lumMod val="50000"/>
                  </a:schemeClr>
                </a:solidFill>
              </a:rPr>
              <a:t> Bir yıl içinde bir ineğin ABD Doları cinsinden enerji ihtiyaçlarının farklılığını değerlendiren ve gelecekteki diğer boğaların kızlarına kıyasla beklenen, verecek olduğu ABD Doları tasarrufudur. İki hayvan kıyaslandığı zaman daha anlamlı olur ve daha yüksek sayılı olan seçilir, çünkü bu daha çok tasarruf edildiğinin göstergesidir. </a:t>
            </a:r>
          </a:p>
        </p:txBody>
      </p:sp>
    </p:spTree>
    <p:extLst>
      <p:ext uri="{BB962C8B-B14F-4D97-AF65-F5344CB8AC3E}">
        <p14:creationId xmlns:p14="http://schemas.microsoft.com/office/powerpoint/2010/main" val="984244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1742" y="291402"/>
            <a:ext cx="9214338" cy="6410849"/>
          </a:xfrm>
        </p:spPr>
        <p:txBody>
          <a:bodyPr>
            <a:normAutofit fontScale="77500" lnSpcReduction="20000"/>
          </a:bodyPr>
          <a:lstStyle/>
          <a:p>
            <a:pPr marL="0" indent="0">
              <a:buNone/>
            </a:pPr>
            <a:r>
              <a:rPr lang="tr-TR" b="1" u="sng" dirty="0">
                <a:solidFill>
                  <a:schemeClr val="accent1">
                    <a:lumMod val="50000"/>
                  </a:schemeClr>
                </a:solidFill>
              </a:rPr>
              <a:t>16.CW (</a:t>
            </a:r>
            <a:r>
              <a:rPr lang="tr-TR" b="1" u="sng" dirty="0" err="1">
                <a:solidFill>
                  <a:schemeClr val="accent1">
                    <a:lumMod val="50000"/>
                  </a:schemeClr>
                </a:solidFill>
              </a:rPr>
              <a:t>Carcas</a:t>
            </a:r>
            <a:r>
              <a:rPr lang="tr-TR" b="1" u="sng" dirty="0">
                <a:solidFill>
                  <a:schemeClr val="accent1">
                    <a:lumMod val="50000"/>
                  </a:schemeClr>
                </a:solidFill>
              </a:rPr>
              <a:t> </a:t>
            </a:r>
            <a:r>
              <a:rPr lang="tr-TR" b="1" u="sng" dirty="0" err="1">
                <a:solidFill>
                  <a:schemeClr val="accent1">
                    <a:lumMod val="50000"/>
                  </a:schemeClr>
                </a:solidFill>
              </a:rPr>
              <a:t>Weight</a:t>
            </a:r>
            <a:r>
              <a:rPr lang="tr-TR" b="1" u="sng" dirty="0">
                <a:solidFill>
                  <a:schemeClr val="accent1">
                    <a:lumMod val="50000"/>
                  </a:schemeClr>
                </a:solidFill>
              </a:rPr>
              <a:t>/ Karkas ağırlığı):</a:t>
            </a:r>
            <a:r>
              <a:rPr lang="tr-TR" dirty="0">
                <a:solidFill>
                  <a:schemeClr val="accent1">
                    <a:lumMod val="50000"/>
                  </a:schemeClr>
                </a:solidFill>
              </a:rPr>
              <a:t> Bir boğanın döllerinin karkas ağırlığının, diğer boğa döllerine kıyaslanmasıdır.  Birimi </a:t>
            </a:r>
            <a:r>
              <a:rPr lang="tr-TR" dirty="0" err="1">
                <a:solidFill>
                  <a:schemeClr val="accent1">
                    <a:lumMod val="50000"/>
                  </a:schemeClr>
                </a:solidFill>
              </a:rPr>
              <a:t>pound’dur</a:t>
            </a:r>
            <a:r>
              <a:rPr lang="tr-TR" dirty="0">
                <a:solidFill>
                  <a:schemeClr val="accent1">
                    <a:lumMod val="50000"/>
                  </a:schemeClr>
                </a:solidFill>
              </a:rPr>
              <a:t>. Karkas değerlendirmesinde ultrason verileri de kullanılmaktadır. </a:t>
            </a:r>
            <a:br>
              <a:rPr lang="tr-TR" dirty="0">
                <a:solidFill>
                  <a:schemeClr val="accent1">
                    <a:lumMod val="50000"/>
                  </a:schemeClr>
                </a:solidFill>
              </a:rPr>
            </a:br>
            <a:endParaRPr lang="tr-TR" dirty="0">
              <a:solidFill>
                <a:schemeClr val="accent1">
                  <a:lumMod val="50000"/>
                </a:schemeClr>
              </a:solidFill>
            </a:endParaRPr>
          </a:p>
          <a:p>
            <a:pPr marL="0" indent="0">
              <a:buNone/>
            </a:pPr>
            <a:r>
              <a:rPr lang="tr-TR" b="1" u="sng" dirty="0">
                <a:solidFill>
                  <a:schemeClr val="accent1">
                    <a:lumMod val="50000"/>
                  </a:schemeClr>
                </a:solidFill>
              </a:rPr>
              <a:t>17.REA (</a:t>
            </a:r>
            <a:r>
              <a:rPr lang="tr-TR" b="1" u="sng" dirty="0" err="1">
                <a:solidFill>
                  <a:schemeClr val="accent1">
                    <a:lumMod val="50000"/>
                  </a:schemeClr>
                </a:solidFill>
              </a:rPr>
              <a:t>Ribeye</a:t>
            </a:r>
            <a:r>
              <a:rPr lang="tr-TR" b="1" u="sng" dirty="0">
                <a:solidFill>
                  <a:schemeClr val="accent1">
                    <a:lumMod val="50000"/>
                  </a:schemeClr>
                </a:solidFill>
              </a:rPr>
              <a:t> </a:t>
            </a:r>
            <a:r>
              <a:rPr lang="tr-TR" b="1" u="sng" dirty="0" err="1">
                <a:solidFill>
                  <a:schemeClr val="accent1">
                    <a:lumMod val="50000"/>
                  </a:schemeClr>
                </a:solidFill>
              </a:rPr>
              <a:t>Area</a:t>
            </a:r>
            <a:r>
              <a:rPr lang="tr-TR" b="1" u="sng" dirty="0">
                <a:solidFill>
                  <a:schemeClr val="accent1">
                    <a:lumMod val="50000"/>
                  </a:schemeClr>
                </a:solidFill>
              </a:rPr>
              <a:t>/ Kas gözü bölgesi )</a:t>
            </a:r>
            <a:r>
              <a:rPr lang="tr-TR" dirty="0">
                <a:solidFill>
                  <a:schemeClr val="accent1">
                    <a:lumMod val="50000"/>
                  </a:schemeClr>
                </a:solidFill>
              </a:rPr>
              <a:t> : Kas gözü bölgesindeki değeri ifade eder. </a:t>
            </a:r>
            <a:r>
              <a:rPr lang="tr-TR" dirty="0" err="1">
                <a:solidFill>
                  <a:schemeClr val="accent1">
                    <a:lumMod val="50000"/>
                  </a:schemeClr>
                </a:solidFill>
              </a:rPr>
              <a:t>Angus</a:t>
            </a:r>
            <a:r>
              <a:rPr lang="tr-TR" dirty="0">
                <a:solidFill>
                  <a:schemeClr val="accent1">
                    <a:lumMod val="50000"/>
                  </a:schemeClr>
                </a:solidFill>
              </a:rPr>
              <a:t> ırkı için +23’tür.  </a:t>
            </a:r>
            <a:br>
              <a:rPr lang="tr-TR" dirty="0">
                <a:solidFill>
                  <a:schemeClr val="accent1">
                    <a:lumMod val="50000"/>
                  </a:schemeClr>
                </a:solidFill>
              </a:rPr>
            </a:br>
            <a:endParaRPr lang="tr-TR" dirty="0">
              <a:solidFill>
                <a:schemeClr val="accent1">
                  <a:lumMod val="50000"/>
                </a:schemeClr>
              </a:solidFill>
            </a:endParaRPr>
          </a:p>
          <a:p>
            <a:pPr marL="0" indent="0">
              <a:buNone/>
            </a:pPr>
            <a:r>
              <a:rPr lang="tr-TR" b="1" u="sng" dirty="0">
                <a:solidFill>
                  <a:schemeClr val="accent1">
                    <a:lumMod val="50000"/>
                  </a:schemeClr>
                </a:solidFill>
              </a:rPr>
              <a:t>18.FAT (Yağ):</a:t>
            </a:r>
            <a:r>
              <a:rPr lang="tr-TR" dirty="0">
                <a:solidFill>
                  <a:schemeClr val="accent1">
                    <a:lumMod val="50000"/>
                  </a:schemeClr>
                </a:solidFill>
              </a:rPr>
              <a:t> 12. Ve 13. Kaburgalar arasındaki ölçülen yağ kalınlığının değerlendirilen boğa ile diğer boğalar arasındaki farklılığıdır. Birimi </a:t>
            </a:r>
            <a:r>
              <a:rPr lang="tr-TR" dirty="0" err="1">
                <a:solidFill>
                  <a:schemeClr val="accent1">
                    <a:lumMod val="50000"/>
                  </a:schemeClr>
                </a:solidFill>
              </a:rPr>
              <a:t>inch’tir</a:t>
            </a:r>
            <a:r>
              <a:rPr lang="tr-TR" dirty="0">
                <a:solidFill>
                  <a:schemeClr val="accent1">
                    <a:lumMod val="50000"/>
                  </a:schemeClr>
                </a:solidFill>
              </a:rPr>
              <a:t>. </a:t>
            </a:r>
            <a:br>
              <a:rPr lang="tr-TR" dirty="0">
                <a:solidFill>
                  <a:schemeClr val="accent1">
                    <a:lumMod val="50000"/>
                  </a:schemeClr>
                </a:solidFill>
              </a:rPr>
            </a:br>
            <a:endParaRPr lang="tr-TR" dirty="0">
              <a:solidFill>
                <a:schemeClr val="accent1">
                  <a:lumMod val="50000"/>
                </a:schemeClr>
              </a:solidFill>
            </a:endParaRPr>
          </a:p>
          <a:p>
            <a:pPr marL="0" indent="0">
              <a:buNone/>
            </a:pPr>
            <a:r>
              <a:rPr lang="tr-TR" b="1" u="sng" dirty="0">
                <a:solidFill>
                  <a:schemeClr val="accent1">
                    <a:lumMod val="50000"/>
                  </a:schemeClr>
                </a:solidFill>
              </a:rPr>
              <a:t>19.$W (</a:t>
            </a:r>
            <a:r>
              <a:rPr lang="tr-TR" b="1" u="sng" dirty="0" err="1">
                <a:solidFill>
                  <a:schemeClr val="accent1">
                    <a:lumMod val="50000"/>
                  </a:schemeClr>
                </a:solidFill>
              </a:rPr>
              <a:t>Weaned</a:t>
            </a:r>
            <a:r>
              <a:rPr lang="tr-TR" b="1" u="sng" dirty="0">
                <a:solidFill>
                  <a:schemeClr val="accent1">
                    <a:lumMod val="50000"/>
                  </a:schemeClr>
                </a:solidFill>
              </a:rPr>
              <a:t> </a:t>
            </a:r>
            <a:r>
              <a:rPr lang="tr-TR" b="1" u="sng" dirty="0" err="1">
                <a:solidFill>
                  <a:schemeClr val="accent1">
                    <a:lumMod val="50000"/>
                  </a:schemeClr>
                </a:solidFill>
              </a:rPr>
              <a:t>Calf</a:t>
            </a:r>
            <a:r>
              <a:rPr lang="tr-TR" b="1" u="sng" dirty="0">
                <a:solidFill>
                  <a:schemeClr val="accent1">
                    <a:lumMod val="50000"/>
                  </a:schemeClr>
                </a:solidFill>
              </a:rPr>
              <a:t> Value/ Sütten Kesilen Buzağı Değeri)</a:t>
            </a:r>
            <a:r>
              <a:rPr lang="tr-TR" dirty="0">
                <a:solidFill>
                  <a:schemeClr val="accent1">
                    <a:lumMod val="50000"/>
                  </a:schemeClr>
                </a:solidFill>
              </a:rPr>
              <a:t> : Sütten kesilmeden önceki masrafların diğer hayvanlarla kıyaslanmasıdır. Doğum ağırlığı, sütten kesme ağırlığı, anne sütü, ergin inek bedeni ile ilgili masrafların da dahil olduğu hayvan başına diğer hayvanlardan farklılığın dolar cinsinden ifadesidir. </a:t>
            </a:r>
            <a:br>
              <a:rPr lang="tr-TR" dirty="0">
                <a:solidFill>
                  <a:schemeClr val="accent1">
                    <a:lumMod val="50000"/>
                  </a:schemeClr>
                </a:solidFill>
              </a:rPr>
            </a:br>
            <a:endParaRPr lang="tr-TR" dirty="0">
              <a:solidFill>
                <a:schemeClr val="accent1">
                  <a:lumMod val="50000"/>
                </a:schemeClr>
              </a:solidFill>
            </a:endParaRPr>
          </a:p>
          <a:p>
            <a:pPr marL="0" indent="0">
              <a:buNone/>
            </a:pPr>
            <a:r>
              <a:rPr lang="tr-TR" b="1" u="sng" dirty="0">
                <a:solidFill>
                  <a:schemeClr val="accent1">
                    <a:lumMod val="50000"/>
                  </a:schemeClr>
                </a:solidFill>
              </a:rPr>
              <a:t>20.$F (</a:t>
            </a:r>
            <a:r>
              <a:rPr lang="tr-TR" b="1" u="sng" dirty="0" err="1">
                <a:solidFill>
                  <a:schemeClr val="accent1">
                    <a:lumMod val="50000"/>
                  </a:schemeClr>
                </a:solidFill>
              </a:rPr>
              <a:t>Feedlot</a:t>
            </a:r>
            <a:r>
              <a:rPr lang="tr-TR" b="1" u="sng" dirty="0">
                <a:solidFill>
                  <a:schemeClr val="accent1">
                    <a:lumMod val="50000"/>
                  </a:schemeClr>
                </a:solidFill>
              </a:rPr>
              <a:t> Value/ </a:t>
            </a:r>
            <a:r>
              <a:rPr lang="tr-TR" b="1" u="sng" dirty="0" err="1">
                <a:solidFill>
                  <a:schemeClr val="accent1">
                    <a:lumMod val="50000"/>
                  </a:schemeClr>
                </a:solidFill>
              </a:rPr>
              <a:t>Feedlot</a:t>
            </a:r>
            <a:r>
              <a:rPr lang="tr-TR" b="1" u="sng" dirty="0">
                <a:solidFill>
                  <a:schemeClr val="accent1">
                    <a:lumMod val="50000"/>
                  </a:schemeClr>
                </a:solidFill>
              </a:rPr>
              <a:t> Değeri):</a:t>
            </a:r>
            <a:r>
              <a:rPr lang="tr-TR" dirty="0">
                <a:solidFill>
                  <a:schemeClr val="accent1">
                    <a:lumMod val="50000"/>
                  </a:schemeClr>
                </a:solidFill>
              </a:rPr>
              <a:t>  Sütten kesildikten sonraki masrafların diğer boğa yavrularıyla kıyaslanmasıyla elde edilen birim hayvan başına dolar cinsinden değeri.</a:t>
            </a:r>
            <a:br>
              <a:rPr lang="tr-TR" dirty="0">
                <a:solidFill>
                  <a:schemeClr val="accent1">
                    <a:lumMod val="50000"/>
                  </a:schemeClr>
                </a:solidFill>
              </a:rPr>
            </a:br>
            <a:endParaRPr lang="tr-TR" dirty="0">
              <a:solidFill>
                <a:schemeClr val="accent1">
                  <a:lumMod val="50000"/>
                </a:schemeClr>
              </a:solidFill>
            </a:endParaRPr>
          </a:p>
          <a:p>
            <a:pPr marL="0" indent="0">
              <a:buNone/>
            </a:pPr>
            <a:r>
              <a:rPr lang="tr-TR" b="1" u="sng" dirty="0">
                <a:solidFill>
                  <a:schemeClr val="accent1">
                    <a:lumMod val="50000"/>
                  </a:schemeClr>
                </a:solidFill>
              </a:rPr>
              <a:t>21.$G (</a:t>
            </a:r>
            <a:r>
              <a:rPr lang="tr-TR" b="1" u="sng" dirty="0" err="1">
                <a:solidFill>
                  <a:schemeClr val="accent1">
                    <a:lumMod val="50000"/>
                  </a:schemeClr>
                </a:solidFill>
              </a:rPr>
              <a:t>Grid</a:t>
            </a:r>
            <a:r>
              <a:rPr lang="tr-TR" b="1" u="sng" dirty="0">
                <a:solidFill>
                  <a:schemeClr val="accent1">
                    <a:lumMod val="50000"/>
                  </a:schemeClr>
                </a:solidFill>
              </a:rPr>
              <a:t> Value ( Et değeri):</a:t>
            </a:r>
            <a:r>
              <a:rPr lang="tr-TR" dirty="0">
                <a:solidFill>
                  <a:schemeClr val="accent1">
                    <a:lumMod val="50000"/>
                  </a:schemeClr>
                </a:solidFill>
              </a:rPr>
              <a:t> Karkas değerinin, diğer boğa yavruları arasındaki birim hayvan başına dolar cinsinden maliyeti.</a:t>
            </a:r>
            <a:br>
              <a:rPr lang="tr-TR" dirty="0">
                <a:solidFill>
                  <a:schemeClr val="accent1">
                    <a:lumMod val="50000"/>
                  </a:schemeClr>
                </a:solidFill>
              </a:rPr>
            </a:br>
            <a:endParaRPr lang="tr-TR" dirty="0">
              <a:solidFill>
                <a:schemeClr val="accent1">
                  <a:lumMod val="50000"/>
                </a:schemeClr>
              </a:solidFill>
            </a:endParaRPr>
          </a:p>
          <a:p>
            <a:pPr marL="0" indent="0">
              <a:buNone/>
            </a:pPr>
            <a:r>
              <a:rPr lang="tr-TR" b="1" u="sng" dirty="0">
                <a:solidFill>
                  <a:schemeClr val="accent1">
                    <a:lumMod val="50000"/>
                  </a:schemeClr>
                </a:solidFill>
              </a:rPr>
              <a:t>22. $QG ( </a:t>
            </a:r>
            <a:r>
              <a:rPr lang="tr-TR" b="1" u="sng" dirty="0" err="1">
                <a:solidFill>
                  <a:schemeClr val="accent1">
                    <a:lumMod val="50000"/>
                  </a:schemeClr>
                </a:solidFill>
              </a:rPr>
              <a:t>Quality</a:t>
            </a:r>
            <a:r>
              <a:rPr lang="tr-TR" b="1" u="sng" dirty="0">
                <a:solidFill>
                  <a:schemeClr val="accent1">
                    <a:lumMod val="50000"/>
                  </a:schemeClr>
                </a:solidFill>
              </a:rPr>
              <a:t> Grade / Kalite Derecesi):</a:t>
            </a:r>
            <a:r>
              <a:rPr lang="tr-TR" dirty="0">
                <a:solidFill>
                  <a:schemeClr val="accent1">
                    <a:lumMod val="50000"/>
                  </a:schemeClr>
                </a:solidFill>
              </a:rPr>
              <a:t> Karkas </a:t>
            </a:r>
            <a:r>
              <a:rPr lang="tr-TR" dirty="0" err="1">
                <a:solidFill>
                  <a:schemeClr val="accent1">
                    <a:lumMod val="50000"/>
                  </a:schemeClr>
                </a:solidFill>
              </a:rPr>
              <a:t>mermerleşme</a:t>
            </a:r>
            <a:r>
              <a:rPr lang="tr-TR" dirty="0">
                <a:solidFill>
                  <a:schemeClr val="accent1">
                    <a:lumMod val="50000"/>
                  </a:schemeClr>
                </a:solidFill>
              </a:rPr>
              <a:t> tahmini değeri ve IMF% (kas içi yağ) değeri $QG ‘</a:t>
            </a:r>
            <a:r>
              <a:rPr lang="tr-TR" dirty="0" err="1">
                <a:solidFill>
                  <a:schemeClr val="accent1">
                    <a:lumMod val="50000"/>
                  </a:schemeClr>
                </a:solidFill>
              </a:rPr>
              <a:t>yi</a:t>
            </a:r>
            <a:r>
              <a:rPr lang="tr-TR" dirty="0">
                <a:solidFill>
                  <a:schemeClr val="accent1">
                    <a:lumMod val="50000"/>
                  </a:schemeClr>
                </a:solidFill>
              </a:rPr>
              <a:t> elde etmemize yarar. Bu değer özellikle et kalitesini arttırmak isteyenler için geliştirilmiştir. </a:t>
            </a:r>
            <a:br>
              <a:rPr lang="tr-TR" dirty="0">
                <a:solidFill>
                  <a:schemeClr val="accent1">
                    <a:lumMod val="50000"/>
                  </a:schemeClr>
                </a:solidFill>
              </a:rPr>
            </a:br>
            <a:endParaRPr lang="tr-TR" dirty="0">
              <a:solidFill>
                <a:schemeClr val="accent1">
                  <a:lumMod val="50000"/>
                </a:schemeClr>
              </a:solidFill>
            </a:endParaRPr>
          </a:p>
          <a:p>
            <a:pPr marL="0" indent="0">
              <a:buNone/>
            </a:pPr>
            <a:r>
              <a:rPr lang="tr-TR" b="1" u="sng" dirty="0">
                <a:solidFill>
                  <a:schemeClr val="accent1">
                    <a:lumMod val="50000"/>
                  </a:schemeClr>
                </a:solidFill>
              </a:rPr>
              <a:t>23. $YG ( </a:t>
            </a:r>
            <a:r>
              <a:rPr lang="tr-TR" b="1" u="sng" dirty="0" err="1">
                <a:solidFill>
                  <a:schemeClr val="accent1">
                    <a:lumMod val="50000"/>
                  </a:schemeClr>
                </a:solidFill>
              </a:rPr>
              <a:t>Yield</a:t>
            </a:r>
            <a:r>
              <a:rPr lang="tr-TR" b="1" u="sng" dirty="0">
                <a:solidFill>
                  <a:schemeClr val="accent1">
                    <a:lumMod val="50000"/>
                  </a:schemeClr>
                </a:solidFill>
              </a:rPr>
              <a:t> Grade/ Verim Derecesi)</a:t>
            </a:r>
            <a:r>
              <a:rPr lang="tr-TR" dirty="0">
                <a:solidFill>
                  <a:schemeClr val="accent1">
                    <a:lumMod val="50000"/>
                  </a:schemeClr>
                </a:solidFill>
              </a:rPr>
              <a:t> : $G (</a:t>
            </a:r>
            <a:r>
              <a:rPr lang="tr-TR" dirty="0" err="1">
                <a:solidFill>
                  <a:schemeClr val="accent1">
                    <a:lumMod val="50000"/>
                  </a:schemeClr>
                </a:solidFill>
              </a:rPr>
              <a:t>Grid</a:t>
            </a:r>
            <a:r>
              <a:rPr lang="tr-TR" dirty="0">
                <a:solidFill>
                  <a:schemeClr val="accent1">
                    <a:lumMod val="50000"/>
                  </a:schemeClr>
                </a:solidFill>
              </a:rPr>
              <a:t> Value/Et değeri) değerinden bulunan değerin, et verim değerini ifade eder. Özellikle kırmızı et verimine odaklanmış besiciler için önemlidir.</a:t>
            </a:r>
            <a:br>
              <a:rPr lang="tr-TR" dirty="0">
                <a:solidFill>
                  <a:schemeClr val="accent1">
                    <a:lumMod val="50000"/>
                  </a:schemeClr>
                </a:solidFill>
              </a:rPr>
            </a:br>
            <a:endParaRPr lang="tr-TR" dirty="0">
              <a:solidFill>
                <a:schemeClr val="accent1">
                  <a:lumMod val="50000"/>
                </a:schemeClr>
              </a:solidFill>
            </a:endParaRPr>
          </a:p>
          <a:p>
            <a:pPr marL="0" indent="0">
              <a:buNone/>
            </a:pPr>
            <a:r>
              <a:rPr lang="tr-TR" b="1" u="sng" dirty="0">
                <a:solidFill>
                  <a:schemeClr val="accent1">
                    <a:lumMod val="50000"/>
                  </a:schemeClr>
                </a:solidFill>
              </a:rPr>
              <a:t>24. $B (</a:t>
            </a:r>
            <a:r>
              <a:rPr lang="tr-TR" b="1" u="sng" dirty="0" err="1">
                <a:solidFill>
                  <a:schemeClr val="accent1">
                    <a:lumMod val="50000"/>
                  </a:schemeClr>
                </a:solidFill>
              </a:rPr>
              <a:t>Beef</a:t>
            </a:r>
            <a:r>
              <a:rPr lang="tr-TR" b="1" u="sng" dirty="0">
                <a:solidFill>
                  <a:schemeClr val="accent1">
                    <a:lumMod val="50000"/>
                  </a:schemeClr>
                </a:solidFill>
              </a:rPr>
              <a:t> Value/ Et Değeri):</a:t>
            </a:r>
            <a:r>
              <a:rPr lang="tr-TR" dirty="0">
                <a:solidFill>
                  <a:schemeClr val="accent1">
                    <a:lumMod val="50000"/>
                  </a:schemeClr>
                </a:solidFill>
              </a:rPr>
              <a:t> Sütten kesildikten sonraki dönem performansı ve karkas değeri ile ilgilidir. Hayvan başına ABD doları olarak ifade edilen indeks değeridir. </a:t>
            </a:r>
            <a:br>
              <a:rPr lang="tr-TR" dirty="0">
                <a:solidFill>
                  <a:schemeClr val="accent1">
                    <a:lumMod val="50000"/>
                  </a:schemeClr>
                </a:solidFill>
              </a:rPr>
            </a:br>
            <a:endParaRPr lang="tr-TR" dirty="0">
              <a:solidFill>
                <a:schemeClr val="accent1">
                  <a:lumMod val="50000"/>
                </a:schemeClr>
              </a:solidFill>
            </a:endParaRPr>
          </a:p>
          <a:p>
            <a:pPr marL="0" indent="0">
              <a:buNone/>
            </a:pPr>
            <a:r>
              <a:rPr lang="tr-TR" b="1" u="sng" dirty="0">
                <a:solidFill>
                  <a:schemeClr val="accent1">
                    <a:lumMod val="50000"/>
                  </a:schemeClr>
                </a:solidFill>
              </a:rPr>
              <a:t>25. IMF% ( </a:t>
            </a:r>
            <a:r>
              <a:rPr lang="tr-TR" b="1" u="sng" dirty="0" err="1">
                <a:solidFill>
                  <a:schemeClr val="accent1">
                    <a:lumMod val="50000"/>
                  </a:schemeClr>
                </a:solidFill>
              </a:rPr>
              <a:t>Intramuscular</a:t>
            </a:r>
            <a:r>
              <a:rPr lang="tr-TR" b="1" u="sng" dirty="0">
                <a:solidFill>
                  <a:schemeClr val="accent1">
                    <a:lumMod val="50000"/>
                  </a:schemeClr>
                </a:solidFill>
              </a:rPr>
              <a:t> </a:t>
            </a:r>
            <a:r>
              <a:rPr lang="tr-TR" b="1" u="sng" dirty="0" err="1">
                <a:solidFill>
                  <a:schemeClr val="accent1">
                    <a:lumMod val="50000"/>
                  </a:schemeClr>
                </a:solidFill>
              </a:rPr>
              <a:t>Fat</a:t>
            </a:r>
            <a:r>
              <a:rPr lang="tr-TR" b="1" u="sng" dirty="0">
                <a:solidFill>
                  <a:schemeClr val="accent1">
                    <a:lumMod val="50000"/>
                  </a:schemeClr>
                </a:solidFill>
              </a:rPr>
              <a:t>/Kas yağı):</a:t>
            </a:r>
            <a:r>
              <a:rPr lang="tr-TR" dirty="0">
                <a:solidFill>
                  <a:schemeClr val="accent1">
                    <a:lumMod val="50000"/>
                  </a:schemeClr>
                </a:solidFill>
              </a:rPr>
              <a:t> IM yapıdaki ultrason verisi ile kas gözü bölgesindeki kas içi yağın %’sini kıyaslar. </a:t>
            </a:r>
          </a:p>
        </p:txBody>
      </p:sp>
    </p:spTree>
    <p:extLst>
      <p:ext uri="{BB962C8B-B14F-4D97-AF65-F5344CB8AC3E}">
        <p14:creationId xmlns:p14="http://schemas.microsoft.com/office/powerpoint/2010/main" val="1661737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Süt Irkı Boğa Katalogları</a:t>
            </a:r>
          </a:p>
        </p:txBody>
      </p:sp>
      <p:sp>
        <p:nvSpPr>
          <p:cNvPr id="3" name="İçerik Yer Tutucusu 2"/>
          <p:cNvSpPr>
            <a:spLocks noGrp="1"/>
          </p:cNvSpPr>
          <p:nvPr>
            <p:ph idx="1"/>
          </p:nvPr>
        </p:nvSpPr>
        <p:spPr>
          <a:xfrm>
            <a:off x="477876" y="1855789"/>
            <a:ext cx="8995584" cy="1416889"/>
          </a:xfrm>
        </p:spPr>
        <p:txBody>
          <a:bodyPr/>
          <a:lstStyle/>
          <a:p>
            <a:r>
              <a:rPr lang="tr-TR" dirty="0">
                <a:solidFill>
                  <a:schemeClr val="accent1">
                    <a:lumMod val="50000"/>
                  </a:schemeClr>
                </a:solidFill>
              </a:rPr>
              <a:t>Süt ırkı boğa kataloglarında önem verilen konular süt verimi, süt kompozisyonları ve dış görünüş özellikleridir. Bu özellikler kataloglarda farklı şekillerde gösterilse bile mutlaka yer alırlar. </a:t>
            </a:r>
          </a:p>
          <a:p>
            <a:r>
              <a:rPr lang="tr-TR" dirty="0">
                <a:solidFill>
                  <a:schemeClr val="accent1">
                    <a:lumMod val="50000"/>
                  </a:schemeClr>
                </a:solidFill>
              </a:rPr>
              <a:t>2002 yılında üzerinde karar kılınan 16 özelliğe mutlaka yer verilmelidir. </a:t>
            </a:r>
          </a:p>
          <a:p>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3487830"/>
            <a:ext cx="8188760" cy="3211901"/>
          </a:xfrm>
          <a:prstGeom prst="rect">
            <a:avLst/>
          </a:prstGeom>
        </p:spPr>
      </p:pic>
    </p:spTree>
    <p:extLst>
      <p:ext uri="{BB962C8B-B14F-4D97-AF65-F5344CB8AC3E}">
        <p14:creationId xmlns:p14="http://schemas.microsoft.com/office/powerpoint/2010/main" val="1735261208"/>
      </p:ext>
    </p:extLst>
  </p:cSld>
  <p:clrMapOvr>
    <a:masterClrMapping/>
  </p:clrMapOvr>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511</TotalTime>
  <Words>982</Words>
  <Application>Microsoft Macintosh PowerPoint</Application>
  <PresentationFormat>Widescreen</PresentationFormat>
  <Paragraphs>133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Times New Roman</vt:lpstr>
      <vt:lpstr>Trebuchet MS</vt:lpstr>
      <vt:lpstr>Wingdings 3</vt:lpstr>
      <vt:lpstr>Kristal</vt:lpstr>
      <vt:lpstr>PowerPoint Presentation</vt:lpstr>
      <vt:lpstr>PowerPoint Presentation</vt:lpstr>
      <vt:lpstr>PowerPoint Presentation</vt:lpstr>
      <vt:lpstr>Bu 16 özellik;</vt:lpstr>
      <vt:lpstr>PowerPoint Presentation</vt:lpstr>
      <vt:lpstr>PowerPoint Presentation</vt:lpstr>
      <vt:lpstr>PowerPoint Presentation</vt:lpstr>
      <vt:lpstr>PowerPoint Presentation</vt:lpstr>
      <vt:lpstr>2) Süt Irkı Boğa Katalogları</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Birkaç boğa kataloğundan yola çıkarak hangi ineklerde kullanımının daha yararlı olacağını inceleyelim;</vt:lpstr>
      <vt:lpstr>PowerPoint Presentation</vt:lpstr>
    </vt:vector>
  </TitlesOfParts>
  <Company>HP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Microsoft</cp:lastModifiedBy>
  <cp:revision>51</cp:revision>
  <dcterms:created xsi:type="dcterms:W3CDTF">2016-12-31T10:47:21Z</dcterms:created>
  <dcterms:modified xsi:type="dcterms:W3CDTF">2019-05-07T14:34:46Z</dcterms:modified>
</cp:coreProperties>
</file>