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C162833-C33E-4C5E-9B23-3CDAAEC9F2AF}" type="datetimeFigureOut">
              <a:rPr lang="tr-TR" smtClean="0"/>
              <a:t>28.9.2020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966A9810-6281-4039-895A-F0EF3F968071}" type="slidenum">
              <a:rPr lang="tr-TR" smtClean="0"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Alan Araştırmasının iki temel öncülü:</a:t>
            </a:r>
          </a:p>
          <a:p>
            <a:endParaRPr lang="tr-TR" dirty="0" smtClean="0"/>
          </a:p>
          <a:p>
            <a:r>
              <a:rPr lang="tr-TR" dirty="0" smtClean="0"/>
              <a:t>1. Bütüncülük</a:t>
            </a:r>
          </a:p>
          <a:p>
            <a:r>
              <a:rPr lang="tr-TR" dirty="0" smtClean="0"/>
              <a:t>-Tikeli anlayabilmek için genelci bakışla yaklaşmak.</a:t>
            </a:r>
          </a:p>
          <a:p>
            <a:r>
              <a:rPr lang="tr-TR" dirty="0" smtClean="0"/>
              <a:t> </a:t>
            </a:r>
          </a:p>
          <a:p>
            <a:r>
              <a:rPr lang="tr-TR" dirty="0" smtClean="0"/>
              <a:t>2. Kültürel Görecelik </a:t>
            </a:r>
          </a:p>
          <a:p>
            <a:r>
              <a:rPr lang="tr-TR" dirty="0" smtClean="0"/>
              <a:t>-Araştırdığı halkın geleneklerini, o halkın kültürel bağlamı içinde değerlendirmek.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900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Etnosentrizm</a:t>
            </a:r>
            <a:r>
              <a:rPr lang="tr-TR" dirty="0" smtClean="0"/>
              <a:t>: “Kültürel Benmerkezcilik” yaklaşımından uzaklaşmak…</a:t>
            </a:r>
          </a:p>
          <a:p>
            <a:endParaRPr lang="tr-TR" dirty="0" smtClean="0"/>
          </a:p>
          <a:p>
            <a:r>
              <a:rPr lang="tr-TR" dirty="0" smtClean="0"/>
              <a:t>Empati : Kültürel farklılıkları anlamak.</a:t>
            </a:r>
          </a:p>
          <a:p>
            <a:endParaRPr lang="tr-TR" dirty="0" smtClean="0"/>
          </a:p>
          <a:p>
            <a:r>
              <a:rPr lang="tr-TR" dirty="0" smtClean="0">
                <a:solidFill>
                  <a:srgbClr val="FF0000"/>
                </a:solidFill>
              </a:rPr>
              <a:t>“HER BİREY KENDİ KÜLTÜRÜNÜN ÜRÜNÜDÜR”  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671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Bilimsel sorular sormaya yöneltir…</a:t>
            </a:r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sz="3200" dirty="0" smtClean="0">
                <a:solidFill>
                  <a:srgbClr val="FF0000"/>
                </a:solidFill>
              </a:rPr>
              <a:t>“Sigara içmek kötüdür” </a:t>
            </a:r>
            <a:r>
              <a:rPr lang="tr-TR" sz="3200" dirty="0" smtClean="0"/>
              <a:t>: değer yüklü</a:t>
            </a:r>
          </a:p>
          <a:p>
            <a:pPr>
              <a:buNone/>
            </a:pPr>
            <a:endParaRPr lang="tr-TR" dirty="0" smtClean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Kuram ve Hipotez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812449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r>
              <a:rPr lang="tr-TR" sz="3600" dirty="0" smtClean="0">
                <a:solidFill>
                  <a:srgbClr val="FF0000"/>
                </a:solidFill>
              </a:rPr>
              <a:t>“Sigara içmek akciğer kanseri riskini artırır” :       </a:t>
            </a:r>
          </a:p>
          <a:p>
            <a:pPr>
              <a:buNone/>
            </a:pPr>
            <a:r>
              <a:rPr lang="tr-TR" sz="3600" dirty="0" smtClean="0">
                <a:solidFill>
                  <a:srgbClr val="FF0000"/>
                </a:solidFill>
              </a:rPr>
              <a:t>   </a:t>
            </a:r>
            <a:r>
              <a:rPr lang="tr-TR" sz="3600" dirty="0" smtClean="0"/>
              <a:t>bilimsel veri ile sunar </a:t>
            </a:r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0045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Sistematik olarak ilk gözlem kayıtları: </a:t>
            </a:r>
          </a:p>
          <a:p>
            <a:r>
              <a:rPr lang="tr-TR" dirty="0" smtClean="0"/>
              <a:t>18.yy. ortaları </a:t>
            </a:r>
          </a:p>
          <a:p>
            <a:endParaRPr lang="tr-TR" dirty="0" smtClean="0"/>
          </a:p>
          <a:p>
            <a:r>
              <a:rPr lang="tr-TR" dirty="0" smtClean="0"/>
              <a:t>Doğa Bilimleri: Botanik Çalışmalar </a:t>
            </a:r>
          </a:p>
          <a:p>
            <a:endParaRPr lang="tr-TR" dirty="0" smtClean="0"/>
          </a:p>
          <a:p>
            <a:r>
              <a:rPr lang="tr-TR" dirty="0" smtClean="0"/>
              <a:t>Pasifik’te gelenekler…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Katılarak Gözlem ve Raporlaştırma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3619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Alfred</a:t>
            </a:r>
            <a:r>
              <a:rPr lang="tr-TR" dirty="0" smtClean="0"/>
              <a:t> </a:t>
            </a:r>
            <a:r>
              <a:rPr lang="tr-TR" dirty="0" err="1" smtClean="0"/>
              <a:t>Haddon</a:t>
            </a:r>
            <a:r>
              <a:rPr lang="tr-TR" dirty="0" smtClean="0"/>
              <a:t>: Gözlemin önemine dikkat çeken araştırmalar yapar….</a:t>
            </a:r>
          </a:p>
          <a:p>
            <a:endParaRPr lang="tr-TR" dirty="0" smtClean="0"/>
          </a:p>
          <a:p>
            <a:r>
              <a:rPr lang="tr-TR" dirty="0" smtClean="0"/>
              <a:t>Kurumlaşma…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   19.yy. sonlarında Fransa’da ilk </a:t>
            </a:r>
            <a:r>
              <a:rPr lang="tr-TR" dirty="0" smtClean="0">
                <a:solidFill>
                  <a:srgbClr val="FF0000"/>
                </a:solidFill>
              </a:rPr>
              <a:t>Antropoloji Cemiyeti  </a:t>
            </a:r>
          </a:p>
          <a:p>
            <a:pPr>
              <a:buNone/>
            </a:pPr>
            <a:r>
              <a:rPr lang="tr-TR" dirty="0" smtClean="0">
                <a:solidFill>
                  <a:srgbClr val="FF0000"/>
                </a:solidFill>
              </a:rPr>
              <a:t>   Bir bilim olarak yaban/ilkel/yerli toplumların </a:t>
            </a:r>
            <a:r>
              <a:rPr lang="tr-TR" u="sng" dirty="0" smtClean="0">
                <a:solidFill>
                  <a:srgbClr val="FF0000"/>
                </a:solidFill>
              </a:rPr>
              <a:t>gözlenmesi</a:t>
            </a:r>
            <a:endParaRPr lang="tr-TR" u="sng" dirty="0">
              <a:solidFill>
                <a:srgbClr val="FF0000"/>
              </a:solidFill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3232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Doğal gözlem: doğal ortamlarında ve “onlardan biri gibi olarak” </a:t>
            </a:r>
          </a:p>
          <a:p>
            <a:endParaRPr lang="tr-TR" dirty="0" smtClean="0"/>
          </a:p>
          <a:p>
            <a:r>
              <a:rPr lang="tr-TR" dirty="0" smtClean="0"/>
              <a:t>19. yy. : Anket tekniği…</a:t>
            </a:r>
          </a:p>
          <a:p>
            <a:endParaRPr lang="tr-TR" dirty="0" smtClean="0"/>
          </a:p>
          <a:p>
            <a:r>
              <a:rPr lang="tr-TR" dirty="0" smtClean="0"/>
              <a:t>1840: Fransa, İngiltere, ABD</a:t>
            </a:r>
          </a:p>
          <a:p>
            <a:r>
              <a:rPr lang="tr-TR" dirty="0" smtClean="0"/>
              <a:t>Etnoloji Cemiyetleri </a:t>
            </a:r>
          </a:p>
          <a:p>
            <a:r>
              <a:rPr lang="tr-TR" dirty="0" smtClean="0">
                <a:solidFill>
                  <a:srgbClr val="FF0000"/>
                </a:solidFill>
              </a:rPr>
              <a:t>“öteki kültürler”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4085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Tylor</a:t>
            </a:r>
            <a:r>
              <a:rPr lang="tr-TR" dirty="0" smtClean="0"/>
              <a:t>: </a:t>
            </a:r>
            <a:r>
              <a:rPr lang="tr-TR" i="1" dirty="0" err="1" smtClean="0"/>
              <a:t>Primitive</a:t>
            </a:r>
            <a:r>
              <a:rPr lang="tr-TR" i="1" dirty="0" smtClean="0"/>
              <a:t> </a:t>
            </a:r>
            <a:r>
              <a:rPr lang="tr-TR" i="1" dirty="0" err="1" smtClean="0"/>
              <a:t>Culture</a:t>
            </a:r>
            <a:r>
              <a:rPr lang="tr-TR" i="1" dirty="0" smtClean="0"/>
              <a:t> </a:t>
            </a:r>
            <a:r>
              <a:rPr lang="tr-TR" dirty="0" smtClean="0"/>
              <a:t>(İlkel Kültür/Toplum) - 1871  </a:t>
            </a:r>
          </a:p>
          <a:p>
            <a:endParaRPr lang="tr-TR" dirty="0" smtClean="0"/>
          </a:p>
          <a:p>
            <a:r>
              <a:rPr lang="tr-TR" dirty="0" smtClean="0"/>
              <a:t>Kültür: “İnsanın ürettiği her şey”…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19.</a:t>
            </a:r>
            <a:r>
              <a:rPr lang="tr-TR" dirty="0" err="1" smtClean="0"/>
              <a:t>yy.sonu</a:t>
            </a:r>
            <a:r>
              <a:rPr lang="tr-TR" dirty="0" smtClean="0"/>
              <a:t>: Bilim disiplini  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73664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1880 öncesi: Amatörler                                 Profesyoneller </a:t>
            </a:r>
          </a:p>
          <a:p>
            <a:endParaRPr lang="tr-TR" dirty="0" smtClean="0"/>
          </a:p>
          <a:p>
            <a:r>
              <a:rPr lang="tr-TR" dirty="0" smtClean="0"/>
              <a:t>Amerikan Etnolojisi: Evrim kuramı </a:t>
            </a:r>
          </a:p>
          <a:p>
            <a:endParaRPr lang="tr-TR" dirty="0" smtClean="0"/>
          </a:p>
          <a:p>
            <a:r>
              <a:rPr lang="tr-TR" dirty="0" smtClean="0"/>
              <a:t>Franz BOAS: Üniversite’de </a:t>
            </a:r>
          </a:p>
          <a:p>
            <a:r>
              <a:rPr lang="tr-TR" dirty="0" smtClean="0"/>
              <a:t>A.</a:t>
            </a:r>
            <a:r>
              <a:rPr lang="tr-TR" dirty="0" err="1" smtClean="0"/>
              <a:t>Kroeber</a:t>
            </a:r>
            <a:r>
              <a:rPr lang="tr-TR" dirty="0" smtClean="0"/>
              <a:t>, E. </a:t>
            </a:r>
            <a:r>
              <a:rPr lang="tr-TR" dirty="0" err="1" smtClean="0"/>
              <a:t>Sapir</a:t>
            </a:r>
            <a:r>
              <a:rPr lang="tr-TR" dirty="0" smtClean="0"/>
              <a:t>, R. </a:t>
            </a:r>
            <a:r>
              <a:rPr lang="tr-TR" dirty="0" err="1" smtClean="0"/>
              <a:t>Lowie</a:t>
            </a:r>
            <a:r>
              <a:rPr lang="tr-TR" dirty="0" smtClean="0"/>
              <a:t>, R.</a:t>
            </a:r>
            <a:r>
              <a:rPr lang="tr-TR" dirty="0" err="1" smtClean="0"/>
              <a:t>Benedict</a:t>
            </a:r>
            <a:r>
              <a:rPr lang="tr-TR" dirty="0" smtClean="0"/>
              <a:t>, </a:t>
            </a:r>
            <a:r>
              <a:rPr lang="tr-TR" dirty="0" err="1" smtClean="0"/>
              <a:t>M.Mead</a:t>
            </a:r>
            <a:r>
              <a:rPr lang="tr-TR" dirty="0" smtClean="0"/>
              <a:t>…</a:t>
            </a:r>
            <a:endParaRPr lang="tr-TR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7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3</TotalTime>
  <Words>215</Words>
  <Application>Microsoft Office PowerPoint</Application>
  <PresentationFormat>Ekran Gösterisi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Dalga Biçimi</vt:lpstr>
      <vt:lpstr>PowerPoint Sunusu</vt:lpstr>
      <vt:lpstr>PowerPoint Sunusu</vt:lpstr>
      <vt:lpstr>       Kuram ve Hipotez </vt:lpstr>
      <vt:lpstr>PowerPoint Sunusu</vt:lpstr>
      <vt:lpstr>Katılarak Gözlem ve Raporlaştırma </vt:lpstr>
      <vt:lpstr>PowerPoint Sunusu</vt:lpstr>
      <vt:lpstr>PowerPoint Sunusu</vt:lpstr>
      <vt:lpstr>PowerPoint Sunusu</vt:lpstr>
      <vt:lpstr>PowerPoint Sunusu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Hp-Pc</dc:creator>
  <cp:lastModifiedBy>Hp-Pc</cp:lastModifiedBy>
  <cp:revision>1</cp:revision>
  <dcterms:created xsi:type="dcterms:W3CDTF">2020-09-28T17:00:30Z</dcterms:created>
  <dcterms:modified xsi:type="dcterms:W3CDTF">2020-09-28T17:04:12Z</dcterms:modified>
</cp:coreProperties>
</file>