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11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8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86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45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0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18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5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1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8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5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0DBB4-5D59-4474-A477-ED74ACC1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5400" b="1" dirty="0"/>
              <a:t>Alt Hesap Nasıl Oluşturulur?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260819-D492-4F89-BC2A-34C5AD92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24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566BD2-4BE2-4B79-957C-CDB93B39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Resim 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5EF0886-16D3-4651-AD2A-455EFD0B096C}"/>
              </a:ext>
            </a:extLst>
          </p:cNvPr>
          <p:cNvPicPr/>
          <p:nvPr/>
        </p:nvPicPr>
        <p:blipFill rotWithShape="1">
          <a:blip r:embed="rId4"/>
          <a:srcRect l="14761" t="34131" r="26568" b="10503"/>
          <a:stretch/>
        </p:blipFill>
        <p:spPr bwMode="auto">
          <a:xfrm>
            <a:off x="633999" y="1607529"/>
            <a:ext cx="6882269" cy="365320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61A6EF-CDD6-4CF7-92AE-288861D5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endParaRPr lang="tr-TR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11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C329249-497F-40F5-9520-DDE9E52D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A4D6F42-FDE4-4F3B-B8AA-CFC28747611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5129" t="33146" r="27122" b="12844"/>
          <a:stretch/>
        </p:blipFill>
        <p:spPr bwMode="auto">
          <a:xfrm>
            <a:off x="633999" y="1623817"/>
            <a:ext cx="6882269" cy="362062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3B4A34-61F2-48BE-885C-B1774D74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sz="1600" dirty="0"/>
              <a:t>Listele sekmesine tıklanarak görüntülenir.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7B3DF97C-32DC-40C2-9027-0F543496062D}"/>
              </a:ext>
            </a:extLst>
          </p:cNvPr>
          <p:cNvSpPr txBox="1"/>
          <p:nvPr/>
        </p:nvSpPr>
        <p:spPr>
          <a:xfrm>
            <a:off x="633999" y="4789714"/>
            <a:ext cx="113674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860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E8F02D-5731-497F-BF8B-4E993430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5CDCF44-D247-4A86-AF64-68E589656E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321" t="19035" r="18595" b="10861"/>
          <a:stretch/>
        </p:blipFill>
        <p:spPr bwMode="auto">
          <a:xfrm>
            <a:off x="2082963" y="1651753"/>
            <a:ext cx="8026073" cy="405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893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F9C361-944A-4A09-AC91-3ED51E13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37957"/>
            <a:ext cx="10058400" cy="4934243"/>
          </a:xfrm>
        </p:spPr>
        <p:txBody>
          <a:bodyPr/>
          <a:lstStyle/>
          <a:p>
            <a:r>
              <a:rPr lang="tr-TR" sz="2800" b="1" dirty="0"/>
              <a:t>Luca Muhasebe Programında Hesap Grupları: </a:t>
            </a:r>
          </a:p>
          <a:p>
            <a:endParaRPr lang="tr-TR" sz="2800" b="1" dirty="0"/>
          </a:p>
          <a:p>
            <a:pPr lvl="1"/>
            <a:r>
              <a:rPr lang="tr-TR" sz="2400" dirty="0"/>
              <a:t>Ana hesap </a:t>
            </a:r>
          </a:p>
          <a:p>
            <a:pPr lvl="1"/>
            <a:r>
              <a:rPr lang="tr-TR" sz="2400" dirty="0"/>
              <a:t>Ara hesap </a:t>
            </a:r>
          </a:p>
          <a:p>
            <a:pPr lvl="1"/>
            <a:endParaRPr lang="tr-TR" sz="2400" dirty="0"/>
          </a:p>
          <a:p>
            <a:pPr lvl="0"/>
            <a:r>
              <a:rPr lang="tr-TR" sz="2400" dirty="0"/>
              <a:t>Alt hesap şeklinde tanımlanmıştır. Ana hesaplar, hesap planı üzerinde </a:t>
            </a:r>
            <a:r>
              <a:rPr lang="tr-TR" sz="2400" u="sng" dirty="0"/>
              <a:t>değiştirilemez.</a:t>
            </a:r>
            <a:r>
              <a:rPr lang="tr-TR" sz="2400" dirty="0"/>
              <a:t> </a:t>
            </a:r>
          </a:p>
          <a:p>
            <a:pPr lvl="0"/>
            <a:r>
              <a:rPr lang="tr-TR" sz="2400" dirty="0"/>
              <a:t>Ara ve Alt hesaplarda değişiklik yapılabilir.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8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EECB4-8A0D-4037-BA2A-190FED9D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98806"/>
            <a:ext cx="10058400" cy="5173394"/>
          </a:xfrm>
        </p:spPr>
        <p:txBody>
          <a:bodyPr/>
          <a:lstStyle/>
          <a:p>
            <a:pPr algn="just"/>
            <a:r>
              <a:rPr lang="tr-TR" sz="2800" dirty="0"/>
              <a:t>İşletmenin konusuna, iş hacmine ve işletme yöneticilerinin istek ve becerileri dikkate alınarak alt hesaplar tespit edilir. Yine ihtiyaçlar dikkate alınarak alt hesapların kaç </a:t>
            </a:r>
            <a:r>
              <a:rPr lang="tr-TR" sz="2800" dirty="0" err="1"/>
              <a:t>kırılım</a:t>
            </a:r>
            <a:r>
              <a:rPr lang="tr-TR" sz="2800" dirty="0"/>
              <a:t> açılacağı, nasıl bir kodlama (01, 001, A01) yapılacağı belirlenir. </a:t>
            </a:r>
          </a:p>
          <a:p>
            <a:pPr algn="just"/>
            <a:r>
              <a:rPr lang="tr-TR" sz="2800" dirty="0"/>
              <a:t>Alt hesaplar açılırken ilgili işlem sayısı dikkate alınır; 9’dan az işlem sayısı varsa </a:t>
            </a:r>
            <a:r>
              <a:rPr lang="tr-TR" sz="2800" dirty="0" err="1"/>
              <a:t>kırılım</a:t>
            </a:r>
            <a:r>
              <a:rPr lang="tr-TR" sz="2800" dirty="0"/>
              <a:t> tek kodla (01), 99’a kadar işlem sayısı varsa </a:t>
            </a:r>
            <a:r>
              <a:rPr lang="tr-TR" sz="2800" dirty="0" err="1"/>
              <a:t>kırılım</a:t>
            </a:r>
            <a:r>
              <a:rPr lang="tr-TR" sz="2800" dirty="0"/>
              <a:t> iki kodla (001), işlem sayısı 99’dan fazlaysa </a:t>
            </a:r>
            <a:r>
              <a:rPr lang="tr-TR" sz="2800" dirty="0" err="1"/>
              <a:t>kırılım</a:t>
            </a:r>
            <a:r>
              <a:rPr lang="tr-TR" sz="2800" dirty="0"/>
              <a:t> üç kodla (0001) yapılmalıdır.</a:t>
            </a:r>
          </a:p>
          <a:p>
            <a:pPr algn="just"/>
            <a:r>
              <a:rPr lang="tr-TR" sz="2800" dirty="0"/>
              <a:t>Ana hesabı, Alt hesap haline dönüştürmek için yanına .(nokta) yazılır. </a:t>
            </a:r>
            <a:r>
              <a:rPr lang="tr-TR" sz="2800" u="sng" dirty="0"/>
              <a:t>NOKTA</a:t>
            </a:r>
            <a:r>
              <a:rPr lang="tr-TR" sz="2800" dirty="0"/>
              <a:t> olmazsa alt hesap olmaz.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703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DAB6CBA-FE65-40CC-BB87-8320971A9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219" y="1509486"/>
            <a:ext cx="9240979" cy="34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0D763A-EBA5-410B-A608-F05357DF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39483"/>
            <a:ext cx="10058400" cy="5032717"/>
          </a:xfrm>
        </p:spPr>
        <p:txBody>
          <a:bodyPr/>
          <a:lstStyle/>
          <a:p>
            <a:pPr algn="just"/>
            <a:r>
              <a:rPr lang="tr-TR" sz="2400" b="1" dirty="0"/>
              <a:t>Hesap Planında Alt Hesap Açmak İçin Aşağıdaki İşlemler Gerçekleştirilir: </a:t>
            </a:r>
          </a:p>
          <a:p>
            <a:pPr algn="just"/>
            <a:r>
              <a:rPr lang="tr-TR" sz="2400" dirty="0"/>
              <a:t> </a:t>
            </a:r>
            <a:r>
              <a:rPr lang="tr-TR" sz="2400" b="1" i="1" u="sng" dirty="0"/>
              <a:t>Muhasebe Menüsü --- &gt; Hesap Planı İşlemleri --- &gt; Hesap Planı Listesi’nden </a:t>
            </a:r>
          </a:p>
          <a:p>
            <a:pPr algn="just"/>
            <a:r>
              <a:rPr lang="tr-TR" sz="2400" dirty="0"/>
              <a:t>Sayfanın sol altındaki </a:t>
            </a:r>
            <a:r>
              <a:rPr lang="tr-TR" sz="2400" b="1" dirty="0"/>
              <a:t>Yeni </a:t>
            </a:r>
            <a:r>
              <a:rPr lang="tr-TR" sz="2400" dirty="0"/>
              <a:t>sekmesine tıklanır.  </a:t>
            </a:r>
          </a:p>
          <a:p>
            <a:pPr lvl="0" algn="just"/>
            <a:r>
              <a:rPr lang="tr-TR" sz="2400" dirty="0"/>
              <a:t>Hesap Kodu: 100.01 Hesap Adı: TL KASASI </a:t>
            </a:r>
          </a:p>
          <a:p>
            <a:pPr lvl="0" algn="just"/>
            <a:r>
              <a:rPr lang="tr-TR" sz="2400" dirty="0"/>
              <a:t>Hesap Kodu: 100.01.01 Hesap Adı: MERKEZ KASA HESABI</a:t>
            </a:r>
          </a:p>
          <a:p>
            <a:pPr lvl="0" algn="just"/>
            <a:r>
              <a:rPr lang="tr-TR" sz="2400" dirty="0"/>
              <a:t>Hesap Kodu: 100.01.02 Hesap Adı: … ŞUBE KASA HESABI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259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8B1DC7-275F-44A3-B6B4-CC462D56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B9EC11-B382-4308-A75E-9FA2155C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800" dirty="0"/>
              <a:t>Kaydet sekmesine tıklanır. Sağ alt kısımda bordo renkli </a:t>
            </a:r>
            <a:r>
              <a:rPr lang="tr-TR" sz="2800" dirty="0">
                <a:solidFill>
                  <a:srgbClr val="FF0000"/>
                </a:solidFill>
              </a:rPr>
              <a:t>«Hesap Kodu başarıyla tanımlanmıştır» </a:t>
            </a:r>
            <a:r>
              <a:rPr lang="tr-TR" sz="2800" dirty="0"/>
              <a:t>yazısı çıkacaktır. Liste sekmesine tıkladığımız zaman kaydetmiş olduğumuz alt hesap, hesap planında yerini alıyor. (Kaydettiğimiz alt hesabı görmemiz için sayfayı yenilememiz gerektiğinden, Liste sekmesine tıklamalıyız.)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254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6FAF8AA-57E8-465C-93C4-6AD902525F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5129" t="23629" r="30074" b="15001"/>
          <a:stretch/>
        </p:blipFill>
        <p:spPr bwMode="auto">
          <a:xfrm>
            <a:off x="2432206" y="872671"/>
            <a:ext cx="8076136" cy="4744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78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7E5167-1082-4D15-99B5-5805084A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2BFD3BE-B06C-4241-B478-1129F75C87A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4786" t="22460" r="26070" b="17647"/>
          <a:stretch/>
        </p:blipFill>
        <p:spPr bwMode="auto">
          <a:xfrm>
            <a:off x="491615" y="484632"/>
            <a:ext cx="6882269" cy="538401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043D28-B84D-4E35-B2A8-74CDFDB7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sz="2400" dirty="0"/>
              <a:t>Yeni butonuna tıklanır.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43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9AE3734-73BC-40F5-9780-A905D478790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4944" t="35539" r="26753" b="9655"/>
          <a:stretch/>
        </p:blipFill>
        <p:spPr bwMode="auto">
          <a:xfrm>
            <a:off x="633999" y="1614592"/>
            <a:ext cx="6882269" cy="363907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27004-7E00-4E23-9631-5066A050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290" y="1614592"/>
            <a:ext cx="3544034" cy="4050792"/>
          </a:xfrm>
        </p:spPr>
        <p:txBody>
          <a:bodyPr>
            <a:normAutofit/>
          </a:bodyPr>
          <a:lstStyle/>
          <a:p>
            <a:r>
              <a:rPr lang="tr-TR" sz="1600" dirty="0"/>
              <a:t>Hesap kodu ve adı yazılır.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CE64F38D-F43B-41CB-B275-EA61232D61ED}"/>
              </a:ext>
            </a:extLst>
          </p:cNvPr>
          <p:cNvSpPr txBox="1"/>
          <p:nvPr/>
        </p:nvSpPr>
        <p:spPr>
          <a:xfrm>
            <a:off x="633998" y="4204454"/>
            <a:ext cx="3375293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823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Geniş ekran</PresentationFormat>
  <Paragraphs>21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Tahta Yazı</vt:lpstr>
      <vt:lpstr>Alt Hesap Nasıl Oluşturulur?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 Hesap Nasıl Oluşturulur?</dc:title>
  <dc:creator>User</dc:creator>
  <cp:lastModifiedBy>User</cp:lastModifiedBy>
  <cp:revision>2</cp:revision>
  <dcterms:created xsi:type="dcterms:W3CDTF">2020-05-09T14:44:06Z</dcterms:created>
  <dcterms:modified xsi:type="dcterms:W3CDTF">2020-05-09T14:45:00Z</dcterms:modified>
</cp:coreProperties>
</file>