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71"/>
  </p:notesMasterIdLst>
  <p:sldIdLst>
    <p:sldId id="256" r:id="rId2"/>
    <p:sldId id="395" r:id="rId3"/>
    <p:sldId id="257" r:id="rId4"/>
    <p:sldId id="445" r:id="rId5"/>
    <p:sldId id="446" r:id="rId6"/>
    <p:sldId id="397" r:id="rId7"/>
    <p:sldId id="441" r:id="rId8"/>
    <p:sldId id="267" r:id="rId9"/>
    <p:sldId id="447" r:id="rId10"/>
    <p:sldId id="448" r:id="rId11"/>
    <p:sldId id="449" r:id="rId12"/>
    <p:sldId id="278" r:id="rId13"/>
    <p:sldId id="277" r:id="rId14"/>
    <p:sldId id="285" r:id="rId15"/>
    <p:sldId id="283" r:id="rId16"/>
    <p:sldId id="287" r:id="rId17"/>
    <p:sldId id="305" r:id="rId18"/>
    <p:sldId id="284" r:id="rId19"/>
    <p:sldId id="290" r:id="rId20"/>
    <p:sldId id="288" r:id="rId21"/>
    <p:sldId id="399" r:id="rId22"/>
    <p:sldId id="307" r:id="rId23"/>
    <p:sldId id="308" r:id="rId24"/>
    <p:sldId id="309" r:id="rId25"/>
    <p:sldId id="310" r:id="rId26"/>
    <p:sldId id="296" r:id="rId27"/>
    <p:sldId id="300" r:id="rId28"/>
    <p:sldId id="303" r:id="rId29"/>
    <p:sldId id="302" r:id="rId30"/>
    <p:sldId id="301" r:id="rId31"/>
    <p:sldId id="400" r:id="rId32"/>
    <p:sldId id="401" r:id="rId33"/>
    <p:sldId id="292" r:id="rId34"/>
    <p:sldId id="269" r:id="rId35"/>
    <p:sldId id="318" r:id="rId36"/>
    <p:sldId id="362" r:id="rId37"/>
    <p:sldId id="360" r:id="rId38"/>
    <p:sldId id="317" r:id="rId39"/>
    <p:sldId id="402" r:id="rId40"/>
    <p:sldId id="361" r:id="rId41"/>
    <p:sldId id="411" r:id="rId42"/>
    <p:sldId id="410" r:id="rId43"/>
    <p:sldId id="403" r:id="rId44"/>
    <p:sldId id="407" r:id="rId45"/>
    <p:sldId id="366" r:id="rId46"/>
    <p:sldId id="409" r:id="rId47"/>
    <p:sldId id="369" r:id="rId48"/>
    <p:sldId id="370" r:id="rId49"/>
    <p:sldId id="380" r:id="rId50"/>
    <p:sldId id="371" r:id="rId51"/>
    <p:sldId id="412" r:id="rId52"/>
    <p:sldId id="413" r:id="rId53"/>
    <p:sldId id="443" r:id="rId54"/>
    <p:sldId id="429" r:id="rId55"/>
    <p:sldId id="428" r:id="rId56"/>
    <p:sldId id="431" r:id="rId57"/>
    <p:sldId id="416" r:id="rId58"/>
    <p:sldId id="417" r:id="rId59"/>
    <p:sldId id="432" r:id="rId60"/>
    <p:sldId id="433" r:id="rId61"/>
    <p:sldId id="425" r:id="rId62"/>
    <p:sldId id="442" r:id="rId63"/>
    <p:sldId id="426" r:id="rId64"/>
    <p:sldId id="434" r:id="rId65"/>
    <p:sldId id="435" r:id="rId66"/>
    <p:sldId id="436" r:id="rId67"/>
    <p:sldId id="355" r:id="rId68"/>
    <p:sldId id="440" r:id="rId69"/>
    <p:sldId id="35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6214"/>
    <a:srgbClr val="DDF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384" autoAdjust="0"/>
  </p:normalViewPr>
  <p:slideViewPr>
    <p:cSldViewPr>
      <p:cViewPr varScale="1">
        <p:scale>
          <a:sx n="55" d="100"/>
          <a:sy n="55" d="100"/>
        </p:scale>
        <p:origin x="1836"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8E489-9CFC-4B9B-A4BD-DEBEB4A23E07}" type="datetimeFigureOut">
              <a:rPr lang="en-US" smtClean="0"/>
              <a:pPr/>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2D4E4-281F-43F4-A2A8-2582294061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latin typeface="Arial" pitchFamily="34" charset="0"/>
                <a:cs typeface="Arial" pitchFamily="34" charset="0"/>
              </a:rPr>
              <a:t>Hidrostatik basınç  </a:t>
            </a:r>
            <a:r>
              <a:rPr lang="tr-TR" dirty="0">
                <a:latin typeface="Arial" pitchFamily="34" charset="0"/>
                <a:cs typeface="Arial" pitchFamily="34" charset="0"/>
                <a:sym typeface="Symbol"/>
              </a:rPr>
              <a:t></a:t>
            </a:r>
          </a:p>
          <a:p>
            <a:pPr>
              <a:buNone/>
            </a:pPr>
            <a:r>
              <a:rPr lang="tr-TR" dirty="0">
                <a:latin typeface="Arial" pitchFamily="34" charset="0"/>
                <a:cs typeface="Arial" pitchFamily="34" charset="0"/>
                <a:sym typeface="Symbol"/>
              </a:rPr>
              <a:t> (ÖR: Kalp yetmezliği gibi venöz akım obstrüksiyonu)</a:t>
            </a:r>
          </a:p>
          <a:p>
            <a:pPr>
              <a:buNone/>
            </a:pPr>
            <a:r>
              <a:rPr lang="tr-TR" dirty="0">
                <a:latin typeface="Arial" pitchFamily="34" charset="0"/>
                <a:cs typeface="Arial" pitchFamily="34" charset="0"/>
                <a:sym typeface="Symbol"/>
              </a:rPr>
              <a:t>      Osmotik basınç </a:t>
            </a:r>
          </a:p>
          <a:p>
            <a:pPr>
              <a:buNone/>
            </a:pPr>
            <a:r>
              <a:rPr lang="tr-TR" dirty="0">
                <a:latin typeface="Arial" pitchFamily="34" charset="0"/>
                <a:cs typeface="Arial" pitchFamily="34" charset="0"/>
                <a:sym typeface="Symbol"/>
              </a:rPr>
              <a:t> (ÖR: Böbrek hastalıklarında- protein kaybı , Karaciğer hastalığında protein sentezi )</a:t>
            </a:r>
          </a:p>
          <a:p>
            <a:endParaRPr lang="en-US" dirty="0"/>
          </a:p>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219A6-1CCA-49DA-9BC6-FEB67BB8B680}" type="slidenum">
              <a:rPr lang="tr-TR"/>
              <a:pPr/>
              <a:t>22</a:t>
            </a:fld>
            <a:endParaRPr lang="tr-TR" dirty="0"/>
          </a:p>
        </p:txBody>
      </p:sp>
      <p:sp>
        <p:nvSpPr>
          <p:cNvPr id="3686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7" name="Rectangle 3"/>
          <p:cNvSpPr>
            <a:spLocks noGrp="1" noChangeArrowheads="1"/>
          </p:cNvSpPr>
          <p:nvPr>
            <p:ph type="body" idx="1"/>
          </p:nvPr>
        </p:nvSpPr>
        <p:spPr>
          <a:xfrm>
            <a:off x="914400" y="4343400"/>
            <a:ext cx="5029200" cy="4114800"/>
          </a:xfrm>
          <a:ln/>
        </p:spPr>
        <p:txBody>
          <a:bodyPr lIns="90488" tIns="44450" rIns="90488" bIns="44450"/>
          <a:lstStyle/>
          <a:p>
            <a:pPr>
              <a:spcBef>
                <a:spcPct val="0"/>
              </a:spcBef>
            </a:pPr>
            <a:endParaRPr lang="en-US" sz="2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FA843-EF04-405D-A32E-C8C4D9BA701E}" type="slidenum">
              <a:rPr lang="tr-TR"/>
              <a:pPr/>
              <a:t>23</a:t>
            </a:fld>
            <a:endParaRPr lang="tr-TR" dirty="0"/>
          </a:p>
        </p:txBody>
      </p:sp>
      <p:sp>
        <p:nvSpPr>
          <p:cNvPr id="40962"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3" name="Rectangle 3"/>
          <p:cNvSpPr>
            <a:spLocks noGrp="1" noChangeArrowheads="1"/>
          </p:cNvSpPr>
          <p:nvPr>
            <p:ph type="body" idx="1"/>
          </p:nvPr>
        </p:nvSpPr>
        <p:spPr>
          <a:xfrm>
            <a:off x="914400" y="4343400"/>
            <a:ext cx="5029200" cy="4114800"/>
          </a:xfrm>
          <a:ln/>
        </p:spPr>
        <p:txBody>
          <a:bodyPr lIns="90488" tIns="44450" rIns="90488" bIns="44450"/>
          <a:lstStyle/>
          <a:p>
            <a:pPr>
              <a:spcBef>
                <a:spcPct val="0"/>
              </a:spcBef>
            </a:pPr>
            <a:endParaRPr lang="en-US" sz="2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79D88-2C5E-4AA7-8DFC-BB930FCE3C23}" type="slidenum">
              <a:rPr lang="tr-TR"/>
              <a:pPr/>
              <a:t>24</a:t>
            </a:fld>
            <a:endParaRPr lang="tr-TR" dirty="0"/>
          </a:p>
        </p:txBody>
      </p:sp>
      <p:sp>
        <p:nvSpPr>
          <p:cNvPr id="43010"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3011" name="Rectangle 3"/>
          <p:cNvSpPr>
            <a:spLocks noGrp="1" noChangeArrowheads="1"/>
          </p:cNvSpPr>
          <p:nvPr>
            <p:ph type="body" idx="1"/>
          </p:nvPr>
        </p:nvSpPr>
        <p:spPr>
          <a:xfrm>
            <a:off x="914400" y="4343400"/>
            <a:ext cx="5029200" cy="4114800"/>
          </a:xfrm>
          <a:ln/>
        </p:spPr>
        <p:txBody>
          <a:bodyPr lIns="90488" tIns="44450" rIns="90488" bIns="44450"/>
          <a:lstStyle/>
          <a:p>
            <a:pPr>
              <a:spcBef>
                <a:spcPct val="0"/>
              </a:spcBef>
            </a:pPr>
            <a:endParaRPr lang="en-US" sz="2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E1A6D-D719-40D8-8962-83F0B81E317B}" type="slidenum">
              <a:rPr lang="tr-TR"/>
              <a:pPr/>
              <a:t>25</a:t>
            </a:fld>
            <a:endParaRPr lang="tr-TR" dirty="0"/>
          </a:p>
        </p:txBody>
      </p:sp>
      <p:sp>
        <p:nvSpPr>
          <p:cNvPr id="4505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5059" name="Rectangle 3"/>
          <p:cNvSpPr>
            <a:spLocks noGrp="1" noChangeArrowheads="1"/>
          </p:cNvSpPr>
          <p:nvPr>
            <p:ph type="body" idx="1"/>
          </p:nvPr>
        </p:nvSpPr>
        <p:spPr>
          <a:xfrm>
            <a:off x="914400" y="4343400"/>
            <a:ext cx="5029200" cy="4114800"/>
          </a:xfrm>
          <a:ln/>
        </p:spPr>
        <p:txBody>
          <a:bodyPr lIns="90488" tIns="44450" rIns="90488" bIns="44450"/>
          <a:lstStyle/>
          <a:p>
            <a:pPr>
              <a:spcBef>
                <a:spcPct val="0"/>
              </a:spcBef>
            </a:pPr>
            <a:endParaRPr lang="en-US" sz="2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Tüm bu mekanizmalar</a:t>
            </a:r>
            <a:r>
              <a:rPr lang="tr-TR" baseline="0" dirty="0"/>
              <a:t> birarada görülebilir. </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Histamin</a:t>
            </a:r>
            <a:r>
              <a:rPr lang="tr-TR" baseline="0" dirty="0"/>
              <a:t> gibi mediatörler endotel hücrelerindeki reseptörlere bağlanır ve intrasellüler sinyal yolaklarının aktive olması sonucu myozin gibi kontraktil hücre iskeleti proteinleri fosforile olur. Bu proteinlerin kasılması endotel hücre kasılmasına neden olur.</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Nekrotizan</a:t>
            </a:r>
            <a:r>
              <a:rPr lang="tr-TR" baseline="0" dirty="0"/>
              <a:t> zedelenmelerde görülür. Bakteriyel litik enfeksiyonlar, ağır yanıklar gibi. Zedelenmeden hemen sonra ortaya çıkar ve damar tromboze olana kadar yada onarılana kadar devam eder. Endotele yapışmış nötrofiller de zedelenmeyi arttırır. Trombosit adezyon ve tromboz ile birliktedir.</a:t>
            </a:r>
          </a:p>
        </p:txBody>
      </p:sp>
      <p:sp>
        <p:nvSpPr>
          <p:cNvPr id="4" name="Slide Number Placeholder 3"/>
          <p:cNvSpPr>
            <a:spLocks noGrp="1"/>
          </p:cNvSpPr>
          <p:nvPr>
            <p:ph type="sldNum" sz="quarter" idx="10"/>
          </p:nvPr>
        </p:nvSpPr>
        <p:spPr/>
        <p:txBody>
          <a:bodyPr/>
          <a:lstStyle/>
          <a:p>
            <a:fld id="{6FA2D4E4-281F-43F4-A2A8-25822940616C}"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Lökositler toksik oksijen türevleri ve proteolitik enzimler açığa çıkartarak aktive olur.</a:t>
            </a:r>
            <a:r>
              <a:rPr lang="tr-TR" baseline="0" dirty="0"/>
              <a:t> Bu ürünler endotel zedelenmesi veya ayrışmasına ile geçirgenlik artışına neden olurlar. Endotelle temasları daha uzun süreli olduğundan özellikle venüller, pulmoner ve glomeruler kapillerler gibi damarlarda etkili bir mekanizma.</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29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Dokunun eski halini alması yani onarım</a:t>
            </a:r>
            <a:r>
              <a:rPr lang="tr-TR" baseline="0" dirty="0"/>
              <a:t> süreci de </a:t>
            </a:r>
            <a:r>
              <a:rPr lang="tr-TR" baseline="0" dirty="0" err="1"/>
              <a:t>inflamasyonun</a:t>
            </a:r>
            <a:r>
              <a:rPr lang="tr-TR" baseline="0" dirty="0"/>
              <a:t> içinde yer alır. </a:t>
            </a:r>
          </a:p>
          <a:p>
            <a:r>
              <a:rPr lang="tr-TR" dirty="0" err="1"/>
              <a:t>İnflamasyon</a:t>
            </a:r>
            <a:r>
              <a:rPr lang="tr-TR" dirty="0"/>
              <a:t> olmasaydı enfeksiyonlar</a:t>
            </a:r>
            <a:r>
              <a:rPr lang="tr-TR" baseline="0" dirty="0"/>
              <a:t> sınırlanamazdı, yaralar iyileşemezdi.</a:t>
            </a:r>
            <a:endParaRPr lang="tr-TR" dirty="0"/>
          </a:p>
        </p:txBody>
      </p:sp>
      <p:sp>
        <p:nvSpPr>
          <p:cNvPr id="4" name="3 Slayt Numarası Yer Tutucusu"/>
          <p:cNvSpPr>
            <a:spLocks noGrp="1"/>
          </p:cNvSpPr>
          <p:nvPr>
            <p:ph type="sldNum" sz="quarter" idx="10"/>
          </p:nvPr>
        </p:nvSpPr>
        <p:spPr/>
        <p:txBody>
          <a:bodyPr/>
          <a:lstStyle/>
          <a:p>
            <a:fld id="{6FA2D4E4-281F-43F4-A2A8-25822940616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Hafif uyarılarda staz 15-30 dk içinde olurken, şiddetli uyarılarda birkaç dk’da gerçekleşir.</a:t>
            </a:r>
            <a:endParaRPr lang="en-US" dirty="0"/>
          </a:p>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PSGL-1:</a:t>
            </a:r>
            <a:r>
              <a:rPr lang="tr-TR" baseline="0" dirty="0"/>
              <a:t> P selektin glikoprotein ligand 1</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Lökosit</a:t>
            </a:r>
            <a:r>
              <a:rPr lang="tr-TR" baseline="0" dirty="0"/>
              <a:t> adezyon ve göçü, lökosit ve endotel yüzeyine adezyon molekülleri bağlanması ile kontrol edilir. Kimyasal mediatörler, kemoatraktanlar ve sitokinler adezyon moleküllerinin yüzey ekspresyonunu değiştirerek yönlendirici olur.</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613B5-6ABB-4D4C-9A0F-5735666699F5}" type="slidenum">
              <a:rPr lang="tr-TR"/>
              <a:pPr/>
              <a:t>38</a:t>
            </a:fld>
            <a:endParaRPr lang="tr-TR"/>
          </a:p>
        </p:txBody>
      </p:sp>
      <p:sp>
        <p:nvSpPr>
          <p:cNvPr id="5222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2227" name="Rectangle 3"/>
          <p:cNvSpPr>
            <a:spLocks noGrp="1" noChangeArrowheads="1"/>
          </p:cNvSpPr>
          <p:nvPr>
            <p:ph type="body" idx="1"/>
          </p:nvPr>
        </p:nvSpPr>
        <p:spPr>
          <a:xfrm>
            <a:off x="914400" y="4343400"/>
            <a:ext cx="5029200" cy="4114800"/>
          </a:xfrm>
          <a:noFill/>
          <a:ln/>
        </p:spPr>
        <p:txBody>
          <a:bodyPr lIns="90488" tIns="44450" rIns="90488" bIns="44450"/>
          <a:lstStyle/>
          <a:p>
            <a:pPr>
              <a:spcBef>
                <a:spcPct val="0"/>
              </a:spcBef>
            </a:pPr>
            <a:endParaRPr lang="en-US" sz="24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u="sng" dirty="0"/>
              <a:t>TNF, IL1 </a:t>
            </a:r>
            <a:r>
              <a:rPr lang="tr-TR" dirty="0"/>
              <a:t>postkapiller venüllerdeki endotel hücrelerinde etkili olur ve 1-2 saat içinde endotel hücreleri </a:t>
            </a:r>
            <a:r>
              <a:rPr lang="tr-TR" u="sng" dirty="0"/>
              <a:t>E-selektin</a:t>
            </a:r>
            <a:r>
              <a:rPr lang="tr-TR" dirty="0"/>
              <a:t> eksprese etmeye başlar.</a:t>
            </a:r>
          </a:p>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Homofilik adezyon molekülleri</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Nötrofiller kanda daha fazla</a:t>
            </a:r>
          </a:p>
          <a:p>
            <a:r>
              <a:rPr lang="tr-TR" dirty="0"/>
              <a:t>Kemokinlere</a:t>
            </a:r>
            <a:r>
              <a:rPr lang="tr-TR" baseline="0" dirty="0"/>
              <a:t> daha hızlı yanıt verir</a:t>
            </a:r>
          </a:p>
          <a:p>
            <a:r>
              <a:rPr lang="tr-TR" baseline="0" dirty="0"/>
              <a:t>E ve P- Selektinler gibi hızlı uyarılan adezyon moleküllerine sıkı tutunur</a:t>
            </a:r>
          </a:p>
          <a:p>
            <a:r>
              <a:rPr lang="tr-TR" baseline="0" dirty="0"/>
              <a:t>Kısa ömürlü (24-48 saatte apopitozla kaybolur)</a:t>
            </a:r>
          </a:p>
          <a:p>
            <a:r>
              <a:rPr lang="tr-TR" baseline="0" dirty="0" err="1"/>
              <a:t>Monositlerin</a:t>
            </a:r>
            <a:r>
              <a:rPr lang="tr-TR" baseline="0" dirty="0"/>
              <a:t> yaşamı daha uzun değil ama dokuda çoğalma özellikleri var. Bu nedenle kronik </a:t>
            </a:r>
            <a:r>
              <a:rPr lang="tr-TR" baseline="0" dirty="0" err="1"/>
              <a:t>inflamasyonun</a:t>
            </a:r>
            <a:r>
              <a:rPr lang="tr-TR" baseline="0" dirty="0"/>
              <a:t> önemli hücresi</a:t>
            </a:r>
          </a:p>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err="1"/>
              <a:t>Persistan</a:t>
            </a:r>
            <a:r>
              <a:rPr lang="tr-TR" dirty="0"/>
              <a:t> enfeksiyon durumunda,</a:t>
            </a:r>
            <a:r>
              <a:rPr lang="tr-TR" baseline="0" dirty="0"/>
              <a:t> </a:t>
            </a:r>
            <a:r>
              <a:rPr lang="tr-TR" baseline="0" dirty="0" err="1"/>
              <a:t>immunite</a:t>
            </a:r>
            <a:r>
              <a:rPr lang="tr-TR" baseline="0" dirty="0"/>
              <a:t> aracılı </a:t>
            </a:r>
            <a:r>
              <a:rPr lang="tr-TR" baseline="0" dirty="0" err="1"/>
              <a:t>inflamatuar</a:t>
            </a:r>
            <a:r>
              <a:rPr lang="tr-TR" baseline="0" dirty="0"/>
              <a:t> olaylarda, </a:t>
            </a:r>
            <a:r>
              <a:rPr lang="tr-TR" baseline="0" dirty="0" err="1"/>
              <a:t>eksojen</a:t>
            </a:r>
            <a:r>
              <a:rPr lang="tr-TR" baseline="0" dirty="0"/>
              <a:t> veya </a:t>
            </a:r>
            <a:r>
              <a:rPr lang="tr-TR" baseline="0" dirty="0" err="1"/>
              <a:t>endojen</a:t>
            </a:r>
            <a:r>
              <a:rPr lang="tr-TR" baseline="0" dirty="0"/>
              <a:t> </a:t>
            </a:r>
            <a:r>
              <a:rPr lang="tr-TR" baseline="0" dirty="0" err="1"/>
              <a:t>toksik</a:t>
            </a:r>
            <a:r>
              <a:rPr lang="tr-TR" baseline="0" dirty="0"/>
              <a:t> ajanlara (</a:t>
            </a:r>
            <a:r>
              <a:rPr lang="tr-TR" baseline="0" dirty="0" err="1"/>
              <a:t>degrade</a:t>
            </a:r>
            <a:r>
              <a:rPr lang="tr-TR" baseline="0" dirty="0"/>
              <a:t> edilemeyen) uzun süreli </a:t>
            </a:r>
            <a:r>
              <a:rPr lang="tr-TR" baseline="0" dirty="0" err="1"/>
              <a:t>maruziyet</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Superoksit anyon, hidroksil radikali, hipoklorit</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59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Mediatörler kısa ömürlü</a:t>
            </a:r>
          </a:p>
          <a:p>
            <a:r>
              <a:rPr lang="tr-TR" dirty="0"/>
              <a:t>Araşidonik asitten üretilen antiinflamatuar </a:t>
            </a:r>
            <a:r>
              <a:rPr lang="tr-TR" b="1" dirty="0"/>
              <a:t>LİPOKSİNLER</a:t>
            </a:r>
          </a:p>
          <a:p>
            <a:r>
              <a:rPr lang="tr-TR" dirty="0"/>
              <a:t>Makrofaj ve diğer hücrelerden </a:t>
            </a:r>
            <a:r>
              <a:rPr lang="tr-TR" b="1" dirty="0"/>
              <a:t>TGF-</a:t>
            </a:r>
            <a:r>
              <a:rPr lang="tr-TR" b="1" dirty="0">
                <a:sym typeface="Symbol"/>
              </a:rPr>
              <a:t> salınımı</a:t>
            </a:r>
          </a:p>
          <a:p>
            <a:r>
              <a:rPr lang="tr-TR" dirty="0">
                <a:sym typeface="Symbol"/>
              </a:rPr>
              <a:t>Makrofajlardan </a:t>
            </a:r>
            <a:r>
              <a:rPr lang="tr-TR" b="1" dirty="0">
                <a:sym typeface="Symbol"/>
              </a:rPr>
              <a:t>TNF salınımını engelleyen nörotik impulslar</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Zedeleyici</a:t>
            </a:r>
            <a:r>
              <a:rPr lang="tr-TR" baseline="0" dirty="0"/>
              <a:t> ajanın tümüyle ortadan kaldırılması ve inflamasyon alanının restorasyonu</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67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68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Doku hasarının sebebi</a:t>
            </a:r>
            <a:r>
              <a:rPr lang="tr-TR" baseline="0" dirty="0"/>
              <a:t> </a:t>
            </a:r>
            <a:r>
              <a:rPr lang="tr-TR" baseline="0" dirty="0" err="1"/>
              <a:t>persistan</a:t>
            </a:r>
            <a:r>
              <a:rPr lang="tr-TR" baseline="0" dirty="0"/>
              <a:t> </a:t>
            </a:r>
            <a:r>
              <a:rPr lang="tr-TR" baseline="0" dirty="0" err="1"/>
              <a:t>enfeksiyöz</a:t>
            </a:r>
            <a:r>
              <a:rPr lang="tr-TR" baseline="0" dirty="0"/>
              <a:t> ajan veya </a:t>
            </a:r>
            <a:r>
              <a:rPr lang="tr-TR" baseline="0" dirty="0" err="1"/>
              <a:t>inflamatuar</a:t>
            </a:r>
            <a:r>
              <a:rPr lang="tr-TR" baseline="0" dirty="0"/>
              <a:t> hücreler</a:t>
            </a:r>
            <a:endParaRPr lang="tr-TR" dirty="0"/>
          </a:p>
        </p:txBody>
      </p:sp>
      <p:sp>
        <p:nvSpPr>
          <p:cNvPr id="4" name="3 Slayt Numarası Yer Tutucusu"/>
          <p:cNvSpPr>
            <a:spLocks noGrp="1"/>
          </p:cNvSpPr>
          <p:nvPr>
            <p:ph type="sldNum" sz="quarter" idx="10"/>
          </p:nvPr>
        </p:nvSpPr>
        <p:spPr/>
        <p:txBody>
          <a:bodyPr/>
          <a:lstStyle/>
          <a:p>
            <a:fld id="{6FA2D4E4-281F-43F4-A2A8-25822940616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1" baseline="0" dirty="0">
                <a:solidFill>
                  <a:srgbClr val="FF0000"/>
                </a:solidFill>
              </a:rPr>
              <a:t>Vücudumuzun temel savunucuları plazma proteinleri, dolaşımda yer alan lökositler ve dolaşımdaki hücrelerden oluşan doku fagositleridir. </a:t>
            </a:r>
            <a:r>
              <a:rPr lang="tr-TR" b="1" baseline="0" dirty="0" err="1">
                <a:solidFill>
                  <a:srgbClr val="FF0000"/>
                </a:solidFill>
              </a:rPr>
              <a:t>İnflamasyon</a:t>
            </a:r>
            <a:r>
              <a:rPr lang="tr-TR" b="1" baseline="0" dirty="0">
                <a:solidFill>
                  <a:srgbClr val="FF0000"/>
                </a:solidFill>
              </a:rPr>
              <a:t> ile bunların ihtiyaç olan bölgede toplanması organize edilir. </a:t>
            </a:r>
          </a:p>
        </p:txBody>
      </p:sp>
      <p:sp>
        <p:nvSpPr>
          <p:cNvPr id="4" name="Slide Number Placeholder 3"/>
          <p:cNvSpPr>
            <a:spLocks noGrp="1"/>
          </p:cNvSpPr>
          <p:nvPr>
            <p:ph type="sldNum" sz="quarter" idx="10"/>
          </p:nvPr>
        </p:nvSpPr>
        <p:spPr/>
        <p:txBody>
          <a:bodyPr/>
          <a:lstStyle/>
          <a:p>
            <a:fld id="{6FA2D4E4-281F-43F4-A2A8-25822940616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Kimyasal mediatörler</a:t>
            </a:r>
            <a:r>
              <a:rPr lang="tr-TR" baseline="0" dirty="0"/>
              <a:t> inflamasyonu başlatır.  Şiddetini, şeklini ve klinik bulgularını belirler.</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t>Sıvının</a:t>
            </a:r>
            <a:r>
              <a:rPr lang="tr-TR" baseline="0" dirty="0"/>
              <a:t> prekapiller arteriolden ayrılma eğilimi vardır, ancak postkapiller venüller aracılığıyla geri döner, bu nedenle içeri veya dışarı net akım sıfırdır. </a:t>
            </a:r>
          </a:p>
          <a:p>
            <a:r>
              <a:rPr lang="tr-TR" baseline="0" dirty="0"/>
              <a:t>Akut inflamasyonda her iki uçta hidrostatik basınç artar, damar dışına protein sızıntısı nedeniyle osmotik basınç azalır, sonuç damar dışına hep sıvı çıkar.</a:t>
            </a:r>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2D4E4-281F-43F4-A2A8-25822940616C}"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11/20/2018</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tr-T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B90CBF3-6DB0-4A5D-BD8F-519609DB489A}"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11/20/2018</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11/20/2018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6F9B8CD-342D-4579-98EC-A8FD6B7370E1}"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6F9B8CD-342D-4579-98EC-A8FD6B7370E1}" type="datetimeFigureOut">
              <a:rPr lang="en-US" smtClean="0"/>
              <a:pPr/>
              <a:t>11/20/2018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11/20/2018</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11/20/2018</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11/20/2018</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11/20/2018</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5"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828800"/>
            <a:ext cx="6477000" cy="1894362"/>
          </a:xfrm>
        </p:spPr>
        <p:txBody>
          <a:bodyPr>
            <a:noAutofit/>
          </a:bodyPr>
          <a:lstStyle/>
          <a:p>
            <a:pPr algn="ctr"/>
            <a:r>
              <a:rPr lang="en-US" sz="6600" b="1" dirty="0">
                <a:solidFill>
                  <a:schemeClr val="accent3">
                    <a:lumMod val="75000"/>
                  </a:schemeClr>
                </a:solidFill>
                <a:latin typeface="Arial" pitchFamily="34" charset="0"/>
                <a:cs typeface="Arial" pitchFamily="34" charset="0"/>
              </a:rPr>
              <a:t>AKUT </a:t>
            </a:r>
            <a:r>
              <a:rPr lang="tr-TR" sz="6600" b="1" dirty="0">
                <a:solidFill>
                  <a:schemeClr val="accent3">
                    <a:lumMod val="75000"/>
                  </a:schemeClr>
                </a:solidFill>
                <a:latin typeface="Arial" pitchFamily="34" charset="0"/>
                <a:cs typeface="Arial" pitchFamily="34" charset="0"/>
              </a:rPr>
              <a:t>İNFLAMASYON</a:t>
            </a:r>
            <a:endParaRPr lang="en-US" sz="6600" b="1" dirty="0">
              <a:solidFill>
                <a:schemeClr val="accent3">
                  <a:lumMod val="75000"/>
                </a:schemeClr>
              </a:solidFill>
              <a:latin typeface="Arial" pitchFamily="34" charset="0"/>
              <a:cs typeface="Arial" pitchFamily="34" charset="0"/>
            </a:endParaRPr>
          </a:p>
        </p:txBody>
      </p:sp>
      <p:sp>
        <p:nvSpPr>
          <p:cNvPr id="3" name="Subtitle 2"/>
          <p:cNvSpPr>
            <a:spLocks noGrp="1"/>
          </p:cNvSpPr>
          <p:nvPr>
            <p:ph type="subTitle" idx="1"/>
          </p:nvPr>
        </p:nvSpPr>
        <p:spPr>
          <a:xfrm>
            <a:off x="3581400" y="4572000"/>
            <a:ext cx="3962400" cy="609600"/>
          </a:xfrm>
          <a:ln>
            <a:noFill/>
          </a:ln>
        </p:spPr>
        <p:txBody>
          <a:bodyPr>
            <a:noAutofit/>
          </a:bodyPr>
          <a:lstStyle/>
          <a:p>
            <a:r>
              <a:rPr lang="tr-TR" sz="3200" b="1" dirty="0">
                <a:solidFill>
                  <a:schemeClr val="tx1"/>
                </a:solidFill>
                <a:latin typeface="Arial" pitchFamily="34" charset="0"/>
                <a:cs typeface="Arial" pitchFamily="34" charset="0"/>
              </a:rPr>
              <a:t>Dr. Duygu Kankaya</a:t>
            </a:r>
            <a:endParaRPr lang="en-US" sz="3200" b="1"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04800"/>
            <a:ext cx="7772400" cy="884238"/>
          </a:xfrm>
        </p:spPr>
        <p:txBody>
          <a:bodyPr>
            <a:normAutofit/>
          </a:bodyPr>
          <a:lstStyle/>
          <a:p>
            <a:r>
              <a:rPr lang="tr-TR" sz="2400" b="1" dirty="0">
                <a:solidFill>
                  <a:srgbClr val="FF0000"/>
                </a:solidFill>
              </a:rPr>
              <a:t>MİKROORGANİZMA VE HASARLI HÜCRELERİN TANINMASI</a:t>
            </a:r>
          </a:p>
        </p:txBody>
      </p:sp>
      <p:sp>
        <p:nvSpPr>
          <p:cNvPr id="3" name="2 İçerik Yer Tutucusu"/>
          <p:cNvSpPr>
            <a:spLocks noGrp="1"/>
          </p:cNvSpPr>
          <p:nvPr>
            <p:ph sz="quarter" idx="1"/>
          </p:nvPr>
        </p:nvSpPr>
        <p:spPr>
          <a:xfrm>
            <a:off x="457200" y="1371600"/>
            <a:ext cx="8229600" cy="5105400"/>
          </a:xfrm>
        </p:spPr>
        <p:txBody>
          <a:bodyPr>
            <a:noAutofit/>
          </a:bodyPr>
          <a:lstStyle/>
          <a:p>
            <a:r>
              <a:rPr lang="tr-TR" dirty="0"/>
              <a:t>Mikroorganizmalar için </a:t>
            </a:r>
            <a:r>
              <a:rPr lang="tr-TR" dirty="0" err="1"/>
              <a:t>sellüler</a:t>
            </a:r>
            <a:r>
              <a:rPr lang="tr-TR" dirty="0"/>
              <a:t> reseptörler</a:t>
            </a:r>
          </a:p>
          <a:p>
            <a:pPr>
              <a:buNone/>
            </a:pPr>
            <a:r>
              <a:rPr lang="tr-TR" dirty="0"/>
              <a:t>          TOLL- LIKE RESEPTÖRLER</a:t>
            </a:r>
          </a:p>
          <a:p>
            <a:pPr>
              <a:buNone/>
            </a:pPr>
            <a:r>
              <a:rPr lang="tr-TR" dirty="0"/>
              <a:t>          Hücre </a:t>
            </a:r>
            <a:r>
              <a:rPr lang="tr-TR" dirty="0" err="1"/>
              <a:t>membranı</a:t>
            </a:r>
            <a:r>
              <a:rPr lang="tr-TR" dirty="0"/>
              <a:t>, </a:t>
            </a:r>
            <a:r>
              <a:rPr lang="tr-TR" dirty="0" err="1"/>
              <a:t>endozom</a:t>
            </a:r>
            <a:r>
              <a:rPr lang="tr-TR" dirty="0"/>
              <a:t> ve sitoplazmada bulunur          </a:t>
            </a:r>
          </a:p>
          <a:p>
            <a:r>
              <a:rPr lang="tr-TR" dirty="0"/>
              <a:t>Hücre hasarı </a:t>
            </a:r>
            <a:r>
              <a:rPr lang="tr-TR" dirty="0" err="1"/>
              <a:t>sensörleri</a:t>
            </a:r>
            <a:endParaRPr lang="tr-TR" dirty="0"/>
          </a:p>
          <a:p>
            <a:pPr>
              <a:buNone/>
            </a:pPr>
            <a:r>
              <a:rPr lang="tr-TR" dirty="0"/>
              <a:t>           NOD- LIKE RESEPTÖRLER</a:t>
            </a:r>
          </a:p>
          <a:p>
            <a:pPr>
              <a:buNone/>
            </a:pPr>
            <a:r>
              <a:rPr lang="tr-TR" dirty="0"/>
              <a:t>           </a:t>
            </a:r>
            <a:r>
              <a:rPr lang="tr-TR" dirty="0" err="1"/>
              <a:t>Sitoplazmik</a:t>
            </a:r>
            <a:r>
              <a:rPr lang="tr-TR" dirty="0"/>
              <a:t> reseptörler</a:t>
            </a:r>
          </a:p>
          <a:p>
            <a:pPr>
              <a:buNone/>
            </a:pPr>
            <a:r>
              <a:rPr lang="tr-TR" dirty="0"/>
              <a:t>           Hücre hasarı sonucunda ortaya çıkan molekülleri tanır (DNA hasarı sonucu ürik asit birikir,  </a:t>
            </a:r>
            <a:r>
              <a:rPr lang="tr-TR" dirty="0" err="1"/>
              <a:t>Mitok</a:t>
            </a:r>
            <a:r>
              <a:rPr lang="tr-TR" dirty="0"/>
              <a:t>. hasarı sonucu ATP birikir vs.)</a:t>
            </a:r>
          </a:p>
          <a:p>
            <a:pPr>
              <a:buNone/>
            </a:pPr>
            <a:r>
              <a:rPr lang="tr-TR" dirty="0"/>
              <a:t>           </a:t>
            </a:r>
            <a:r>
              <a:rPr lang="tr-TR" dirty="0" err="1"/>
              <a:t>İnflamazom</a:t>
            </a:r>
            <a:r>
              <a:rPr lang="tr-TR" dirty="0"/>
              <a:t> aktivasyonu ile IL1 </a:t>
            </a:r>
            <a:r>
              <a:rPr lang="tr-TR" dirty="0" err="1"/>
              <a:t>salınımı</a:t>
            </a:r>
            <a:r>
              <a:rPr lang="tr-TR" dirty="0"/>
              <a:t> ve </a:t>
            </a:r>
            <a:r>
              <a:rPr lang="tr-TR" dirty="0" err="1"/>
              <a:t>inflamasyon</a:t>
            </a:r>
            <a:r>
              <a:rPr lang="tr-TR" dirty="0"/>
              <a:t> uyarılır.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r>
              <a:rPr lang="tr-TR" dirty="0"/>
              <a:t>Diğer hücresel reseptörler:</a:t>
            </a:r>
          </a:p>
          <a:p>
            <a:pPr>
              <a:buNone/>
            </a:pPr>
            <a:r>
              <a:rPr lang="tr-TR" dirty="0"/>
              <a:t>            Lökosit yüzeyinde antikorların </a:t>
            </a:r>
            <a:r>
              <a:rPr lang="tr-TR" dirty="0" err="1"/>
              <a:t>Fc</a:t>
            </a:r>
            <a:r>
              <a:rPr lang="tr-TR" dirty="0"/>
              <a:t> kuyruğu için ve </a:t>
            </a:r>
            <a:r>
              <a:rPr lang="tr-TR" dirty="0" err="1"/>
              <a:t>kompleman</a:t>
            </a:r>
            <a:r>
              <a:rPr lang="tr-TR" dirty="0"/>
              <a:t> proteinleri için reseptörler vardır.</a:t>
            </a:r>
          </a:p>
          <a:p>
            <a:pPr>
              <a:buNone/>
            </a:pPr>
            <a:endParaRPr lang="tr-TR" dirty="0"/>
          </a:p>
          <a:p>
            <a:r>
              <a:rPr lang="tr-TR" dirty="0"/>
              <a:t>Dolaşımdaki proteinler</a:t>
            </a:r>
          </a:p>
          <a:p>
            <a:pPr>
              <a:buNone/>
            </a:pPr>
            <a:r>
              <a:rPr lang="tr-TR" dirty="0"/>
              <a:t>          </a:t>
            </a:r>
            <a:r>
              <a:rPr lang="tr-TR" dirty="0" err="1"/>
              <a:t>Mannoz</a:t>
            </a:r>
            <a:r>
              <a:rPr lang="tr-TR" dirty="0"/>
              <a:t> bağlayıcı </a:t>
            </a:r>
            <a:r>
              <a:rPr lang="tr-TR" dirty="0" err="1"/>
              <a:t>lektinler</a:t>
            </a:r>
            <a:r>
              <a:rPr lang="tr-TR" dirty="0"/>
              <a:t> (</a:t>
            </a:r>
            <a:r>
              <a:rPr lang="tr-TR" dirty="0" err="1"/>
              <a:t>mikrobiyal</a:t>
            </a:r>
            <a:r>
              <a:rPr lang="tr-TR" dirty="0"/>
              <a:t> şekerleri tanır ve </a:t>
            </a:r>
            <a:r>
              <a:rPr lang="tr-TR" dirty="0" err="1"/>
              <a:t>kompleman</a:t>
            </a:r>
            <a:r>
              <a:rPr lang="tr-TR" dirty="0"/>
              <a:t> </a:t>
            </a:r>
            <a:r>
              <a:rPr lang="tr-TR" dirty="0" err="1"/>
              <a:t>kaskadının</a:t>
            </a:r>
            <a:r>
              <a:rPr lang="tr-TR" dirty="0"/>
              <a:t> uyarılmasını sağlar)</a:t>
            </a:r>
          </a:p>
          <a:p>
            <a:pPr>
              <a:buNone/>
            </a:pPr>
            <a:r>
              <a:rPr lang="tr-TR" dirty="0"/>
              <a:t>          </a:t>
            </a:r>
            <a:r>
              <a:rPr lang="tr-TR" dirty="0" err="1"/>
              <a:t>Kollektinler</a:t>
            </a:r>
            <a:endParaRPr lang="tr-TR" dirty="0"/>
          </a:p>
          <a:p>
            <a:endParaRPr lang="tr-TR" dirty="0"/>
          </a:p>
        </p:txBody>
      </p:sp>
      <p:pic>
        <p:nvPicPr>
          <p:cNvPr id="1026" name="Picture 2" descr="leukocyte fc receptor ile ilgili görsel sonucu">
            <a:extLst>
              <a:ext uri="{FF2B5EF4-FFF2-40B4-BE49-F238E27FC236}">
                <a16:creationId xmlns:a16="http://schemas.microsoft.com/office/drawing/2014/main" id="{77227CCB-1083-41FD-BACF-111EA5255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1763"/>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800" y="609600"/>
            <a:ext cx="7620000" cy="5707798"/>
            <a:chOff x="1447800" y="990600"/>
            <a:chExt cx="6172200" cy="4676404"/>
          </a:xfrm>
        </p:grpSpPr>
        <p:sp>
          <p:nvSpPr>
            <p:cNvPr id="3" name="Oval 2"/>
            <p:cNvSpPr/>
            <p:nvPr/>
          </p:nvSpPr>
          <p:spPr>
            <a:xfrm>
              <a:off x="4876800" y="1828800"/>
              <a:ext cx="2743200" cy="1905000"/>
            </a:xfrm>
            <a:prstGeom prst="ellipse">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pitchFamily="34" charset="0"/>
                  <a:cs typeface="Arial" pitchFamily="34" charset="0"/>
                </a:rPr>
                <a:t>HÜCRESEL OLAYLAR</a:t>
              </a:r>
              <a:endParaRPr lang="en-US" sz="2400" b="1" dirty="0">
                <a:latin typeface="Arial" pitchFamily="34" charset="0"/>
                <a:cs typeface="Arial" pitchFamily="34" charset="0"/>
              </a:endParaRPr>
            </a:p>
          </p:txBody>
        </p:sp>
        <p:sp>
          <p:nvSpPr>
            <p:cNvPr id="4" name="Oval 3"/>
            <p:cNvSpPr/>
            <p:nvPr/>
          </p:nvSpPr>
          <p:spPr>
            <a:xfrm>
              <a:off x="1447800" y="1828800"/>
              <a:ext cx="2743200" cy="1905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pitchFamily="34" charset="0"/>
                  <a:cs typeface="Arial" pitchFamily="34" charset="0"/>
                </a:rPr>
                <a:t>VASKULER OLAYLAR</a:t>
              </a:r>
              <a:endParaRPr lang="en-US" sz="2400" b="1" dirty="0">
                <a:latin typeface="Arial" pitchFamily="34" charset="0"/>
                <a:cs typeface="Arial" pitchFamily="34" charset="0"/>
              </a:endParaRPr>
            </a:p>
          </p:txBody>
        </p:sp>
        <p:sp>
          <p:nvSpPr>
            <p:cNvPr id="5" name="Rounded Rectangle 4"/>
            <p:cNvSpPr/>
            <p:nvPr/>
          </p:nvSpPr>
          <p:spPr>
            <a:xfrm>
              <a:off x="2895600" y="990600"/>
              <a:ext cx="34290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itchFamily="34" charset="0"/>
                  <a:cs typeface="Arial" pitchFamily="34" charset="0"/>
                </a:rPr>
                <a:t>AKUT İNFLAMASYON </a:t>
              </a:r>
              <a:endParaRPr lang="en-US" sz="3200" b="1" dirty="0">
                <a:solidFill>
                  <a:schemeClr val="tx1"/>
                </a:solidFill>
                <a:latin typeface="Arial" pitchFamily="34" charset="0"/>
                <a:cs typeface="Arial" pitchFamily="34" charset="0"/>
              </a:endParaRPr>
            </a:p>
          </p:txBody>
        </p:sp>
        <p:sp>
          <p:nvSpPr>
            <p:cNvPr id="6" name="TextBox 5"/>
            <p:cNvSpPr txBox="1"/>
            <p:nvPr/>
          </p:nvSpPr>
          <p:spPr>
            <a:xfrm>
              <a:off x="2057400" y="4419600"/>
              <a:ext cx="5334000" cy="479107"/>
            </a:xfrm>
            <a:prstGeom prst="rect">
              <a:avLst/>
            </a:prstGeom>
            <a:solidFill>
              <a:srgbClr val="FFC000"/>
            </a:solidFill>
          </p:spPr>
          <p:txBody>
            <a:bodyPr wrap="square" rtlCol="0">
              <a:spAutoFit/>
            </a:bodyPr>
            <a:lstStyle/>
            <a:p>
              <a:pPr algn="ctr"/>
              <a:r>
                <a:rPr lang="tr-TR" sz="3200" b="1" dirty="0">
                  <a:solidFill>
                    <a:schemeClr val="bg1"/>
                  </a:solidFill>
                </a:rPr>
                <a:t>KİMYASAL MEDİATÖRLER</a:t>
              </a:r>
              <a:endParaRPr lang="en-US" sz="3200" b="1" dirty="0">
                <a:solidFill>
                  <a:schemeClr val="bg1"/>
                </a:solidFill>
              </a:endParaRPr>
            </a:p>
          </p:txBody>
        </p:sp>
        <p:cxnSp>
          <p:nvCxnSpPr>
            <p:cNvPr id="7" name="Straight Arrow Connector 6"/>
            <p:cNvCxnSpPr/>
            <p:nvPr/>
          </p:nvCxnSpPr>
          <p:spPr>
            <a:xfrm flipV="1">
              <a:off x="2667000" y="388620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1800" y="388620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800" y="388620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43600" y="388620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248400" y="388620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388620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29128" y="4986167"/>
              <a:ext cx="3386572" cy="680837"/>
            </a:xfrm>
            <a:prstGeom prst="rect">
              <a:avLst/>
            </a:prstGeom>
            <a:noFill/>
          </p:spPr>
          <p:txBody>
            <a:bodyPr wrap="none" rtlCol="0">
              <a:spAutoFit/>
            </a:bodyPr>
            <a:lstStyle/>
            <a:p>
              <a:r>
                <a:rPr lang="tr-TR" sz="2400" dirty="0"/>
                <a:t>Hücreler tarafından yapılır</a:t>
              </a:r>
            </a:p>
            <a:p>
              <a:r>
                <a:rPr lang="tr-TR" sz="2400" dirty="0"/>
                <a:t>Plazma proteinleri kaynaklı</a:t>
              </a:r>
              <a:endParaRPr lang="en-US" sz="2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4953000" cy="685800"/>
          </a:xfrm>
          <a:solidFill>
            <a:schemeClr val="bg1"/>
          </a:solidFill>
        </p:spPr>
        <p:txBody>
          <a:bodyPr>
            <a:noAutofit/>
          </a:bodyPr>
          <a:lstStyle/>
          <a:p>
            <a:r>
              <a:rPr lang="tr-TR" sz="3600" b="1" dirty="0">
                <a:solidFill>
                  <a:srgbClr val="00B050"/>
                </a:solidFill>
                <a:latin typeface="Arial" pitchFamily="34" charset="0"/>
                <a:cs typeface="Arial" pitchFamily="34" charset="0"/>
              </a:rPr>
              <a:t>AKUT İNFLAMASYON</a:t>
            </a:r>
            <a:endParaRPr lang="en-US" sz="3600" b="1" dirty="0">
              <a:solidFill>
                <a:srgbClr val="00B050"/>
              </a:solidFill>
              <a:latin typeface="Arial" pitchFamily="34" charset="0"/>
              <a:cs typeface="Arial" pitchFamily="34" charset="0"/>
            </a:endParaRPr>
          </a:p>
        </p:txBody>
      </p:sp>
      <p:sp>
        <p:nvSpPr>
          <p:cNvPr id="3" name="Content Placeholder 2"/>
          <p:cNvSpPr>
            <a:spLocks noGrp="1"/>
          </p:cNvSpPr>
          <p:nvPr>
            <p:ph sz="quarter" idx="1"/>
          </p:nvPr>
        </p:nvSpPr>
        <p:spPr>
          <a:xfrm>
            <a:off x="457200" y="1600200"/>
            <a:ext cx="8229600" cy="1981200"/>
          </a:xfrm>
        </p:spPr>
        <p:txBody>
          <a:bodyPr>
            <a:normAutofit/>
          </a:bodyPr>
          <a:lstStyle/>
          <a:p>
            <a:pPr algn="ctr">
              <a:buNone/>
            </a:pPr>
            <a:r>
              <a:rPr lang="tr-TR" sz="2800" b="1" dirty="0">
                <a:solidFill>
                  <a:srgbClr val="C00000"/>
                </a:solidFill>
                <a:latin typeface="Arial" pitchFamily="34" charset="0"/>
                <a:cs typeface="Arial" pitchFamily="34" charset="0"/>
              </a:rPr>
              <a:t>TEMEL AMAÇ:</a:t>
            </a:r>
          </a:p>
          <a:p>
            <a:pPr algn="ctr">
              <a:buNone/>
            </a:pPr>
            <a:r>
              <a:rPr lang="tr-TR" sz="2800" dirty="0">
                <a:solidFill>
                  <a:srgbClr val="7030A0"/>
                </a:solidFill>
                <a:latin typeface="Arial" pitchFamily="34" charset="0"/>
                <a:cs typeface="Arial" pitchFamily="34" charset="0"/>
              </a:rPr>
              <a:t>    Savunmada</a:t>
            </a:r>
            <a:r>
              <a:rPr lang="tr-TR" sz="2800" baseline="0" dirty="0">
                <a:solidFill>
                  <a:srgbClr val="7030A0"/>
                </a:solidFill>
                <a:latin typeface="Arial" pitchFamily="34" charset="0"/>
                <a:cs typeface="Arial" pitchFamily="34" charset="0"/>
              </a:rPr>
              <a:t> rol oynayan </a:t>
            </a:r>
            <a:r>
              <a:rPr lang="tr-TR" sz="2800" u="sng" baseline="0" dirty="0">
                <a:solidFill>
                  <a:srgbClr val="7030A0"/>
                </a:solidFill>
                <a:latin typeface="Arial" pitchFamily="34" charset="0"/>
                <a:cs typeface="Arial" pitchFamily="34" charset="0"/>
              </a:rPr>
              <a:t>plazma proteinleri </a:t>
            </a:r>
            <a:r>
              <a:rPr lang="tr-TR" sz="2800" baseline="0" dirty="0">
                <a:solidFill>
                  <a:srgbClr val="7030A0"/>
                </a:solidFill>
                <a:latin typeface="Arial" pitchFamily="34" charset="0"/>
                <a:cs typeface="Arial" pitchFamily="34" charset="0"/>
              </a:rPr>
              <a:t>ve </a:t>
            </a:r>
            <a:r>
              <a:rPr lang="tr-TR" sz="2800" u="sng" baseline="0" dirty="0">
                <a:solidFill>
                  <a:srgbClr val="7030A0"/>
                </a:solidFill>
                <a:latin typeface="Arial" pitchFamily="34" charset="0"/>
                <a:cs typeface="Arial" pitchFamily="34" charset="0"/>
              </a:rPr>
              <a:t>lökositlerin</a:t>
            </a:r>
            <a:r>
              <a:rPr lang="tr-TR" sz="2800" baseline="0" dirty="0">
                <a:solidFill>
                  <a:srgbClr val="7030A0"/>
                </a:solidFill>
                <a:latin typeface="Arial" pitchFamily="34" charset="0"/>
                <a:cs typeface="Arial" pitchFamily="34" charset="0"/>
              </a:rPr>
              <a:t> hasarlanma bölgesinde toplanmasını sağlamak</a:t>
            </a:r>
            <a:endParaRPr lang="en-US" sz="2800" dirty="0">
              <a:latin typeface="Arial" pitchFamily="34" charset="0"/>
              <a:cs typeface="Arial" pitchFamily="34" charset="0"/>
            </a:endParaRPr>
          </a:p>
        </p:txBody>
      </p:sp>
      <p:sp>
        <p:nvSpPr>
          <p:cNvPr id="4" name="Content Placeholder 4"/>
          <p:cNvSpPr txBox="1">
            <a:spLocks/>
          </p:cNvSpPr>
          <p:nvPr/>
        </p:nvSpPr>
        <p:spPr>
          <a:xfrm>
            <a:off x="1447800" y="3886200"/>
            <a:ext cx="6324600" cy="2057400"/>
          </a:xfrm>
          <a:prstGeom prst="rect">
            <a:avLst/>
          </a:prstGeom>
          <a:ln w="57150">
            <a:solidFill>
              <a:srgbClr val="C00000"/>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Plazma sıvı ve proteinlerinin damar dışına çıkışı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Lökosit göçü (</a:t>
            </a:r>
            <a:r>
              <a:rPr kumimoji="0" lang="tr-TR" sz="2800" b="1" i="0" u="sng" strike="noStrike" kern="1200" cap="none" spc="0" normalizeH="0" baseline="0" noProof="0" dirty="0">
                <a:ln>
                  <a:noFill/>
                </a:ln>
                <a:solidFill>
                  <a:schemeClr val="tx1"/>
                </a:solidFill>
                <a:effectLst/>
                <a:uLnTx/>
                <a:uFillTx/>
                <a:latin typeface="Arial" pitchFamily="34" charset="0"/>
                <a:ea typeface="+mn-ea"/>
                <a:cs typeface="Arial" pitchFamily="34" charset="0"/>
              </a:rPr>
              <a:t>EMİGRASYON</a:t>
            </a: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(Temel hücre </a:t>
            </a:r>
            <a:r>
              <a:rPr kumimoji="0" lang="tr-TR"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nötrofiller</a:t>
            </a: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5562600" cy="838200"/>
          </a:xfrm>
        </p:spPr>
        <p:txBody>
          <a:bodyPr>
            <a:noAutofit/>
          </a:bodyPr>
          <a:lstStyle/>
          <a:p>
            <a:r>
              <a:rPr lang="tr-TR" sz="3600" b="1" dirty="0">
                <a:solidFill>
                  <a:srgbClr val="C00000"/>
                </a:solidFill>
              </a:rPr>
              <a:t>VASKULER OLAYLAR</a:t>
            </a:r>
            <a:endParaRPr lang="en-US" sz="3600" b="1" dirty="0">
              <a:solidFill>
                <a:srgbClr val="C00000"/>
              </a:solidFill>
            </a:endParaRPr>
          </a:p>
        </p:txBody>
      </p:sp>
      <p:sp>
        <p:nvSpPr>
          <p:cNvPr id="3" name="Content Placeholder 2"/>
          <p:cNvSpPr>
            <a:spLocks noGrp="1"/>
          </p:cNvSpPr>
          <p:nvPr>
            <p:ph sz="quarter" idx="1"/>
          </p:nvPr>
        </p:nvSpPr>
        <p:spPr>
          <a:xfrm>
            <a:off x="457200" y="1600200"/>
            <a:ext cx="8229600" cy="4800600"/>
          </a:xfrm>
        </p:spPr>
        <p:txBody>
          <a:bodyPr>
            <a:normAutofit/>
          </a:bodyPr>
          <a:lstStyle/>
          <a:p>
            <a:pPr>
              <a:buNone/>
            </a:pPr>
            <a:r>
              <a:rPr lang="tr-TR" b="1" dirty="0">
                <a:solidFill>
                  <a:srgbClr val="C00000"/>
                </a:solidFill>
              </a:rPr>
              <a:t>1. VAZODİLATASYON</a:t>
            </a:r>
            <a:r>
              <a:rPr lang="tr-TR" dirty="0"/>
              <a:t>: (Bazen öncesinde birkaç sn süren geçici bir arteriol vazokonstriksiyonu olur)</a:t>
            </a:r>
          </a:p>
          <a:p>
            <a:pPr lvl="1"/>
            <a:r>
              <a:rPr lang="tr-TR" sz="2400" dirty="0"/>
              <a:t>Önce arteriyoller, sonra kapillerlerde VD</a:t>
            </a:r>
          </a:p>
          <a:p>
            <a:pPr lvl="1"/>
            <a:r>
              <a:rPr lang="tr-TR" sz="2400" dirty="0"/>
              <a:t>Kan akımı </a:t>
            </a:r>
            <a:r>
              <a:rPr lang="tr-TR" sz="2400" dirty="0">
                <a:sym typeface="Symbol"/>
              </a:rPr>
              <a:t> </a:t>
            </a:r>
            <a:r>
              <a:rPr lang="tr-TR" sz="2400" b="1" dirty="0">
                <a:solidFill>
                  <a:srgbClr val="7030A0"/>
                </a:solidFill>
                <a:sym typeface="Symbol"/>
              </a:rPr>
              <a:t>(Kızarıklık ve ısı artışı)</a:t>
            </a:r>
          </a:p>
          <a:p>
            <a:pPr lvl="1"/>
            <a:r>
              <a:rPr lang="tr-TR" sz="2400" u="sng" dirty="0">
                <a:sym typeface="Symbol"/>
              </a:rPr>
              <a:t>Histamin ve nitrik oksit </a:t>
            </a:r>
            <a:r>
              <a:rPr lang="tr-TR" sz="2400" dirty="0">
                <a:sym typeface="Symbol"/>
              </a:rPr>
              <a:t>gibi mediatörlerin damar düz kasına etkisi</a:t>
            </a:r>
          </a:p>
          <a:p>
            <a:pPr>
              <a:buNone/>
            </a:pPr>
            <a:r>
              <a:rPr lang="tr-TR" b="1" dirty="0">
                <a:solidFill>
                  <a:srgbClr val="C00000"/>
                </a:solidFill>
                <a:sym typeface="Symbol"/>
              </a:rPr>
              <a:t>2. DAMAR DUVARINDA GEÇİRGENLİK </a:t>
            </a:r>
          </a:p>
          <a:p>
            <a:pPr>
              <a:buNone/>
            </a:pPr>
            <a:r>
              <a:rPr lang="tr-TR" b="1" dirty="0">
                <a:solidFill>
                  <a:srgbClr val="C00000"/>
                </a:solidFill>
                <a:sym typeface="Symbol"/>
              </a:rPr>
              <a:t> (=VASKULER PERMEABİLİTE )</a:t>
            </a:r>
          </a:p>
          <a:p>
            <a:pPr lvl="1"/>
            <a:r>
              <a:rPr lang="tr-TR" sz="2400" dirty="0">
                <a:sym typeface="Symbol"/>
              </a:rPr>
              <a:t>Plazma sıvı ve proteinlerin ekstravaskuler dokulara geçişi </a:t>
            </a:r>
            <a:r>
              <a:rPr lang="tr-TR" sz="2400" b="1" dirty="0">
                <a:sym typeface="Symbol"/>
              </a:rPr>
              <a:t>(ÖDEM)</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çirgenlik artışı"/>
          <p:cNvPicPr>
            <a:picLocks noChangeAspect="1" noChangeArrowheads="1"/>
          </p:cNvPicPr>
          <p:nvPr/>
        </p:nvPicPr>
        <p:blipFill>
          <a:blip r:embed="rId2" cstate="print"/>
          <a:srcRect t="38848"/>
          <a:stretch>
            <a:fillRect/>
          </a:stretch>
        </p:blipFill>
        <p:spPr bwMode="auto">
          <a:xfrm>
            <a:off x="1188136" y="152400"/>
            <a:ext cx="6584263" cy="6246296"/>
          </a:xfrm>
          <a:prstGeom prst="rect">
            <a:avLst/>
          </a:prstGeom>
          <a:noFill/>
          <a:ln w="9525">
            <a:noFill/>
            <a:miter lim="800000"/>
            <a:headEnd/>
            <a:tailEnd/>
          </a:ln>
        </p:spPr>
      </p:pic>
      <p:sp>
        <p:nvSpPr>
          <p:cNvPr id="4" name="TextBox 3"/>
          <p:cNvSpPr txBox="1"/>
          <p:nvPr/>
        </p:nvSpPr>
        <p:spPr>
          <a:xfrm>
            <a:off x="4114800" y="228600"/>
            <a:ext cx="3810000" cy="369332"/>
          </a:xfrm>
          <a:prstGeom prst="rect">
            <a:avLst/>
          </a:prstGeom>
          <a:solidFill>
            <a:schemeClr val="bg1"/>
          </a:solidFill>
        </p:spPr>
        <p:txBody>
          <a:bodyPr wrap="square" rtlCol="0">
            <a:spAutoFit/>
          </a:bodyPr>
          <a:lstStyle/>
          <a:p>
            <a:endParaRPr lang="en-US" dirty="0"/>
          </a:p>
        </p:txBody>
      </p:sp>
      <p:sp>
        <p:nvSpPr>
          <p:cNvPr id="5" name="Metin kutusu 4">
            <a:extLst>
              <a:ext uri="{FF2B5EF4-FFF2-40B4-BE49-F238E27FC236}">
                <a16:creationId xmlns:a16="http://schemas.microsoft.com/office/drawing/2014/main" id="{3FB111D9-526B-4139-AE38-CE76175B6055}"/>
              </a:ext>
            </a:extLst>
          </p:cNvPr>
          <p:cNvSpPr txBox="1"/>
          <p:nvPr/>
        </p:nvSpPr>
        <p:spPr>
          <a:xfrm>
            <a:off x="1600200" y="6398696"/>
            <a:ext cx="6019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52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848600" cy="4873752"/>
          </a:xfrm>
        </p:spPr>
        <p:txBody>
          <a:bodyPr>
            <a:normAutofit/>
          </a:bodyPr>
          <a:lstStyle/>
          <a:p>
            <a:pPr>
              <a:buNone/>
            </a:pPr>
            <a:r>
              <a:rPr lang="tr-TR" sz="3200" b="1" u="sng" dirty="0">
                <a:solidFill>
                  <a:srgbClr val="C00000"/>
                </a:solidFill>
                <a:latin typeface="Arial" pitchFamily="34" charset="0"/>
                <a:cs typeface="Arial" pitchFamily="34" charset="0"/>
              </a:rPr>
              <a:t>EKSUDASYON:</a:t>
            </a:r>
          </a:p>
          <a:p>
            <a:pPr>
              <a:buNone/>
            </a:pPr>
            <a:r>
              <a:rPr lang="tr-TR" sz="3200" dirty="0">
                <a:latin typeface="Arial" pitchFamily="34" charset="0"/>
                <a:cs typeface="Arial" pitchFamily="34" charset="0"/>
              </a:rPr>
              <a:t>Plazma sıvısı, proteinleri ve kan</a:t>
            </a:r>
          </a:p>
          <a:p>
            <a:pPr>
              <a:buNone/>
            </a:pPr>
            <a:r>
              <a:rPr lang="tr-TR" sz="3200" dirty="0">
                <a:latin typeface="Arial" pitchFamily="34" charset="0"/>
                <a:cs typeface="Arial" pitchFamily="34" charset="0"/>
              </a:rPr>
              <a:t>hücrelerinin damar dışına çıkması ve</a:t>
            </a:r>
          </a:p>
          <a:p>
            <a:pPr>
              <a:buNone/>
            </a:pPr>
            <a:r>
              <a:rPr lang="tr-TR" sz="3200" dirty="0">
                <a:latin typeface="Arial" pitchFamily="34" charset="0"/>
                <a:cs typeface="Arial" pitchFamily="34" charset="0"/>
              </a:rPr>
              <a:t>interstisyel alan veya vücud boşluklarında</a:t>
            </a:r>
          </a:p>
          <a:p>
            <a:pPr>
              <a:buNone/>
            </a:pPr>
            <a:r>
              <a:rPr lang="tr-TR" sz="3200" dirty="0">
                <a:latin typeface="Arial" pitchFamily="34" charset="0"/>
                <a:cs typeface="Arial" pitchFamily="34" charset="0"/>
              </a:rPr>
              <a:t>toplanması</a:t>
            </a:r>
            <a:endParaRPr lang="en-US" sz="32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143000"/>
            <a:ext cx="7848600" cy="37338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tr-TR" sz="2800" b="1" i="0" u="sng" strike="noStrike" kern="1200" cap="none" spc="0" normalizeH="0" baseline="0" noProof="0" dirty="0">
                <a:ln>
                  <a:noFill/>
                </a:ln>
                <a:solidFill>
                  <a:srgbClr val="C00000"/>
                </a:solidFill>
                <a:effectLst/>
                <a:uLnTx/>
                <a:uFillTx/>
                <a:latin typeface="Arial" pitchFamily="34" charset="0"/>
                <a:ea typeface="+mn-ea"/>
                <a:cs typeface="Arial" pitchFamily="34" charset="0"/>
              </a:rPr>
              <a:t>ÖDEM: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Plazma sıvı ve</a:t>
            </a:r>
            <a:r>
              <a:rPr kumimoji="0" lang="tr-TR" sz="2800" b="0" i="0" u="none" strike="noStrike" kern="1200" cap="none" spc="0" normalizeH="0" noProof="0" dirty="0">
                <a:ln>
                  <a:noFill/>
                </a:ln>
                <a:solidFill>
                  <a:schemeClr val="tx1"/>
                </a:solidFill>
                <a:effectLst/>
                <a:uLnTx/>
                <a:uFillTx/>
                <a:latin typeface="Arial" pitchFamily="34" charset="0"/>
                <a:ea typeface="+mn-ea"/>
                <a:cs typeface="Arial" pitchFamily="34" charset="0"/>
              </a:rPr>
              <a:t> p</a:t>
            </a:r>
            <a:r>
              <a:rPr kumimoji="0" lang="tr-T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roteinlerinin damar dışına</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tr-TR" sz="2800" b="0" i="0" u="none" strike="noStrike" kern="1200" cap="none" spc="0" normalizeH="0" noProof="0" dirty="0">
                <a:ln>
                  <a:noFill/>
                </a:ln>
                <a:solidFill>
                  <a:schemeClr val="tx1"/>
                </a:solidFill>
                <a:effectLst/>
                <a:uLnTx/>
                <a:uFillTx/>
                <a:latin typeface="Arial" pitchFamily="34" charset="0"/>
                <a:ea typeface="+mn-ea"/>
                <a:cs typeface="Arial" pitchFamily="34" charset="0"/>
              </a:rPr>
              <a:t>çıkıp, interstisyel alanda toplanması</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tr-TR" sz="2800" b="0" i="0" u="none" strike="noStrike" kern="1200" cap="none" spc="0" normalizeH="0" noProof="0" dirty="0">
              <a:ln>
                <a:noFill/>
              </a:ln>
              <a:solidFill>
                <a:schemeClr val="tx1"/>
              </a:solidFill>
              <a:effectLst/>
              <a:uLnTx/>
              <a:uFillTx/>
              <a:latin typeface="Arial" pitchFamily="34" charset="0"/>
              <a:ea typeface="+mn-ea"/>
              <a:cs typeface="Arial" pitchFamily="34" charset="0"/>
            </a:endParaRPr>
          </a:p>
          <a:p>
            <a:pPr marL="731520" lvl="1" indent="-274320">
              <a:spcBef>
                <a:spcPts val="600"/>
              </a:spcBef>
              <a:buClr>
                <a:schemeClr val="accent1"/>
              </a:buClr>
              <a:buSzPct val="70000"/>
              <a:buFont typeface="Wingdings" pitchFamily="2" charset="2"/>
              <a:buChar char="Ø"/>
            </a:pPr>
            <a:r>
              <a:rPr lang="tr-TR" sz="2800" b="1" dirty="0">
                <a:solidFill>
                  <a:srgbClr val="C00000"/>
                </a:solidFill>
                <a:latin typeface="Arial" pitchFamily="34" charset="0"/>
                <a:cs typeface="Arial" pitchFamily="34" charset="0"/>
              </a:rPr>
              <a:t>TRANSUDA</a:t>
            </a:r>
            <a:r>
              <a:rPr lang="tr-TR" sz="2800" dirty="0">
                <a:latin typeface="Arial" pitchFamily="34" charset="0"/>
                <a:cs typeface="Arial" pitchFamily="34" charset="0"/>
              </a:rPr>
              <a:t> (İnflamatuar olmayan ödem)</a:t>
            </a:r>
            <a:endParaRPr lang="en-US" sz="2800" dirty="0">
              <a:latin typeface="Arial" pitchFamily="34" charset="0"/>
              <a:cs typeface="Arial" pitchFamily="34" charset="0"/>
            </a:endParaRPr>
          </a:p>
          <a:p>
            <a:pPr marL="731520" lvl="1" indent="-274320">
              <a:spcBef>
                <a:spcPts val="600"/>
              </a:spcBef>
              <a:buClr>
                <a:schemeClr val="accent1"/>
              </a:buClr>
              <a:buSzPct val="70000"/>
              <a:buFont typeface="Wingdings" pitchFamily="2" charset="2"/>
              <a:buChar char="Ø"/>
            </a:pPr>
            <a:r>
              <a:rPr lang="tr-TR" sz="2800" b="1" baseline="0" dirty="0">
                <a:solidFill>
                  <a:srgbClr val="C00000"/>
                </a:solidFill>
                <a:latin typeface="Arial" pitchFamily="34" charset="0"/>
                <a:cs typeface="Arial" pitchFamily="34" charset="0"/>
              </a:rPr>
              <a:t>EKSUDA</a:t>
            </a:r>
            <a:r>
              <a:rPr lang="tr-TR" sz="2800" baseline="0" dirty="0">
                <a:latin typeface="Arial" pitchFamily="34" charset="0"/>
                <a:cs typeface="Arial" pitchFamily="34" charset="0"/>
              </a:rPr>
              <a:t> (İnflamatuar ödem)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ıvı geçirgenliği"/>
          <p:cNvPicPr>
            <a:picLocks noChangeAspect="1" noChangeArrowheads="1"/>
          </p:cNvPicPr>
          <p:nvPr/>
        </p:nvPicPr>
        <p:blipFill>
          <a:blip r:embed="rId3" cstate="print"/>
          <a:srcRect b="58333"/>
          <a:stretch>
            <a:fillRect/>
          </a:stretch>
        </p:blipFill>
        <p:spPr bwMode="auto">
          <a:xfrm>
            <a:off x="1752600" y="609600"/>
            <a:ext cx="4988180" cy="2819400"/>
          </a:xfrm>
          <a:prstGeom prst="rect">
            <a:avLst/>
          </a:prstGeom>
          <a:noFill/>
          <a:ln w="9525">
            <a:solidFill>
              <a:srgbClr val="7030A0"/>
            </a:solidFill>
            <a:miter lim="800000"/>
            <a:headEnd/>
            <a:tailEnd/>
          </a:ln>
        </p:spPr>
      </p:pic>
      <p:sp>
        <p:nvSpPr>
          <p:cNvPr id="3" name="TextBox 2"/>
          <p:cNvSpPr txBox="1"/>
          <p:nvPr/>
        </p:nvSpPr>
        <p:spPr>
          <a:xfrm>
            <a:off x="838200" y="1905000"/>
            <a:ext cx="1018227" cy="369332"/>
          </a:xfrm>
          <a:prstGeom prst="rect">
            <a:avLst/>
          </a:prstGeom>
          <a:solidFill>
            <a:schemeClr val="bg1"/>
          </a:solidFill>
          <a:ln w="38100">
            <a:solidFill>
              <a:srgbClr val="FF0000"/>
            </a:solidFill>
          </a:ln>
        </p:spPr>
        <p:txBody>
          <a:bodyPr wrap="none" rtlCol="0">
            <a:spAutoFit/>
          </a:bodyPr>
          <a:lstStyle/>
          <a:p>
            <a:r>
              <a:rPr lang="tr-TR" dirty="0"/>
              <a:t>32mmhg</a:t>
            </a:r>
            <a:endParaRPr lang="en-US" dirty="0"/>
          </a:p>
        </p:txBody>
      </p:sp>
      <p:sp>
        <p:nvSpPr>
          <p:cNvPr id="4" name="TextBox 3"/>
          <p:cNvSpPr txBox="1"/>
          <p:nvPr/>
        </p:nvSpPr>
        <p:spPr>
          <a:xfrm>
            <a:off x="6629400" y="1828800"/>
            <a:ext cx="1018227" cy="369332"/>
          </a:xfrm>
          <a:prstGeom prst="rect">
            <a:avLst/>
          </a:prstGeom>
          <a:solidFill>
            <a:schemeClr val="bg1"/>
          </a:solidFill>
          <a:ln w="38100">
            <a:solidFill>
              <a:srgbClr val="FF0000"/>
            </a:solidFill>
          </a:ln>
        </p:spPr>
        <p:txBody>
          <a:bodyPr wrap="none" rtlCol="0">
            <a:spAutoFit/>
          </a:bodyPr>
          <a:lstStyle/>
          <a:p>
            <a:r>
              <a:rPr lang="tr-TR" dirty="0"/>
              <a:t>12mmhg</a:t>
            </a:r>
            <a:endParaRPr lang="en-US" dirty="0"/>
          </a:p>
        </p:txBody>
      </p:sp>
      <p:sp>
        <p:nvSpPr>
          <p:cNvPr id="5" name="TextBox 4"/>
          <p:cNvSpPr txBox="1"/>
          <p:nvPr/>
        </p:nvSpPr>
        <p:spPr>
          <a:xfrm>
            <a:off x="5486400" y="2590800"/>
            <a:ext cx="1018227" cy="369332"/>
          </a:xfrm>
          <a:prstGeom prst="rect">
            <a:avLst/>
          </a:prstGeom>
          <a:solidFill>
            <a:schemeClr val="bg1"/>
          </a:solidFill>
          <a:ln w="38100">
            <a:solidFill>
              <a:srgbClr val="00B050"/>
            </a:solidFill>
          </a:ln>
        </p:spPr>
        <p:txBody>
          <a:bodyPr wrap="none" rtlCol="0">
            <a:spAutoFit/>
          </a:bodyPr>
          <a:lstStyle/>
          <a:p>
            <a:r>
              <a:rPr lang="tr-TR" dirty="0"/>
              <a:t>25mmhg</a:t>
            </a:r>
            <a:endParaRPr lang="en-US" dirty="0"/>
          </a:p>
        </p:txBody>
      </p:sp>
      <p:sp>
        <p:nvSpPr>
          <p:cNvPr id="11" name="TextBox 10"/>
          <p:cNvSpPr txBox="1"/>
          <p:nvPr/>
        </p:nvSpPr>
        <p:spPr>
          <a:xfrm>
            <a:off x="381000" y="3723937"/>
            <a:ext cx="8229600" cy="2246769"/>
          </a:xfrm>
          <a:prstGeom prst="rect">
            <a:avLst/>
          </a:prstGeom>
          <a:solidFill>
            <a:srgbClr val="DDFCD8"/>
          </a:solidFill>
        </p:spPr>
        <p:txBody>
          <a:bodyPr wrap="square" rtlCol="0">
            <a:spAutoFit/>
          </a:bodyPr>
          <a:lstStyle/>
          <a:p>
            <a:r>
              <a:rPr lang="tr-TR" sz="2000" b="1" dirty="0">
                <a:solidFill>
                  <a:srgbClr val="7030A0"/>
                </a:solidFill>
                <a:latin typeface="Arial" pitchFamily="34" charset="0"/>
                <a:cs typeface="Arial" pitchFamily="34" charset="0"/>
              </a:rPr>
              <a:t>Hidrostatik Basınç</a:t>
            </a:r>
            <a:r>
              <a:rPr lang="tr-TR" sz="2000" dirty="0">
                <a:solidFill>
                  <a:srgbClr val="7030A0"/>
                </a:solidFill>
                <a:latin typeface="Arial" pitchFamily="34" charset="0"/>
                <a:cs typeface="Arial" pitchFamily="34" charset="0"/>
              </a:rPr>
              <a:t>: </a:t>
            </a:r>
          </a:p>
          <a:p>
            <a:r>
              <a:rPr lang="tr-TR" sz="2000" dirty="0">
                <a:latin typeface="Arial" pitchFamily="34" charset="0"/>
                <a:cs typeface="Arial" pitchFamily="34" charset="0"/>
              </a:rPr>
              <a:t>Kanın kitlesiyle damar duvarına uyguladığı basınç</a:t>
            </a:r>
          </a:p>
          <a:p>
            <a:r>
              <a:rPr lang="tr-TR" sz="2000" b="1" dirty="0">
                <a:solidFill>
                  <a:srgbClr val="7030A0"/>
                </a:solidFill>
                <a:latin typeface="Arial" pitchFamily="34" charset="0"/>
                <a:cs typeface="Arial" pitchFamily="34" charset="0"/>
              </a:rPr>
              <a:t>Kolloid Osmotik Basınç : </a:t>
            </a:r>
          </a:p>
          <a:p>
            <a:r>
              <a:rPr lang="tr-TR" sz="2000" dirty="0">
                <a:latin typeface="Arial" pitchFamily="34" charset="0"/>
                <a:cs typeface="Arial" pitchFamily="34" charset="0"/>
              </a:rPr>
              <a:t>Plazmadaki proteinlerin sıvı tutma özelliğiyle oluşan basınç</a:t>
            </a:r>
          </a:p>
          <a:p>
            <a:r>
              <a:rPr lang="tr-TR" sz="2000" b="1" dirty="0">
                <a:solidFill>
                  <a:srgbClr val="7030A0"/>
                </a:solidFill>
                <a:latin typeface="Arial" pitchFamily="34" charset="0"/>
                <a:cs typeface="Arial" pitchFamily="34" charset="0"/>
              </a:rPr>
              <a:t>Normal damar içi ve dışı sıvı trafiğinin düzenlenmesi </a:t>
            </a:r>
            <a:r>
              <a:rPr lang="tr-TR" sz="2000" b="1" dirty="0">
                <a:solidFill>
                  <a:srgbClr val="7030A0"/>
                </a:solidFill>
                <a:latin typeface="Arial" pitchFamily="34" charset="0"/>
                <a:cs typeface="Arial" pitchFamily="34" charset="0"/>
                <a:sym typeface="Symbol"/>
              </a:rPr>
              <a:t></a:t>
            </a:r>
            <a:endParaRPr lang="tr-TR" sz="2000" b="1" dirty="0">
              <a:solidFill>
                <a:srgbClr val="7030A0"/>
              </a:solidFill>
              <a:latin typeface="Arial" pitchFamily="34" charset="0"/>
              <a:cs typeface="Arial" pitchFamily="34" charset="0"/>
            </a:endParaRPr>
          </a:p>
          <a:p>
            <a:r>
              <a:rPr lang="tr-TR" sz="2000" b="1" dirty="0">
                <a:solidFill>
                  <a:srgbClr val="7030A0"/>
                </a:solidFill>
                <a:latin typeface="Arial" pitchFamily="34" charset="0"/>
                <a:cs typeface="Arial" pitchFamily="34" charset="0"/>
                <a:sym typeface="Symbol"/>
              </a:rPr>
              <a:t></a:t>
            </a:r>
            <a:r>
              <a:rPr lang="tr-TR" sz="2000" b="1" dirty="0">
                <a:solidFill>
                  <a:srgbClr val="7030A0"/>
                </a:solidFill>
                <a:latin typeface="Arial" pitchFamily="34" charset="0"/>
                <a:cs typeface="Arial" pitchFamily="34" charset="0"/>
              </a:rPr>
              <a:t>Starling yasası</a:t>
            </a:r>
            <a:r>
              <a:rPr lang="tr-TR" sz="2000" dirty="0">
                <a:solidFill>
                  <a:srgbClr val="000099"/>
                </a:solidFill>
                <a:latin typeface="Arial" pitchFamily="34" charset="0"/>
                <a:cs typeface="Arial" pitchFamily="34" charset="0"/>
              </a:rPr>
              <a:t>:</a:t>
            </a:r>
            <a:r>
              <a:rPr lang="tr-TR" sz="2000" dirty="0">
                <a:latin typeface="Arial" pitchFamily="34" charset="0"/>
                <a:cs typeface="Arial" pitchFamily="34" charset="0"/>
              </a:rPr>
              <a:t> Kanın damarlarda oluşturduğu hidrostatik basınç normalde plazma proteinlerinin osmotik basıncı ile dengelenmektedir.</a:t>
            </a:r>
          </a:p>
        </p:txBody>
      </p:sp>
      <p:sp>
        <p:nvSpPr>
          <p:cNvPr id="7" name="Metin kutusu 6">
            <a:extLst>
              <a:ext uri="{FF2B5EF4-FFF2-40B4-BE49-F238E27FC236}">
                <a16:creationId xmlns:a16="http://schemas.microsoft.com/office/drawing/2014/main" id="{2955B3BB-1978-48D1-B1C5-1DF59086ACFE}"/>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53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ıvı geçirgenliği"/>
          <p:cNvPicPr>
            <a:picLocks noChangeAspect="1" noChangeArrowheads="1"/>
          </p:cNvPicPr>
          <p:nvPr/>
        </p:nvPicPr>
        <p:blipFill>
          <a:blip r:embed="rId3" cstate="print"/>
          <a:srcRect b="58333"/>
          <a:stretch>
            <a:fillRect/>
          </a:stretch>
        </p:blipFill>
        <p:spPr bwMode="auto">
          <a:xfrm>
            <a:off x="1752600" y="609600"/>
            <a:ext cx="4988180" cy="2819400"/>
          </a:xfrm>
          <a:prstGeom prst="rect">
            <a:avLst/>
          </a:prstGeom>
          <a:noFill/>
          <a:ln w="9525">
            <a:solidFill>
              <a:srgbClr val="7030A0"/>
            </a:solidFill>
            <a:miter lim="800000"/>
            <a:headEnd/>
            <a:tailEnd/>
          </a:ln>
        </p:spPr>
      </p:pic>
      <p:sp>
        <p:nvSpPr>
          <p:cNvPr id="3" name="TextBox 2"/>
          <p:cNvSpPr txBox="1"/>
          <p:nvPr/>
        </p:nvSpPr>
        <p:spPr>
          <a:xfrm>
            <a:off x="838200" y="1905000"/>
            <a:ext cx="1018227" cy="369332"/>
          </a:xfrm>
          <a:prstGeom prst="rect">
            <a:avLst/>
          </a:prstGeom>
          <a:solidFill>
            <a:schemeClr val="bg1"/>
          </a:solidFill>
          <a:ln w="38100">
            <a:solidFill>
              <a:srgbClr val="FF0000"/>
            </a:solidFill>
          </a:ln>
        </p:spPr>
        <p:txBody>
          <a:bodyPr wrap="none" rtlCol="0">
            <a:spAutoFit/>
          </a:bodyPr>
          <a:lstStyle/>
          <a:p>
            <a:r>
              <a:rPr lang="tr-TR" dirty="0"/>
              <a:t>32mmhg</a:t>
            </a:r>
            <a:endParaRPr lang="en-US" dirty="0"/>
          </a:p>
        </p:txBody>
      </p:sp>
      <p:sp>
        <p:nvSpPr>
          <p:cNvPr id="4" name="TextBox 3"/>
          <p:cNvSpPr txBox="1"/>
          <p:nvPr/>
        </p:nvSpPr>
        <p:spPr>
          <a:xfrm>
            <a:off x="6629400" y="1828800"/>
            <a:ext cx="1018227" cy="369332"/>
          </a:xfrm>
          <a:prstGeom prst="rect">
            <a:avLst/>
          </a:prstGeom>
          <a:solidFill>
            <a:schemeClr val="bg1"/>
          </a:solidFill>
          <a:ln w="38100">
            <a:solidFill>
              <a:srgbClr val="FF0000"/>
            </a:solidFill>
          </a:ln>
        </p:spPr>
        <p:txBody>
          <a:bodyPr wrap="none" rtlCol="0">
            <a:spAutoFit/>
          </a:bodyPr>
          <a:lstStyle/>
          <a:p>
            <a:r>
              <a:rPr lang="tr-TR" dirty="0"/>
              <a:t>12mmhg</a:t>
            </a:r>
            <a:endParaRPr lang="en-US" dirty="0"/>
          </a:p>
        </p:txBody>
      </p:sp>
      <p:sp>
        <p:nvSpPr>
          <p:cNvPr id="5" name="TextBox 4"/>
          <p:cNvSpPr txBox="1"/>
          <p:nvPr/>
        </p:nvSpPr>
        <p:spPr>
          <a:xfrm>
            <a:off x="5486400" y="2590800"/>
            <a:ext cx="1018227" cy="369332"/>
          </a:xfrm>
          <a:prstGeom prst="rect">
            <a:avLst/>
          </a:prstGeom>
          <a:solidFill>
            <a:schemeClr val="bg1"/>
          </a:solidFill>
          <a:ln w="38100">
            <a:solidFill>
              <a:srgbClr val="00B050"/>
            </a:solidFill>
          </a:ln>
        </p:spPr>
        <p:txBody>
          <a:bodyPr wrap="none" rtlCol="0">
            <a:spAutoFit/>
          </a:bodyPr>
          <a:lstStyle/>
          <a:p>
            <a:r>
              <a:rPr lang="tr-TR" dirty="0"/>
              <a:t>25mmhg</a:t>
            </a:r>
            <a:endParaRPr lang="en-US" dirty="0"/>
          </a:p>
        </p:txBody>
      </p:sp>
      <p:sp>
        <p:nvSpPr>
          <p:cNvPr id="7" name="TextBox 6"/>
          <p:cNvSpPr txBox="1"/>
          <p:nvPr/>
        </p:nvSpPr>
        <p:spPr>
          <a:xfrm>
            <a:off x="609600" y="4114800"/>
            <a:ext cx="7848600" cy="1938992"/>
          </a:xfrm>
          <a:prstGeom prst="rect">
            <a:avLst/>
          </a:prstGeom>
          <a:solidFill>
            <a:srgbClr val="DDFCD8"/>
          </a:solidFill>
        </p:spPr>
        <p:txBody>
          <a:bodyPr wrap="square" rtlCol="0">
            <a:spAutoFit/>
          </a:bodyPr>
          <a:lstStyle/>
          <a:p>
            <a:r>
              <a:rPr lang="tr-TR" sz="2400" dirty="0">
                <a:latin typeface="Arial" pitchFamily="34" charset="0"/>
                <a:cs typeface="Arial" pitchFamily="34" charset="0"/>
              </a:rPr>
              <a:t>Normal sıvı trafiğinde pre-kapiller arterioller yoluyla damar içinden dışına doğru sıvı geçişi bulunmaktadır. </a:t>
            </a:r>
          </a:p>
          <a:p>
            <a:r>
              <a:rPr lang="tr-TR" sz="2400" dirty="0">
                <a:latin typeface="Arial" pitchFamily="34" charset="0"/>
                <a:cs typeface="Arial" pitchFamily="34" charset="0"/>
              </a:rPr>
              <a:t>Bu doku aralığına geçen fazla sıvının bir kısmı </a:t>
            </a:r>
            <a:r>
              <a:rPr lang="tr-TR" sz="2400" b="1" u="sng" dirty="0">
                <a:solidFill>
                  <a:srgbClr val="7030A0"/>
                </a:solidFill>
                <a:latin typeface="Arial" pitchFamily="34" charset="0"/>
                <a:cs typeface="Arial" pitchFamily="34" charset="0"/>
              </a:rPr>
              <a:t>lenfatik damarlar</a:t>
            </a:r>
            <a:r>
              <a:rPr lang="tr-TR" sz="2400" dirty="0">
                <a:latin typeface="Arial" pitchFamily="34" charset="0"/>
                <a:cs typeface="Arial" pitchFamily="34" charset="0"/>
              </a:rPr>
              <a:t>, bir kısmı da </a:t>
            </a:r>
            <a:r>
              <a:rPr lang="tr-TR" sz="2400" b="1" u="sng" dirty="0">
                <a:solidFill>
                  <a:srgbClr val="7030A0"/>
                </a:solidFill>
                <a:latin typeface="Arial" pitchFamily="34" charset="0"/>
                <a:cs typeface="Arial" pitchFamily="34" charset="0"/>
              </a:rPr>
              <a:t>postkapiller venüller</a:t>
            </a:r>
            <a:r>
              <a:rPr lang="tr-TR" sz="2400" dirty="0">
                <a:latin typeface="Arial" pitchFamily="34" charset="0"/>
                <a:cs typeface="Arial" pitchFamily="34" charset="0"/>
              </a:rPr>
              <a:t> aracılığıyla dolaşım içine geri  alınır.</a:t>
            </a:r>
            <a:endParaRPr lang="en-US" sz="2400" dirty="0">
              <a:latin typeface="Arial" pitchFamily="34" charset="0"/>
              <a:cs typeface="Arial" pitchFamily="34" charset="0"/>
            </a:endParaRPr>
          </a:p>
        </p:txBody>
      </p:sp>
      <p:sp>
        <p:nvSpPr>
          <p:cNvPr id="8" name="Metin kutusu 7">
            <a:extLst>
              <a:ext uri="{FF2B5EF4-FFF2-40B4-BE49-F238E27FC236}">
                <a16:creationId xmlns:a16="http://schemas.microsoft.com/office/drawing/2014/main" id="{AB02267C-CBDC-416A-A9C8-8CEBB995D5B7}"/>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53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371600"/>
            <a:ext cx="8610600" cy="4724400"/>
          </a:xfrm>
          <a:solidFill>
            <a:schemeClr val="tx2">
              <a:lumMod val="20000"/>
              <a:lumOff val="80000"/>
            </a:schemeClr>
          </a:solidFill>
          <a:ln>
            <a:solidFill>
              <a:schemeClr val="tx2">
                <a:lumMod val="60000"/>
                <a:lumOff val="40000"/>
              </a:schemeClr>
            </a:solidFill>
          </a:ln>
        </p:spPr>
        <p:txBody>
          <a:bodyPr/>
          <a:lstStyle/>
          <a:p>
            <a:r>
              <a:rPr lang="tr-TR" b="1" dirty="0">
                <a:latin typeface="Arial" pitchFamily="34" charset="0"/>
                <a:cs typeface="Arial" pitchFamily="34" charset="0"/>
              </a:rPr>
              <a:t>İNFLAMASYON NEDİR?</a:t>
            </a:r>
          </a:p>
          <a:p>
            <a:r>
              <a:rPr lang="tr-TR" b="1" dirty="0">
                <a:latin typeface="Arial" pitchFamily="34" charset="0"/>
                <a:cs typeface="Arial" pitchFamily="34" charset="0"/>
              </a:rPr>
              <a:t>İNFLAMASYONU UYARAN SEBEPLER</a:t>
            </a:r>
          </a:p>
          <a:p>
            <a:r>
              <a:rPr lang="tr-TR" b="1" dirty="0">
                <a:latin typeface="Arial" pitchFamily="34" charset="0"/>
                <a:cs typeface="Arial" pitchFamily="34" charset="0"/>
              </a:rPr>
              <a:t>İNFLAMASYONDA GELİŞEN OLAYLAR</a:t>
            </a:r>
          </a:p>
          <a:p>
            <a:pPr>
              <a:buNone/>
            </a:pPr>
            <a:endParaRPr lang="tr-TR" b="1" dirty="0">
              <a:latin typeface="Arial" pitchFamily="34" charset="0"/>
              <a:cs typeface="Arial" pitchFamily="34" charset="0"/>
            </a:endParaRPr>
          </a:p>
          <a:p>
            <a:pPr lvl="1"/>
            <a:endParaRPr lang="tr-TR" b="1" dirty="0">
              <a:solidFill>
                <a:schemeClr val="accent4">
                  <a:lumMod val="75000"/>
                </a:schemeClr>
              </a:solidFill>
              <a:latin typeface="Arial" pitchFamily="34" charset="0"/>
              <a:cs typeface="Arial" pitchFamily="34" charset="0"/>
            </a:endParaRPr>
          </a:p>
          <a:p>
            <a:pPr lvl="1"/>
            <a:endParaRPr lang="tr-TR" b="1" dirty="0">
              <a:solidFill>
                <a:schemeClr val="accent4">
                  <a:lumMod val="75000"/>
                </a:schemeClr>
              </a:solidFill>
              <a:latin typeface="Arial" pitchFamily="34" charset="0"/>
              <a:cs typeface="Arial" pitchFamily="34" charset="0"/>
            </a:endParaRPr>
          </a:p>
          <a:p>
            <a:pPr lvl="1">
              <a:buNone/>
            </a:pPr>
            <a:endParaRPr lang="tr-TR" b="1" dirty="0">
              <a:solidFill>
                <a:schemeClr val="accent4">
                  <a:lumMod val="75000"/>
                </a:schemeClr>
              </a:solidFill>
              <a:latin typeface="Arial" pitchFamily="34" charset="0"/>
              <a:cs typeface="Arial" pitchFamily="34" charset="0"/>
            </a:endParaRPr>
          </a:p>
          <a:p>
            <a:endParaRPr lang="tr-TR" b="1" dirty="0">
              <a:latin typeface="Arial" pitchFamily="34" charset="0"/>
              <a:cs typeface="Arial" pitchFamily="34" charset="0"/>
            </a:endParaRPr>
          </a:p>
          <a:p>
            <a:r>
              <a:rPr lang="tr-TR" b="1" dirty="0">
                <a:latin typeface="Arial" pitchFamily="34" charset="0"/>
                <a:cs typeface="Arial" pitchFamily="34" charset="0"/>
              </a:rPr>
              <a:t>İNFLAMASYONUN SONLANDIRILMASI VE SONUÇLARI</a:t>
            </a:r>
            <a:endParaRPr lang="en-US" b="1" dirty="0">
              <a:latin typeface="Arial" pitchFamily="34" charset="0"/>
              <a:cs typeface="Arial" pitchFamily="34" charset="0"/>
            </a:endParaRPr>
          </a:p>
        </p:txBody>
      </p:sp>
      <p:sp>
        <p:nvSpPr>
          <p:cNvPr id="26" name="Rounded Rectangle 25"/>
          <p:cNvSpPr/>
          <p:nvPr/>
        </p:nvSpPr>
        <p:spPr>
          <a:xfrm>
            <a:off x="228600" y="2895600"/>
            <a:ext cx="4191000" cy="1143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None/>
            </a:pPr>
            <a:r>
              <a:rPr lang="tr-TR" b="1" dirty="0">
                <a:solidFill>
                  <a:srgbClr val="C00000"/>
                </a:solidFill>
              </a:rPr>
              <a:t>VASKULER DEĞİŞİKLİKLER</a:t>
            </a:r>
          </a:p>
          <a:p>
            <a:pPr lvl="1">
              <a:buNone/>
            </a:pPr>
            <a:r>
              <a:rPr lang="tr-TR" b="1" dirty="0">
                <a:solidFill>
                  <a:srgbClr val="C00000"/>
                </a:solidFill>
              </a:rPr>
              <a:t>HÜCRESEL DEĞİŞİKLİKLER</a:t>
            </a:r>
          </a:p>
        </p:txBody>
      </p:sp>
      <p:sp>
        <p:nvSpPr>
          <p:cNvPr id="28" name="Right Arrow 27"/>
          <p:cNvSpPr/>
          <p:nvPr/>
        </p:nvSpPr>
        <p:spPr>
          <a:xfrm rot="10800000">
            <a:off x="4724400" y="335280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rot="20734165">
            <a:off x="5416998" y="2443920"/>
            <a:ext cx="4010455" cy="1785366"/>
          </a:xfrm>
          <a:prstGeom prst="ellipse">
            <a:avLst/>
          </a:prstGeom>
          <a:solidFill>
            <a:srgbClr val="FFFF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MEDİATÖRLER</a:t>
            </a:r>
          </a:p>
          <a:p>
            <a:pPr algn="ctr"/>
            <a:r>
              <a:rPr lang="tr-TR" b="1" dirty="0">
                <a:solidFill>
                  <a:srgbClr val="C00000"/>
                </a:solidFill>
              </a:rPr>
              <a:t>(Hücre / plazma proteini </a:t>
            </a:r>
            <a:endParaRPr lang="en-US" b="1" dirty="0">
              <a:solidFill>
                <a:srgbClr val="C00000"/>
              </a:solidFill>
            </a:endParaRPr>
          </a:p>
          <a:p>
            <a:pPr algn="ctr"/>
            <a:r>
              <a:rPr lang="tr-TR" b="1" dirty="0">
                <a:solidFill>
                  <a:srgbClr val="C00000"/>
                </a:solidFill>
              </a:rPr>
              <a:t>Kaynaklı)</a:t>
            </a:r>
          </a:p>
        </p:txBody>
      </p:sp>
      <p:sp>
        <p:nvSpPr>
          <p:cNvPr id="29" name="TextBox 28"/>
          <p:cNvSpPr txBox="1"/>
          <p:nvPr/>
        </p:nvSpPr>
        <p:spPr>
          <a:xfrm>
            <a:off x="2286000" y="533400"/>
            <a:ext cx="3943708" cy="707886"/>
          </a:xfrm>
          <a:prstGeom prst="rect">
            <a:avLst/>
          </a:prstGeom>
          <a:solidFill>
            <a:srgbClr val="FFFF00"/>
          </a:solidFill>
        </p:spPr>
        <p:txBody>
          <a:bodyPr wrap="none" rtlCol="0">
            <a:spAutoFit/>
          </a:bodyPr>
          <a:lstStyle/>
          <a:p>
            <a:r>
              <a:rPr lang="tr-TR" sz="4000" b="1" dirty="0">
                <a:solidFill>
                  <a:srgbClr val="C00000"/>
                </a:solidFill>
                <a:latin typeface="Arial" pitchFamily="34" charset="0"/>
                <a:cs typeface="Arial" pitchFamily="34" charset="0"/>
              </a:rPr>
              <a:t>İNFLAMASYON</a:t>
            </a:r>
            <a:endParaRPr lang="en-US" sz="4000" b="1" dirty="0">
              <a:solidFill>
                <a:srgbClr val="C0000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ıvı geçirgenliği"/>
          <p:cNvPicPr>
            <a:picLocks noChangeAspect="1" noChangeArrowheads="1"/>
          </p:cNvPicPr>
          <p:nvPr/>
        </p:nvPicPr>
        <p:blipFill>
          <a:blip r:embed="rId3" cstate="print"/>
          <a:srcRect t="41667"/>
          <a:stretch>
            <a:fillRect/>
          </a:stretch>
        </p:blipFill>
        <p:spPr bwMode="auto">
          <a:xfrm>
            <a:off x="2057400" y="304800"/>
            <a:ext cx="4988180" cy="3947160"/>
          </a:xfrm>
          <a:prstGeom prst="rect">
            <a:avLst/>
          </a:prstGeom>
          <a:noFill/>
          <a:ln w="9525">
            <a:solidFill>
              <a:srgbClr val="7030A0"/>
            </a:solidFill>
            <a:miter lim="800000"/>
            <a:headEnd/>
            <a:tailEnd/>
          </a:ln>
        </p:spPr>
      </p:pic>
      <p:sp>
        <p:nvSpPr>
          <p:cNvPr id="3" name="TextBox 2"/>
          <p:cNvSpPr txBox="1"/>
          <p:nvPr/>
        </p:nvSpPr>
        <p:spPr>
          <a:xfrm>
            <a:off x="1447800" y="2590800"/>
            <a:ext cx="1018227" cy="369332"/>
          </a:xfrm>
          <a:prstGeom prst="rect">
            <a:avLst/>
          </a:prstGeom>
          <a:solidFill>
            <a:schemeClr val="bg1"/>
          </a:solidFill>
          <a:ln w="38100">
            <a:solidFill>
              <a:srgbClr val="FF0000"/>
            </a:solidFill>
          </a:ln>
        </p:spPr>
        <p:txBody>
          <a:bodyPr wrap="none" rtlCol="0">
            <a:spAutoFit/>
          </a:bodyPr>
          <a:lstStyle/>
          <a:p>
            <a:r>
              <a:rPr lang="tr-TR" dirty="0"/>
              <a:t>50mmhg</a:t>
            </a:r>
            <a:endParaRPr lang="en-US" dirty="0"/>
          </a:p>
        </p:txBody>
      </p:sp>
      <p:sp>
        <p:nvSpPr>
          <p:cNvPr id="4" name="TextBox 3"/>
          <p:cNvSpPr txBox="1"/>
          <p:nvPr/>
        </p:nvSpPr>
        <p:spPr>
          <a:xfrm>
            <a:off x="6400800" y="2514600"/>
            <a:ext cx="1018227" cy="369332"/>
          </a:xfrm>
          <a:prstGeom prst="rect">
            <a:avLst/>
          </a:prstGeom>
          <a:solidFill>
            <a:schemeClr val="bg1"/>
          </a:solidFill>
          <a:ln w="38100">
            <a:solidFill>
              <a:srgbClr val="FF0000"/>
            </a:solidFill>
          </a:ln>
        </p:spPr>
        <p:txBody>
          <a:bodyPr wrap="none" rtlCol="0">
            <a:spAutoFit/>
          </a:bodyPr>
          <a:lstStyle/>
          <a:p>
            <a:r>
              <a:rPr lang="tr-TR" dirty="0"/>
              <a:t>30mmhg</a:t>
            </a:r>
            <a:endParaRPr lang="en-US" dirty="0"/>
          </a:p>
        </p:txBody>
      </p:sp>
      <p:sp>
        <p:nvSpPr>
          <p:cNvPr id="5" name="TextBox 4"/>
          <p:cNvSpPr txBox="1"/>
          <p:nvPr/>
        </p:nvSpPr>
        <p:spPr>
          <a:xfrm>
            <a:off x="5867400" y="3276600"/>
            <a:ext cx="1018227" cy="369332"/>
          </a:xfrm>
          <a:prstGeom prst="rect">
            <a:avLst/>
          </a:prstGeom>
          <a:solidFill>
            <a:schemeClr val="bg1"/>
          </a:solidFill>
          <a:ln w="38100">
            <a:solidFill>
              <a:srgbClr val="00B050"/>
            </a:solidFill>
          </a:ln>
        </p:spPr>
        <p:txBody>
          <a:bodyPr wrap="none" rtlCol="0">
            <a:spAutoFit/>
          </a:bodyPr>
          <a:lstStyle/>
          <a:p>
            <a:r>
              <a:rPr lang="tr-TR" dirty="0"/>
              <a:t>20mmhg</a:t>
            </a:r>
            <a:endParaRPr lang="en-US" dirty="0"/>
          </a:p>
        </p:txBody>
      </p:sp>
      <p:sp>
        <p:nvSpPr>
          <p:cNvPr id="6" name="Rectangle 5"/>
          <p:cNvSpPr/>
          <p:nvPr/>
        </p:nvSpPr>
        <p:spPr>
          <a:xfrm>
            <a:off x="1447800" y="4648200"/>
            <a:ext cx="6553200" cy="1569660"/>
          </a:xfrm>
          <a:prstGeom prst="rect">
            <a:avLst/>
          </a:prstGeom>
          <a:solidFill>
            <a:srgbClr val="DDFCD8"/>
          </a:solidFill>
        </p:spPr>
        <p:txBody>
          <a:bodyPr wrap="square">
            <a:spAutoFit/>
          </a:bodyPr>
          <a:lstStyle/>
          <a:p>
            <a:r>
              <a:rPr lang="tr-TR" sz="2400" dirty="0">
                <a:latin typeface="Arial" pitchFamily="34" charset="0"/>
                <a:cs typeface="Arial" pitchFamily="34" charset="0"/>
              </a:rPr>
              <a:t>Akut inflamasyonda her iki uçta </a:t>
            </a:r>
            <a:r>
              <a:rPr lang="tr-TR" sz="2400" b="1" u="sng" dirty="0">
                <a:solidFill>
                  <a:srgbClr val="7030A0"/>
                </a:solidFill>
                <a:latin typeface="Arial" pitchFamily="34" charset="0"/>
                <a:cs typeface="Arial" pitchFamily="34" charset="0"/>
              </a:rPr>
              <a:t>hidrostatik basınç artar</a:t>
            </a:r>
            <a:r>
              <a:rPr lang="tr-TR" sz="2400" dirty="0">
                <a:latin typeface="Arial" pitchFamily="34" charset="0"/>
                <a:cs typeface="Arial" pitchFamily="34" charset="0"/>
              </a:rPr>
              <a:t>, damar dışına protein sızıntısı nedeniyle </a:t>
            </a:r>
            <a:r>
              <a:rPr lang="tr-TR" sz="2400" b="1" u="sng" dirty="0">
                <a:solidFill>
                  <a:srgbClr val="7030A0"/>
                </a:solidFill>
                <a:latin typeface="Arial" pitchFamily="34" charset="0"/>
                <a:cs typeface="Arial" pitchFamily="34" charset="0"/>
              </a:rPr>
              <a:t>osmotik basınç azalır</a:t>
            </a:r>
            <a:r>
              <a:rPr lang="tr-TR" sz="2400" dirty="0">
                <a:latin typeface="Arial" pitchFamily="34" charset="0"/>
                <a:cs typeface="Arial" pitchFamily="34" charset="0"/>
              </a:rPr>
              <a:t>, sonuçta damar dışına hep sıvı çıkar. </a:t>
            </a:r>
            <a:r>
              <a:rPr lang="tr-TR" sz="2400" b="1" u="sng" dirty="0">
                <a:solidFill>
                  <a:srgbClr val="7030A0"/>
                </a:solidFill>
                <a:latin typeface="Arial" pitchFamily="34" charset="0"/>
                <a:cs typeface="Arial" pitchFamily="34" charset="0"/>
              </a:rPr>
              <a:t>ÖDEM</a:t>
            </a:r>
            <a:r>
              <a:rPr lang="tr-TR" sz="2400" dirty="0">
                <a:latin typeface="Arial" pitchFamily="34" charset="0"/>
                <a:cs typeface="Arial" pitchFamily="34" charset="0"/>
              </a:rPr>
              <a:t> olur.</a:t>
            </a:r>
            <a:endParaRPr lang="en-US" sz="2400" dirty="0">
              <a:latin typeface="Arial" pitchFamily="34" charset="0"/>
              <a:cs typeface="Arial" pitchFamily="34" charset="0"/>
            </a:endParaRPr>
          </a:p>
        </p:txBody>
      </p:sp>
      <p:sp>
        <p:nvSpPr>
          <p:cNvPr id="7" name="Metin kutusu 6">
            <a:extLst>
              <a:ext uri="{FF2B5EF4-FFF2-40B4-BE49-F238E27FC236}">
                <a16:creationId xmlns:a16="http://schemas.microsoft.com/office/drawing/2014/main" id="{28B85F28-6D05-4831-A143-76EE4D98C474}"/>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53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28600"/>
            <a:ext cx="7848600" cy="64770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tr-TR" sz="2800" b="1" i="0" u="sng" strike="noStrike" kern="1200" cap="none" spc="0" normalizeH="0" baseline="0" noProof="0" dirty="0">
                <a:ln>
                  <a:noFill/>
                </a:ln>
                <a:solidFill>
                  <a:srgbClr val="C00000"/>
                </a:solidFill>
                <a:effectLst/>
                <a:uLnTx/>
                <a:uFillTx/>
                <a:latin typeface="Arial" pitchFamily="34" charset="0"/>
                <a:ea typeface="+mn-ea"/>
                <a:cs typeface="Arial" pitchFamily="34" charset="0"/>
              </a:rPr>
              <a:t>ÖDEM: </a:t>
            </a:r>
          </a:p>
          <a:p>
            <a:pPr marL="731520" lvl="1" indent="-274320">
              <a:spcBef>
                <a:spcPts val="600"/>
              </a:spcBef>
              <a:buClr>
                <a:srgbClr val="C00000"/>
              </a:buClr>
              <a:buSzPct val="70000"/>
              <a:buFont typeface="Wingdings" pitchFamily="2" charset="2"/>
              <a:buChar char="Ø"/>
            </a:pPr>
            <a:r>
              <a:rPr lang="tr-TR" sz="2800" b="1" dirty="0">
                <a:solidFill>
                  <a:srgbClr val="C00000"/>
                </a:solidFill>
                <a:latin typeface="Arial" pitchFamily="34" charset="0"/>
                <a:cs typeface="Arial" pitchFamily="34" charset="0"/>
              </a:rPr>
              <a:t>TRANSUDA</a:t>
            </a:r>
            <a:r>
              <a:rPr lang="tr-TR" sz="2800" dirty="0">
                <a:latin typeface="Arial" pitchFamily="34" charset="0"/>
                <a:cs typeface="Arial" pitchFamily="34" charset="0"/>
              </a:rPr>
              <a:t> </a:t>
            </a:r>
            <a:r>
              <a:rPr lang="tr-TR" sz="2800" b="1" dirty="0">
                <a:solidFill>
                  <a:srgbClr val="C00000"/>
                </a:solidFill>
                <a:latin typeface="Arial" pitchFamily="34" charset="0"/>
                <a:cs typeface="Arial" pitchFamily="34" charset="0"/>
              </a:rPr>
              <a:t>(İnflamatuar olmayan ödem)</a:t>
            </a:r>
          </a:p>
          <a:p>
            <a:pPr marL="731520" lvl="1" indent="-274320">
              <a:spcBef>
                <a:spcPts val="600"/>
              </a:spcBef>
              <a:buClr>
                <a:schemeClr val="accent1"/>
              </a:buClr>
              <a:buSzPct val="70000"/>
              <a:buFont typeface="Arial" pitchFamily="34" charset="0"/>
              <a:buChar char="•"/>
            </a:pPr>
            <a:r>
              <a:rPr lang="tr-TR" sz="2800" u="sng" dirty="0">
                <a:latin typeface="Arial" pitchFamily="34" charset="0"/>
                <a:cs typeface="Arial" pitchFamily="34" charset="0"/>
              </a:rPr>
              <a:t>Hidrostatik basınç - osmotik basınç arası dengesizliklerle</a:t>
            </a:r>
            <a:r>
              <a:rPr lang="tr-TR" sz="2800" dirty="0">
                <a:latin typeface="Arial" pitchFamily="34" charset="0"/>
                <a:cs typeface="Arial" pitchFamily="34" charset="0"/>
              </a:rPr>
              <a:t> oluşur.</a:t>
            </a:r>
          </a:p>
          <a:p>
            <a:pPr marL="731520" lvl="1" indent="-274320">
              <a:spcBef>
                <a:spcPts val="600"/>
              </a:spcBef>
              <a:buClr>
                <a:schemeClr val="accent1"/>
              </a:buClr>
              <a:buSzPct val="70000"/>
              <a:buFont typeface="Arial" pitchFamily="34" charset="0"/>
              <a:buChar char="•"/>
            </a:pPr>
            <a:r>
              <a:rPr lang="tr-TR" sz="2800" dirty="0">
                <a:latin typeface="Arial" pitchFamily="34" charset="0"/>
                <a:cs typeface="Arial" pitchFamily="34" charset="0"/>
                <a:sym typeface="Symbol"/>
              </a:rPr>
              <a:t>Protein içeriği düşük, dansitesi 1012’den az olan sıvı</a:t>
            </a:r>
            <a:r>
              <a:rPr lang="tr-TR" sz="2800" dirty="0">
                <a:latin typeface="Arial" pitchFamily="34" charset="0"/>
                <a:cs typeface="Arial" pitchFamily="34" charset="0"/>
              </a:rPr>
              <a:t>   </a:t>
            </a:r>
            <a:endParaRPr lang="en-US" sz="2800" dirty="0">
              <a:latin typeface="Arial" pitchFamily="34" charset="0"/>
              <a:cs typeface="Arial" pitchFamily="34" charset="0"/>
            </a:endParaRPr>
          </a:p>
          <a:p>
            <a:pPr marL="731520" lvl="1" indent="-274320">
              <a:spcBef>
                <a:spcPts val="600"/>
              </a:spcBef>
              <a:buClr>
                <a:srgbClr val="C00000"/>
              </a:buClr>
              <a:buSzPct val="70000"/>
              <a:buFont typeface="Wingdings" pitchFamily="2" charset="2"/>
              <a:buChar char="Ø"/>
            </a:pPr>
            <a:r>
              <a:rPr lang="tr-TR" sz="2800" b="1" baseline="0" dirty="0">
                <a:solidFill>
                  <a:srgbClr val="C00000"/>
                </a:solidFill>
                <a:latin typeface="Arial" pitchFamily="34" charset="0"/>
                <a:cs typeface="Arial" pitchFamily="34" charset="0"/>
              </a:rPr>
              <a:t>EKSUDA</a:t>
            </a:r>
            <a:r>
              <a:rPr lang="tr-TR" sz="2800" baseline="0" dirty="0">
                <a:latin typeface="Arial" pitchFamily="34" charset="0"/>
                <a:cs typeface="Arial" pitchFamily="34" charset="0"/>
              </a:rPr>
              <a:t> </a:t>
            </a:r>
            <a:r>
              <a:rPr lang="tr-TR" sz="2800" b="1" baseline="0" dirty="0">
                <a:solidFill>
                  <a:srgbClr val="C00000"/>
                </a:solidFill>
                <a:latin typeface="Arial" pitchFamily="34" charset="0"/>
                <a:cs typeface="Arial" pitchFamily="34" charset="0"/>
              </a:rPr>
              <a:t>(İnflamatuar ödem)</a:t>
            </a:r>
          </a:p>
          <a:p>
            <a:pPr marL="731520" lvl="1" indent="-274320">
              <a:spcBef>
                <a:spcPts val="600"/>
              </a:spcBef>
              <a:buClr>
                <a:schemeClr val="accent1"/>
              </a:buClr>
              <a:buSzPct val="70000"/>
              <a:buFont typeface="Arial" pitchFamily="34" charset="0"/>
              <a:buChar char="•"/>
            </a:pPr>
            <a:r>
              <a:rPr lang="tr-TR" sz="2800" dirty="0">
                <a:latin typeface="Arial" pitchFamily="34" charset="0"/>
                <a:cs typeface="Arial" pitchFamily="34" charset="0"/>
              </a:rPr>
              <a:t>Hidrostatik basınç - osmotik basınç arası dengesizlik yanısıra </a:t>
            </a:r>
            <a:r>
              <a:rPr lang="tr-TR" sz="2800" b="1" u="sng" dirty="0">
                <a:solidFill>
                  <a:srgbClr val="C00000"/>
                </a:solidFill>
                <a:latin typeface="Arial" pitchFamily="34" charset="0"/>
                <a:cs typeface="Arial" pitchFamily="34" charset="0"/>
              </a:rPr>
              <a:t>vaskuler permeabilite artışı</a:t>
            </a:r>
            <a:r>
              <a:rPr lang="tr-TR" sz="2800" u="sng" dirty="0">
                <a:latin typeface="Arial" pitchFamily="34" charset="0"/>
                <a:cs typeface="Arial" pitchFamily="34" charset="0"/>
              </a:rPr>
              <a:t> ile damar dışına protein ve hücre çıkışının</a:t>
            </a:r>
            <a:r>
              <a:rPr lang="tr-TR" sz="2800" dirty="0">
                <a:latin typeface="Arial" pitchFamily="34" charset="0"/>
                <a:cs typeface="Arial" pitchFamily="34" charset="0"/>
              </a:rPr>
              <a:t> olduğu ödem</a:t>
            </a:r>
          </a:p>
          <a:p>
            <a:pPr marL="731520" lvl="1" indent="-274320">
              <a:spcBef>
                <a:spcPts val="600"/>
              </a:spcBef>
              <a:buClr>
                <a:schemeClr val="accent1"/>
              </a:buClr>
              <a:buSzPct val="70000"/>
              <a:buFont typeface="Arial" pitchFamily="34" charset="0"/>
              <a:buChar char="•"/>
            </a:pPr>
            <a:r>
              <a:rPr lang="tr-TR" sz="2800" dirty="0">
                <a:latin typeface="Arial" pitchFamily="34" charset="0"/>
                <a:cs typeface="Arial" pitchFamily="34" charset="0"/>
              </a:rPr>
              <a:t>Protein konsantrasyonu ve hücresel artıklardan zengin, dansitesi 1020’den yüksek olan sıvı.</a:t>
            </a:r>
            <a:endParaRPr lang="tr-TR" sz="2800" baseline="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609600"/>
            <a:ext cx="8915400" cy="1143000"/>
          </a:xfrm>
          <a:prstGeom prst="rect">
            <a:avLst/>
          </a:prstGeom>
          <a:noFill/>
          <a:ln w="9525">
            <a:noFill/>
            <a:miter lim="800000"/>
            <a:headEnd/>
            <a:tailEnd/>
          </a:ln>
          <a:effectLst/>
        </p:spPr>
        <p:txBody>
          <a:bodyPr lIns="90488" tIns="44450" rIns="90488" bIns="44450" anchor="b"/>
          <a:lstStyle/>
          <a:p>
            <a:pPr algn="ctr" eaLnBrk="0" hangingPunct="0"/>
            <a:endParaRPr lang="en-US" sz="4400" b="1" dirty="0">
              <a:solidFill>
                <a:schemeClr val="tx2"/>
              </a:solidFill>
              <a:effectLst>
                <a:outerShdw blurRad="38100" dist="38100" dir="2700000" algn="tl">
                  <a:srgbClr val="C0C0C0"/>
                </a:outerShdw>
              </a:effectLst>
              <a:latin typeface="Times New Roman" pitchFamily="18" charset="0"/>
            </a:endParaRPr>
          </a:p>
          <a:p>
            <a:pPr algn="ctr" eaLnBrk="0" hangingPunct="0"/>
            <a:r>
              <a:rPr lang="en-US" sz="4400" b="1" dirty="0">
                <a:solidFill>
                  <a:schemeClr val="tx2"/>
                </a:solidFill>
                <a:effectLst>
                  <a:outerShdw blurRad="38100" dist="38100" dir="2700000" algn="tl">
                    <a:srgbClr val="C0C0C0"/>
                  </a:outerShdw>
                </a:effectLst>
                <a:latin typeface="Times New Roman" pitchFamily="18" charset="0"/>
              </a:rPr>
              <a:t> </a:t>
            </a:r>
            <a:endParaRPr lang="en-US" sz="3200" b="1" dirty="0">
              <a:solidFill>
                <a:schemeClr val="accent2"/>
              </a:solidFill>
              <a:effectLst>
                <a:outerShdw blurRad="38100" dist="38100" dir="2700000" algn="tl">
                  <a:srgbClr val="C0C0C0"/>
                </a:outerShdw>
              </a:effectLst>
              <a:latin typeface="Times New Roman" pitchFamily="18" charset="0"/>
            </a:endParaRPr>
          </a:p>
        </p:txBody>
      </p:sp>
      <p:sp>
        <p:nvSpPr>
          <p:cNvPr id="35843" name="Oval 3"/>
          <p:cNvSpPr>
            <a:spLocks noChangeArrowheads="1"/>
          </p:cNvSpPr>
          <p:nvPr/>
        </p:nvSpPr>
        <p:spPr bwMode="auto">
          <a:xfrm>
            <a:off x="844550" y="4578350"/>
            <a:ext cx="977900" cy="1282700"/>
          </a:xfrm>
          <a:prstGeom prst="ellipse">
            <a:avLst/>
          </a:prstGeom>
          <a:solidFill>
            <a:srgbClr val="FF0000"/>
          </a:solidFill>
          <a:ln w="12700">
            <a:solidFill>
              <a:schemeClr val="tx1"/>
            </a:solidFill>
            <a:round/>
            <a:headEnd/>
            <a:tailEnd/>
          </a:ln>
          <a:effectLst/>
        </p:spPr>
        <p:txBody>
          <a:bodyPr wrap="none" anchor="ctr"/>
          <a:lstStyle/>
          <a:p>
            <a:endParaRPr lang="en-US" dirty="0"/>
          </a:p>
        </p:txBody>
      </p:sp>
      <p:sp>
        <p:nvSpPr>
          <p:cNvPr id="35844" name="Line 4"/>
          <p:cNvSpPr>
            <a:spLocks noChangeShapeType="1"/>
          </p:cNvSpPr>
          <p:nvPr/>
        </p:nvSpPr>
        <p:spPr bwMode="auto">
          <a:xfrm>
            <a:off x="1379538" y="4572000"/>
            <a:ext cx="6081712" cy="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35845" name="Line 5"/>
          <p:cNvSpPr>
            <a:spLocks noChangeShapeType="1"/>
          </p:cNvSpPr>
          <p:nvPr/>
        </p:nvSpPr>
        <p:spPr bwMode="auto">
          <a:xfrm>
            <a:off x="1379538" y="5867400"/>
            <a:ext cx="6081712" cy="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35847" name="Rectangle 7"/>
          <p:cNvSpPr>
            <a:spLocks noChangeArrowheads="1"/>
          </p:cNvSpPr>
          <p:nvPr/>
        </p:nvSpPr>
        <p:spPr bwMode="auto">
          <a:xfrm>
            <a:off x="2195513" y="5167313"/>
            <a:ext cx="1857375" cy="819150"/>
          </a:xfrm>
          <a:prstGeom prst="rect">
            <a:avLst/>
          </a:prstGeom>
          <a:noFill/>
          <a:ln w="9525">
            <a:noFill/>
            <a:miter lim="800000"/>
            <a:headEnd/>
            <a:tailEnd/>
          </a:ln>
          <a:effectLst/>
        </p:spPr>
        <p:txBody>
          <a:bodyPr wrap="none" lIns="90488" tIns="44450" rIns="90488" bIns="44450">
            <a:spAutoFit/>
          </a:bodyPr>
          <a:lstStyle/>
          <a:p>
            <a:pPr eaLnBrk="0" hangingPunct="0"/>
            <a:r>
              <a:rPr lang="tr-TR" sz="3600" b="1" baseline="30000" dirty="0">
                <a:effectLst>
                  <a:outerShdw blurRad="38100" dist="38100" dir="2700000" algn="tl">
                    <a:srgbClr val="C0C0C0"/>
                  </a:outerShdw>
                </a:effectLst>
              </a:rPr>
              <a:t>Hidrostatik </a:t>
            </a: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35848" name="Rectangle 8"/>
          <p:cNvSpPr>
            <a:spLocks noChangeArrowheads="1"/>
          </p:cNvSpPr>
          <p:nvPr/>
        </p:nvSpPr>
        <p:spPr bwMode="auto">
          <a:xfrm>
            <a:off x="4938713" y="5167313"/>
            <a:ext cx="1413850" cy="828432"/>
          </a:xfrm>
          <a:prstGeom prst="rect">
            <a:avLst/>
          </a:prstGeom>
          <a:noFill/>
          <a:ln w="9525">
            <a:noFill/>
            <a:miter lim="800000"/>
            <a:headEnd/>
            <a:tailEnd/>
          </a:ln>
          <a:effectLst/>
        </p:spPr>
        <p:txBody>
          <a:bodyPr wrap="none" lIns="90488" tIns="44450" rIns="90488" bIns="44450">
            <a:spAutoFit/>
          </a:bodyPr>
          <a:lstStyle/>
          <a:p>
            <a:pPr eaLnBrk="0" hangingPunct="0"/>
            <a:r>
              <a:rPr lang="en-US" sz="3600" b="1" baseline="30000" dirty="0">
                <a:effectLst>
                  <a:outerShdw blurRad="38100" dist="38100" dir="2700000" algn="tl">
                    <a:srgbClr val="C0C0C0"/>
                  </a:outerShdw>
                </a:effectLst>
              </a:rPr>
              <a:t>O</a:t>
            </a:r>
            <a:r>
              <a:rPr lang="tr-TR" sz="3600" b="1" baseline="30000" dirty="0">
                <a:effectLst>
                  <a:outerShdw blurRad="38100" dist="38100" dir="2700000" algn="tl">
                    <a:srgbClr val="C0C0C0"/>
                  </a:outerShdw>
                </a:effectLst>
              </a:rPr>
              <a:t>smotik</a:t>
            </a:r>
            <a:endParaRPr lang="en-US" sz="3600" b="1" baseline="30000" dirty="0">
              <a:effectLst>
                <a:outerShdw blurRad="38100" dist="38100" dir="2700000" algn="tl">
                  <a:srgbClr val="C0C0C0"/>
                </a:outerShdw>
              </a:effectLst>
            </a:endParaRP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35849" name="AutoShape 9"/>
          <p:cNvSpPr>
            <a:spLocks noChangeArrowheads="1"/>
          </p:cNvSpPr>
          <p:nvPr/>
        </p:nvSpPr>
        <p:spPr bwMode="auto">
          <a:xfrm>
            <a:off x="2368550" y="3511550"/>
            <a:ext cx="1282700" cy="1282700"/>
          </a:xfrm>
          <a:prstGeom prst="upArrow">
            <a:avLst>
              <a:gd name="adj1" fmla="val 75009"/>
              <a:gd name="adj2" fmla="val 50005"/>
            </a:avLst>
          </a:prstGeom>
          <a:solidFill>
            <a:srgbClr val="000000"/>
          </a:solidFill>
          <a:ln w="12700">
            <a:solidFill>
              <a:schemeClr val="tx1"/>
            </a:solidFill>
            <a:miter lim="800000"/>
            <a:headEnd/>
            <a:tailEnd/>
          </a:ln>
          <a:effectLst/>
        </p:spPr>
        <p:txBody>
          <a:bodyPr wrap="none" anchor="ctr"/>
          <a:lstStyle/>
          <a:p>
            <a:endParaRPr lang="en-US" dirty="0"/>
          </a:p>
        </p:txBody>
      </p:sp>
      <p:sp>
        <p:nvSpPr>
          <p:cNvPr id="35850" name="AutoShape 10"/>
          <p:cNvSpPr>
            <a:spLocks noChangeArrowheads="1"/>
          </p:cNvSpPr>
          <p:nvPr/>
        </p:nvSpPr>
        <p:spPr bwMode="auto">
          <a:xfrm flipH="1">
            <a:off x="5264150" y="3816350"/>
            <a:ext cx="444500" cy="1054100"/>
          </a:xfrm>
          <a:prstGeom prst="downArrow">
            <a:avLst>
              <a:gd name="adj1" fmla="val 50000"/>
              <a:gd name="adj2" fmla="val 118604"/>
            </a:avLst>
          </a:prstGeom>
          <a:solidFill>
            <a:srgbClr val="000000"/>
          </a:solidFill>
          <a:ln w="12700">
            <a:solidFill>
              <a:schemeClr val="tx1"/>
            </a:solidFill>
            <a:miter lim="800000"/>
            <a:headEnd/>
            <a:tailEnd/>
          </a:ln>
          <a:effectLst/>
        </p:spPr>
        <p:txBody>
          <a:bodyPr wrap="none" anchor="ctr"/>
          <a:lstStyle/>
          <a:p>
            <a:endParaRPr lang="en-US" dirty="0"/>
          </a:p>
        </p:txBody>
      </p:sp>
      <p:sp>
        <p:nvSpPr>
          <p:cNvPr id="35851" name="Rectangle 11"/>
          <p:cNvSpPr>
            <a:spLocks noGrp="1" noChangeArrowheads="1"/>
          </p:cNvSpPr>
          <p:nvPr>
            <p:ph type="title"/>
          </p:nvPr>
        </p:nvSpPr>
        <p:spPr>
          <a:xfrm>
            <a:off x="914400" y="457200"/>
            <a:ext cx="7467600" cy="731838"/>
          </a:xfrm>
        </p:spPr>
        <p:txBody>
          <a:bodyPr>
            <a:normAutofit/>
          </a:bodyPr>
          <a:lstStyle/>
          <a:p>
            <a:r>
              <a:rPr lang="tr-TR" sz="3600" b="1" dirty="0">
                <a:solidFill>
                  <a:srgbClr val="C00000"/>
                </a:solidFill>
                <a:latin typeface="Arial" pitchFamily="34" charset="0"/>
                <a:cs typeface="Arial" pitchFamily="34" charset="0"/>
              </a:rPr>
              <a:t>İNFLAMATUAR OLMAYAN ÖDEM </a:t>
            </a:r>
            <a:endParaRPr lang="en-US" sz="3600" b="1" dirty="0">
              <a:solidFill>
                <a:srgbClr val="C00000"/>
              </a:solidFill>
              <a:latin typeface="Arial" pitchFamily="34" charset="0"/>
              <a:cs typeface="Arial" pitchFamily="34" charset="0"/>
            </a:endParaRPr>
          </a:p>
        </p:txBody>
      </p:sp>
      <p:sp>
        <p:nvSpPr>
          <p:cNvPr id="35852" name="Text Box 12"/>
          <p:cNvSpPr txBox="1">
            <a:spLocks noChangeArrowheads="1"/>
          </p:cNvSpPr>
          <p:nvPr/>
        </p:nvSpPr>
        <p:spPr bwMode="auto">
          <a:xfrm>
            <a:off x="539750" y="1700213"/>
            <a:ext cx="8135938" cy="1261884"/>
          </a:xfrm>
          <a:prstGeom prst="rect">
            <a:avLst/>
          </a:prstGeom>
          <a:noFill/>
          <a:ln w="9525">
            <a:noFill/>
            <a:miter lim="800000"/>
            <a:headEnd/>
            <a:tailEnd/>
          </a:ln>
          <a:effectLst/>
        </p:spPr>
        <p:txBody>
          <a:bodyPr>
            <a:spAutoFit/>
          </a:bodyPr>
          <a:lstStyle/>
          <a:p>
            <a:pPr algn="ctr"/>
            <a:r>
              <a:rPr lang="tr-TR" sz="3600" b="1" dirty="0">
                <a:latin typeface="Arial" pitchFamily="34" charset="0"/>
                <a:cs typeface="Arial" pitchFamily="34" charset="0"/>
              </a:rPr>
              <a:t>TRANSUDA</a:t>
            </a:r>
            <a:r>
              <a:rPr lang="tr-TR" sz="3200" b="1" dirty="0">
                <a:latin typeface="Arial" pitchFamily="34" charset="0"/>
                <a:cs typeface="Arial" pitchFamily="34" charset="0"/>
              </a:rPr>
              <a:t> </a:t>
            </a:r>
            <a:r>
              <a:rPr lang="tr-TR" sz="4400" dirty="0">
                <a:latin typeface="Arial" pitchFamily="34" charset="0"/>
                <a:cs typeface="Arial" pitchFamily="34" charset="0"/>
              </a:rPr>
              <a:t>:</a:t>
            </a:r>
          </a:p>
          <a:p>
            <a:r>
              <a:rPr lang="tr-TR" sz="3200" dirty="0">
                <a:latin typeface="Arial" pitchFamily="34" charset="0"/>
                <a:cs typeface="Arial" pitchFamily="34" charset="0"/>
              </a:rPr>
              <a:t>    Protein içeriği düşük- yoğunluğu &lt;1.012</a:t>
            </a:r>
          </a:p>
        </p:txBody>
      </p:sp>
      <p:sp>
        <p:nvSpPr>
          <p:cNvPr id="12" name="Rectangle 11"/>
          <p:cNvSpPr txBox="1">
            <a:spLocks noChangeArrowheads="1"/>
          </p:cNvSpPr>
          <p:nvPr/>
        </p:nvSpPr>
        <p:spPr>
          <a:xfrm>
            <a:off x="1143000" y="1219200"/>
            <a:ext cx="7467600" cy="7318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small" spc="0" normalizeH="0" baseline="0" noProof="0" dirty="0">
              <a:ln>
                <a:noFill/>
              </a:ln>
              <a:solidFill>
                <a:srgbClr val="C00000"/>
              </a:solidFill>
              <a:effectLst/>
              <a:uLnTx/>
              <a:uFillTx/>
              <a:latin typeface="Arial" pitchFamily="34" charset="0"/>
              <a:ea typeface="+mj-ea"/>
              <a:cs typeface="Arial" pitchFamily="34" charset="0"/>
            </a:endParaRPr>
          </a:p>
        </p:txBody>
      </p:sp>
      <p:sp>
        <p:nvSpPr>
          <p:cNvPr id="13" name="Rectangle 12"/>
          <p:cNvSpPr/>
          <p:nvPr/>
        </p:nvSpPr>
        <p:spPr>
          <a:xfrm>
            <a:off x="2249591" y="1219200"/>
            <a:ext cx="4156907" cy="584775"/>
          </a:xfrm>
          <a:prstGeom prst="rect">
            <a:avLst/>
          </a:prstGeom>
        </p:spPr>
        <p:txBody>
          <a:bodyPr wrap="none">
            <a:spAutoFit/>
          </a:bodyPr>
          <a:lstStyle/>
          <a:p>
            <a:pPr algn="ctr"/>
            <a:r>
              <a:rPr lang="tr-TR" sz="3200" b="1" dirty="0">
                <a:solidFill>
                  <a:srgbClr val="C00000"/>
                </a:solidFill>
                <a:latin typeface="Arial" pitchFamily="34" charset="0"/>
                <a:cs typeface="Arial" pitchFamily="34" charset="0"/>
              </a:rPr>
              <a:t>Hidrostatik basınç </a:t>
            </a:r>
            <a:r>
              <a:rPr lang="tr-TR" sz="3200" b="1" dirty="0">
                <a:solidFill>
                  <a:srgbClr val="C00000"/>
                </a:solidFill>
                <a:latin typeface="Arial" pitchFamily="34" charset="0"/>
                <a:cs typeface="Arial" pitchFamily="34" charset="0"/>
                <a:sym typeface="Symbol"/>
              </a:rPr>
              <a:t></a:t>
            </a:r>
            <a:endParaRPr lang="tr-TR" sz="3200" dirty="0">
              <a:solidFill>
                <a:srgbClr val="C00000"/>
              </a:solidFill>
              <a:latin typeface="Arial" pitchFamily="34" charset="0"/>
              <a:cs typeface="Arial"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609600"/>
            <a:ext cx="8915400" cy="1143000"/>
          </a:xfrm>
          <a:prstGeom prst="rect">
            <a:avLst/>
          </a:prstGeom>
          <a:noFill/>
          <a:ln w="9525">
            <a:noFill/>
            <a:miter lim="800000"/>
            <a:headEnd/>
            <a:tailEnd/>
          </a:ln>
          <a:effectLst/>
        </p:spPr>
        <p:txBody>
          <a:bodyPr lIns="90488" tIns="44450" rIns="90488" bIns="44450" anchor="b"/>
          <a:lstStyle/>
          <a:p>
            <a:pPr algn="ctr" eaLnBrk="0" hangingPunct="0"/>
            <a:endParaRPr lang="en-US" sz="4400" b="1" dirty="0">
              <a:solidFill>
                <a:schemeClr val="tx2"/>
              </a:solidFill>
              <a:effectLst>
                <a:outerShdw blurRad="38100" dist="38100" dir="2700000" algn="tl">
                  <a:srgbClr val="C0C0C0"/>
                </a:outerShdw>
              </a:effectLst>
              <a:latin typeface="Times New Roman" pitchFamily="18" charset="0"/>
            </a:endParaRPr>
          </a:p>
          <a:p>
            <a:pPr algn="ctr" eaLnBrk="0" hangingPunct="0"/>
            <a:r>
              <a:rPr lang="en-US" sz="4400" b="1" dirty="0">
                <a:solidFill>
                  <a:schemeClr val="tx2"/>
                </a:solidFill>
                <a:effectLst>
                  <a:outerShdw blurRad="38100" dist="38100" dir="2700000" algn="tl">
                    <a:srgbClr val="C0C0C0"/>
                  </a:outerShdw>
                </a:effectLst>
                <a:latin typeface="Times New Roman" pitchFamily="18" charset="0"/>
              </a:rPr>
              <a:t> </a:t>
            </a:r>
            <a:endParaRPr lang="en-US" sz="3200" b="1" dirty="0">
              <a:solidFill>
                <a:schemeClr val="accent2"/>
              </a:solidFill>
              <a:effectLst>
                <a:outerShdw blurRad="38100" dist="38100" dir="2700000" algn="tl">
                  <a:srgbClr val="C0C0C0"/>
                </a:outerShdw>
              </a:effectLst>
              <a:latin typeface="Times New Roman" pitchFamily="18" charset="0"/>
            </a:endParaRPr>
          </a:p>
        </p:txBody>
      </p:sp>
      <p:sp>
        <p:nvSpPr>
          <p:cNvPr id="39939" name="Oval 3"/>
          <p:cNvSpPr>
            <a:spLocks noChangeArrowheads="1"/>
          </p:cNvSpPr>
          <p:nvPr/>
        </p:nvSpPr>
        <p:spPr bwMode="auto">
          <a:xfrm>
            <a:off x="844550" y="4578350"/>
            <a:ext cx="977900" cy="1282700"/>
          </a:xfrm>
          <a:prstGeom prst="ellipse">
            <a:avLst/>
          </a:prstGeom>
          <a:solidFill>
            <a:srgbClr val="FF0000"/>
          </a:solidFill>
          <a:ln w="12700">
            <a:solidFill>
              <a:schemeClr val="tx1"/>
            </a:solidFill>
            <a:round/>
            <a:headEnd/>
            <a:tailEnd/>
          </a:ln>
          <a:effectLst/>
        </p:spPr>
        <p:txBody>
          <a:bodyPr wrap="none" anchor="ctr"/>
          <a:lstStyle/>
          <a:p>
            <a:endParaRPr lang="en-US" dirty="0"/>
          </a:p>
        </p:txBody>
      </p:sp>
      <p:sp>
        <p:nvSpPr>
          <p:cNvPr id="39940" name="Line 4"/>
          <p:cNvSpPr>
            <a:spLocks noChangeShapeType="1"/>
          </p:cNvSpPr>
          <p:nvPr/>
        </p:nvSpPr>
        <p:spPr bwMode="auto">
          <a:xfrm>
            <a:off x="1379538" y="4572000"/>
            <a:ext cx="6081712" cy="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39941" name="Line 5"/>
          <p:cNvSpPr>
            <a:spLocks noChangeShapeType="1"/>
          </p:cNvSpPr>
          <p:nvPr/>
        </p:nvSpPr>
        <p:spPr bwMode="auto">
          <a:xfrm>
            <a:off x="1379538" y="5867400"/>
            <a:ext cx="6081712" cy="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39942" name="Rectangle 6"/>
          <p:cNvSpPr>
            <a:spLocks noChangeArrowheads="1"/>
          </p:cNvSpPr>
          <p:nvPr/>
        </p:nvSpPr>
        <p:spPr bwMode="auto">
          <a:xfrm>
            <a:off x="2195513" y="5167313"/>
            <a:ext cx="1857375" cy="819150"/>
          </a:xfrm>
          <a:prstGeom prst="rect">
            <a:avLst/>
          </a:prstGeom>
          <a:noFill/>
          <a:ln w="9525">
            <a:noFill/>
            <a:miter lim="800000"/>
            <a:headEnd/>
            <a:tailEnd/>
          </a:ln>
          <a:effectLst/>
        </p:spPr>
        <p:txBody>
          <a:bodyPr wrap="none" lIns="90488" tIns="44450" rIns="90488" bIns="44450">
            <a:spAutoFit/>
          </a:bodyPr>
          <a:lstStyle/>
          <a:p>
            <a:pPr eaLnBrk="0" hangingPunct="0"/>
            <a:r>
              <a:rPr lang="tr-TR" sz="3600" b="1" baseline="30000" dirty="0">
                <a:effectLst>
                  <a:outerShdw blurRad="38100" dist="38100" dir="2700000" algn="tl">
                    <a:srgbClr val="C0C0C0"/>
                  </a:outerShdw>
                </a:effectLst>
              </a:rPr>
              <a:t>Hidrostatik </a:t>
            </a: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39943" name="Rectangle 7"/>
          <p:cNvSpPr>
            <a:spLocks noChangeArrowheads="1"/>
          </p:cNvSpPr>
          <p:nvPr/>
        </p:nvSpPr>
        <p:spPr bwMode="auto">
          <a:xfrm>
            <a:off x="4932363" y="4868863"/>
            <a:ext cx="1413850" cy="1074653"/>
          </a:xfrm>
          <a:prstGeom prst="rect">
            <a:avLst/>
          </a:prstGeom>
          <a:noFill/>
          <a:ln w="9525">
            <a:noFill/>
            <a:miter lim="800000"/>
            <a:headEnd/>
            <a:tailEnd/>
          </a:ln>
          <a:effectLst/>
        </p:spPr>
        <p:txBody>
          <a:bodyPr wrap="none" lIns="90488" tIns="44450" rIns="90488" bIns="44450">
            <a:spAutoFit/>
          </a:bodyPr>
          <a:lstStyle/>
          <a:p>
            <a:pPr eaLnBrk="0" hangingPunct="0"/>
            <a:endParaRPr lang="tr-TR" sz="2400" b="1" baseline="30000" dirty="0">
              <a:effectLst>
                <a:outerShdw blurRad="38100" dist="38100" dir="2700000" algn="tl">
                  <a:srgbClr val="C0C0C0"/>
                </a:outerShdw>
              </a:effectLst>
            </a:endParaRPr>
          </a:p>
          <a:p>
            <a:pPr eaLnBrk="0" hangingPunct="0"/>
            <a:r>
              <a:rPr lang="en-US" sz="3600" b="1" baseline="30000" dirty="0">
                <a:effectLst>
                  <a:outerShdw blurRad="38100" dist="38100" dir="2700000" algn="tl">
                    <a:srgbClr val="C0C0C0"/>
                  </a:outerShdw>
                </a:effectLst>
              </a:rPr>
              <a:t>O</a:t>
            </a:r>
            <a:r>
              <a:rPr lang="tr-TR" sz="3600" b="1" baseline="30000" dirty="0">
                <a:effectLst>
                  <a:outerShdw blurRad="38100" dist="38100" dir="2700000" algn="tl">
                    <a:srgbClr val="C0C0C0"/>
                  </a:outerShdw>
                </a:effectLst>
              </a:rPr>
              <a:t>smotik</a:t>
            </a:r>
            <a:endParaRPr lang="en-US" sz="3600" b="1" baseline="30000" dirty="0">
              <a:effectLst>
                <a:outerShdw blurRad="38100" dist="38100" dir="2700000" algn="tl">
                  <a:srgbClr val="C0C0C0"/>
                </a:outerShdw>
              </a:effectLst>
            </a:endParaRP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39944" name="AutoShape 8"/>
          <p:cNvSpPr>
            <a:spLocks noChangeArrowheads="1"/>
          </p:cNvSpPr>
          <p:nvPr/>
        </p:nvSpPr>
        <p:spPr bwMode="auto">
          <a:xfrm>
            <a:off x="2555875" y="3511550"/>
            <a:ext cx="576263" cy="1282700"/>
          </a:xfrm>
          <a:prstGeom prst="upArrow">
            <a:avLst>
              <a:gd name="adj1" fmla="val 75009"/>
              <a:gd name="adj2" fmla="val 111305"/>
            </a:avLst>
          </a:prstGeom>
          <a:solidFill>
            <a:srgbClr val="000000"/>
          </a:solidFill>
          <a:ln w="12700">
            <a:solidFill>
              <a:schemeClr val="tx1"/>
            </a:solidFill>
            <a:miter lim="800000"/>
            <a:headEnd/>
            <a:tailEnd/>
          </a:ln>
          <a:effectLst/>
        </p:spPr>
        <p:txBody>
          <a:bodyPr wrap="none" anchor="ctr"/>
          <a:lstStyle/>
          <a:p>
            <a:endParaRPr lang="en-US" dirty="0"/>
          </a:p>
        </p:txBody>
      </p:sp>
      <p:sp>
        <p:nvSpPr>
          <p:cNvPr id="39945" name="AutoShape 9"/>
          <p:cNvSpPr>
            <a:spLocks noChangeArrowheads="1"/>
          </p:cNvSpPr>
          <p:nvPr/>
        </p:nvSpPr>
        <p:spPr bwMode="auto">
          <a:xfrm flipH="1">
            <a:off x="5508625" y="3816350"/>
            <a:ext cx="142875" cy="1054100"/>
          </a:xfrm>
          <a:prstGeom prst="downArrow">
            <a:avLst>
              <a:gd name="adj1" fmla="val 50000"/>
              <a:gd name="adj2" fmla="val 368991"/>
            </a:avLst>
          </a:prstGeom>
          <a:solidFill>
            <a:srgbClr val="000000"/>
          </a:solidFill>
          <a:ln w="12700">
            <a:solidFill>
              <a:schemeClr val="tx1"/>
            </a:solidFill>
            <a:miter lim="800000"/>
            <a:headEnd/>
            <a:tailEnd/>
          </a:ln>
          <a:effectLst/>
        </p:spPr>
        <p:txBody>
          <a:bodyPr wrap="none" anchor="ctr"/>
          <a:lstStyle/>
          <a:p>
            <a:endParaRPr lang="en-US" dirty="0"/>
          </a:p>
        </p:txBody>
      </p:sp>
      <p:sp>
        <p:nvSpPr>
          <p:cNvPr id="39946" name="Rectangle 10"/>
          <p:cNvSpPr>
            <a:spLocks noGrp="1" noChangeArrowheads="1"/>
          </p:cNvSpPr>
          <p:nvPr>
            <p:ph type="title"/>
          </p:nvPr>
        </p:nvSpPr>
        <p:spPr>
          <a:xfrm>
            <a:off x="990600" y="609600"/>
            <a:ext cx="7467600" cy="808038"/>
          </a:xfrm>
        </p:spPr>
        <p:txBody>
          <a:bodyPr>
            <a:normAutofit/>
          </a:bodyPr>
          <a:lstStyle/>
          <a:p>
            <a:r>
              <a:rPr lang="tr-TR" sz="3600" b="1" dirty="0">
                <a:solidFill>
                  <a:srgbClr val="C00000"/>
                </a:solidFill>
                <a:latin typeface="Arial" pitchFamily="34" charset="0"/>
                <a:cs typeface="Arial" pitchFamily="34" charset="0"/>
              </a:rPr>
              <a:t>İNFLAMATUAR OLMAYAN ÖDEM</a:t>
            </a:r>
            <a:endParaRPr lang="en-US" sz="3600" b="1" dirty="0">
              <a:solidFill>
                <a:srgbClr val="C00000"/>
              </a:solidFill>
              <a:latin typeface="Arial" pitchFamily="34" charset="0"/>
              <a:cs typeface="Arial" pitchFamily="34" charset="0"/>
            </a:endParaRPr>
          </a:p>
        </p:txBody>
      </p:sp>
      <p:sp>
        <p:nvSpPr>
          <p:cNvPr id="39947" name="Text Box 11"/>
          <p:cNvSpPr txBox="1">
            <a:spLocks noChangeArrowheads="1"/>
          </p:cNvSpPr>
          <p:nvPr/>
        </p:nvSpPr>
        <p:spPr bwMode="auto">
          <a:xfrm>
            <a:off x="609600" y="2133600"/>
            <a:ext cx="8135938" cy="1138773"/>
          </a:xfrm>
          <a:prstGeom prst="rect">
            <a:avLst/>
          </a:prstGeom>
          <a:noFill/>
          <a:ln w="9525">
            <a:noFill/>
            <a:miter lim="800000"/>
            <a:headEnd/>
            <a:tailEnd/>
          </a:ln>
          <a:effectLst/>
        </p:spPr>
        <p:txBody>
          <a:bodyPr wrap="square">
            <a:spAutoFit/>
          </a:bodyPr>
          <a:lstStyle/>
          <a:p>
            <a:pPr algn="ctr"/>
            <a:r>
              <a:rPr lang="tr-TR" sz="3600" b="1" dirty="0"/>
              <a:t>TRANSUDA </a:t>
            </a:r>
            <a:r>
              <a:rPr lang="tr-TR" sz="3600" dirty="0"/>
              <a:t>:</a:t>
            </a:r>
          </a:p>
          <a:p>
            <a:r>
              <a:rPr lang="tr-TR" sz="3200" dirty="0"/>
              <a:t>Protein içeriği düşük- yoğunluğu &lt;1.012</a:t>
            </a:r>
            <a:endParaRPr lang="tr-TR" sz="4800" dirty="0"/>
          </a:p>
        </p:txBody>
      </p:sp>
      <p:sp>
        <p:nvSpPr>
          <p:cNvPr id="12" name="Rectangle 11"/>
          <p:cNvSpPr/>
          <p:nvPr/>
        </p:nvSpPr>
        <p:spPr>
          <a:xfrm>
            <a:off x="2605512" y="1447800"/>
            <a:ext cx="3770584" cy="584775"/>
          </a:xfrm>
          <a:prstGeom prst="rect">
            <a:avLst/>
          </a:prstGeom>
        </p:spPr>
        <p:txBody>
          <a:bodyPr wrap="none">
            <a:spAutoFit/>
          </a:bodyPr>
          <a:lstStyle/>
          <a:p>
            <a:pPr algn="ctr"/>
            <a:r>
              <a:rPr lang="tr-TR" sz="3200" b="1" dirty="0">
                <a:solidFill>
                  <a:srgbClr val="C00000"/>
                </a:solidFill>
                <a:latin typeface="Arial" pitchFamily="34" charset="0"/>
                <a:cs typeface="Arial" pitchFamily="34" charset="0"/>
              </a:rPr>
              <a:t>Osmotik basınç </a:t>
            </a:r>
            <a:r>
              <a:rPr lang="tr-TR" sz="3200" b="1" dirty="0">
                <a:solidFill>
                  <a:srgbClr val="C00000"/>
                </a:solidFill>
                <a:latin typeface="Arial" pitchFamily="34" charset="0"/>
                <a:cs typeface="Arial" pitchFamily="34" charset="0"/>
                <a:sym typeface="Symbol"/>
              </a:rPr>
              <a:t></a:t>
            </a:r>
            <a:r>
              <a:rPr lang="tr-TR" sz="3200" b="1" dirty="0">
                <a:solidFill>
                  <a:srgbClr val="C00000"/>
                </a:solidFill>
                <a:latin typeface="Arial" pitchFamily="34" charset="0"/>
                <a:cs typeface="Arial" pitchFamily="34" charset="0"/>
              </a:rPr>
              <a:t> </a:t>
            </a:r>
            <a:endParaRPr lang="tr-TR" sz="3200" dirty="0">
              <a:solidFill>
                <a:srgbClr val="C00000"/>
              </a:solidFill>
              <a:latin typeface="Arial" pitchFamily="34" charset="0"/>
              <a:cs typeface="Arial"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381000"/>
            <a:ext cx="8915400" cy="1143000"/>
          </a:xfrm>
          <a:prstGeom prst="rect">
            <a:avLst/>
          </a:prstGeom>
          <a:noFill/>
          <a:ln w="9525">
            <a:noFill/>
            <a:miter lim="800000"/>
            <a:headEnd/>
            <a:tailEnd/>
          </a:ln>
          <a:effectLst/>
        </p:spPr>
        <p:txBody>
          <a:bodyPr lIns="90488" tIns="44450" rIns="90488" bIns="44450" anchor="b"/>
          <a:lstStyle/>
          <a:p>
            <a:pPr algn="ctr" eaLnBrk="0" hangingPunct="0"/>
            <a:endParaRPr lang="en-US" sz="4400" b="1" dirty="0">
              <a:solidFill>
                <a:schemeClr val="tx2"/>
              </a:solidFill>
              <a:effectLst>
                <a:outerShdw blurRad="38100" dist="38100" dir="2700000" algn="tl">
                  <a:srgbClr val="C0C0C0"/>
                </a:outerShdw>
              </a:effectLst>
              <a:latin typeface="Times New Roman" pitchFamily="18" charset="0"/>
            </a:endParaRPr>
          </a:p>
          <a:p>
            <a:pPr algn="ctr" eaLnBrk="0" hangingPunct="0"/>
            <a:r>
              <a:rPr lang="en-US" sz="4400" b="1" dirty="0">
                <a:solidFill>
                  <a:schemeClr val="tx2"/>
                </a:solidFill>
                <a:effectLst>
                  <a:outerShdw blurRad="38100" dist="38100" dir="2700000" algn="tl">
                    <a:srgbClr val="C0C0C0"/>
                  </a:outerShdw>
                </a:effectLst>
                <a:latin typeface="Times New Roman" pitchFamily="18" charset="0"/>
              </a:rPr>
              <a:t> </a:t>
            </a:r>
            <a:endParaRPr lang="en-US" sz="3200" b="1" dirty="0">
              <a:solidFill>
                <a:schemeClr val="accent2"/>
              </a:solidFill>
              <a:effectLst>
                <a:outerShdw blurRad="38100" dist="38100" dir="2700000" algn="tl">
                  <a:srgbClr val="C0C0C0"/>
                </a:outerShdw>
              </a:effectLst>
              <a:latin typeface="Times New Roman" pitchFamily="18" charset="0"/>
            </a:endParaRPr>
          </a:p>
        </p:txBody>
      </p:sp>
      <p:sp>
        <p:nvSpPr>
          <p:cNvPr id="41987" name="Oval 3"/>
          <p:cNvSpPr>
            <a:spLocks noChangeArrowheads="1"/>
          </p:cNvSpPr>
          <p:nvPr/>
        </p:nvSpPr>
        <p:spPr bwMode="auto">
          <a:xfrm>
            <a:off x="844550" y="4578350"/>
            <a:ext cx="977900" cy="1282700"/>
          </a:xfrm>
          <a:prstGeom prst="ellipse">
            <a:avLst/>
          </a:prstGeom>
          <a:solidFill>
            <a:srgbClr val="FF0000"/>
          </a:solidFill>
          <a:ln w="12700">
            <a:solidFill>
              <a:schemeClr val="tx1"/>
            </a:solidFill>
            <a:round/>
            <a:headEnd/>
            <a:tailEnd/>
          </a:ln>
          <a:effectLst/>
        </p:spPr>
        <p:txBody>
          <a:bodyPr wrap="none" anchor="ctr"/>
          <a:lstStyle/>
          <a:p>
            <a:endParaRPr lang="en-US" dirty="0"/>
          </a:p>
        </p:txBody>
      </p:sp>
      <p:sp>
        <p:nvSpPr>
          <p:cNvPr id="41988" name="Line 4"/>
          <p:cNvSpPr>
            <a:spLocks noChangeShapeType="1"/>
          </p:cNvSpPr>
          <p:nvPr/>
        </p:nvSpPr>
        <p:spPr bwMode="auto">
          <a:xfrm>
            <a:off x="1379538" y="4572000"/>
            <a:ext cx="6081712" cy="0"/>
          </a:xfrm>
          <a:prstGeom prst="line">
            <a:avLst/>
          </a:prstGeom>
          <a:noFill/>
          <a:ln w="38100">
            <a:solidFill>
              <a:srgbClr val="FF0000"/>
            </a:solidFill>
            <a:round/>
            <a:headEnd type="none" w="sm" len="sm"/>
            <a:tailEnd type="none" w="sm" len="sm"/>
          </a:ln>
          <a:effectLst/>
        </p:spPr>
        <p:txBody>
          <a:bodyPr wrap="none" anchor="ctr"/>
          <a:lstStyle/>
          <a:p>
            <a:endParaRPr lang="en-US" dirty="0"/>
          </a:p>
        </p:txBody>
      </p:sp>
      <p:sp>
        <p:nvSpPr>
          <p:cNvPr id="41989" name="Line 5"/>
          <p:cNvSpPr>
            <a:spLocks noChangeShapeType="1"/>
          </p:cNvSpPr>
          <p:nvPr/>
        </p:nvSpPr>
        <p:spPr bwMode="auto">
          <a:xfrm>
            <a:off x="1379538" y="5867400"/>
            <a:ext cx="6081712" cy="0"/>
          </a:xfrm>
          <a:prstGeom prst="line">
            <a:avLst/>
          </a:prstGeom>
          <a:noFill/>
          <a:ln w="38100">
            <a:solidFill>
              <a:srgbClr val="FF0000"/>
            </a:solidFill>
            <a:round/>
            <a:headEnd type="none" w="sm" len="sm"/>
            <a:tailEnd type="none" w="sm" len="sm"/>
          </a:ln>
          <a:effectLst/>
        </p:spPr>
        <p:txBody>
          <a:bodyPr wrap="none" anchor="ctr"/>
          <a:lstStyle/>
          <a:p>
            <a:endParaRPr lang="en-US" dirty="0"/>
          </a:p>
        </p:txBody>
      </p:sp>
      <p:sp>
        <p:nvSpPr>
          <p:cNvPr id="41990" name="Rectangle 6"/>
          <p:cNvSpPr>
            <a:spLocks noChangeArrowheads="1"/>
          </p:cNvSpPr>
          <p:nvPr/>
        </p:nvSpPr>
        <p:spPr bwMode="auto">
          <a:xfrm>
            <a:off x="2195513" y="5167313"/>
            <a:ext cx="1857375" cy="819150"/>
          </a:xfrm>
          <a:prstGeom prst="rect">
            <a:avLst/>
          </a:prstGeom>
          <a:noFill/>
          <a:ln w="9525">
            <a:noFill/>
            <a:miter lim="800000"/>
            <a:headEnd/>
            <a:tailEnd/>
          </a:ln>
          <a:effectLst/>
        </p:spPr>
        <p:txBody>
          <a:bodyPr wrap="none" lIns="90488" tIns="44450" rIns="90488" bIns="44450">
            <a:spAutoFit/>
          </a:bodyPr>
          <a:lstStyle/>
          <a:p>
            <a:pPr eaLnBrk="0" hangingPunct="0"/>
            <a:r>
              <a:rPr lang="tr-TR" sz="3600" b="1" baseline="30000" dirty="0">
                <a:effectLst>
                  <a:outerShdw blurRad="38100" dist="38100" dir="2700000" algn="tl">
                    <a:srgbClr val="C0C0C0"/>
                  </a:outerShdw>
                </a:effectLst>
              </a:rPr>
              <a:t>Hidrostatik </a:t>
            </a: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41991" name="Rectangle 7"/>
          <p:cNvSpPr>
            <a:spLocks noChangeArrowheads="1"/>
          </p:cNvSpPr>
          <p:nvPr/>
        </p:nvSpPr>
        <p:spPr bwMode="auto">
          <a:xfrm>
            <a:off x="4932363" y="4868863"/>
            <a:ext cx="1413850" cy="1074653"/>
          </a:xfrm>
          <a:prstGeom prst="rect">
            <a:avLst/>
          </a:prstGeom>
          <a:noFill/>
          <a:ln w="9525">
            <a:noFill/>
            <a:miter lim="800000"/>
            <a:headEnd/>
            <a:tailEnd/>
          </a:ln>
          <a:effectLst/>
        </p:spPr>
        <p:txBody>
          <a:bodyPr wrap="none" lIns="90488" tIns="44450" rIns="90488" bIns="44450">
            <a:spAutoFit/>
          </a:bodyPr>
          <a:lstStyle/>
          <a:p>
            <a:pPr eaLnBrk="0" hangingPunct="0"/>
            <a:endParaRPr lang="tr-TR" sz="2400" b="1" baseline="30000" dirty="0">
              <a:effectLst>
                <a:outerShdw blurRad="38100" dist="38100" dir="2700000" algn="tl">
                  <a:srgbClr val="C0C0C0"/>
                </a:outerShdw>
              </a:effectLst>
            </a:endParaRPr>
          </a:p>
          <a:p>
            <a:pPr eaLnBrk="0" hangingPunct="0"/>
            <a:r>
              <a:rPr lang="tr-TR" sz="3600" b="1" baseline="30000" dirty="0">
                <a:effectLst>
                  <a:outerShdw blurRad="38100" dist="38100" dir="2700000" algn="tl">
                    <a:srgbClr val="C0C0C0"/>
                  </a:outerShdw>
                </a:effectLst>
              </a:rPr>
              <a:t>Osmotik</a:t>
            </a:r>
            <a:endParaRPr lang="en-US" sz="3600" b="1" baseline="30000" dirty="0">
              <a:effectLst>
                <a:outerShdw blurRad="38100" dist="38100" dir="2700000" algn="tl">
                  <a:srgbClr val="C0C0C0"/>
                </a:outerShdw>
              </a:effectLst>
            </a:endParaRP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41992" name="AutoShape 8"/>
          <p:cNvSpPr>
            <a:spLocks noChangeArrowheads="1"/>
          </p:cNvSpPr>
          <p:nvPr/>
        </p:nvSpPr>
        <p:spPr bwMode="auto">
          <a:xfrm>
            <a:off x="2555875" y="3511550"/>
            <a:ext cx="576263" cy="1282700"/>
          </a:xfrm>
          <a:prstGeom prst="upArrow">
            <a:avLst>
              <a:gd name="adj1" fmla="val 75009"/>
              <a:gd name="adj2" fmla="val 111305"/>
            </a:avLst>
          </a:prstGeom>
          <a:solidFill>
            <a:srgbClr val="000000"/>
          </a:solidFill>
          <a:ln w="12700">
            <a:solidFill>
              <a:schemeClr val="tx1"/>
            </a:solidFill>
            <a:miter lim="800000"/>
            <a:headEnd/>
            <a:tailEnd/>
          </a:ln>
          <a:effectLst/>
        </p:spPr>
        <p:txBody>
          <a:bodyPr wrap="none" anchor="ctr"/>
          <a:lstStyle/>
          <a:p>
            <a:endParaRPr lang="en-US" dirty="0"/>
          </a:p>
        </p:txBody>
      </p:sp>
      <p:sp>
        <p:nvSpPr>
          <p:cNvPr id="41993" name="AutoShape 9"/>
          <p:cNvSpPr>
            <a:spLocks noChangeArrowheads="1"/>
          </p:cNvSpPr>
          <p:nvPr/>
        </p:nvSpPr>
        <p:spPr bwMode="auto">
          <a:xfrm flipH="1">
            <a:off x="5508625" y="3816350"/>
            <a:ext cx="142875" cy="1054100"/>
          </a:xfrm>
          <a:prstGeom prst="downArrow">
            <a:avLst>
              <a:gd name="adj1" fmla="val 50000"/>
              <a:gd name="adj2" fmla="val 368991"/>
            </a:avLst>
          </a:prstGeom>
          <a:solidFill>
            <a:srgbClr val="000000"/>
          </a:solidFill>
          <a:ln w="12700">
            <a:solidFill>
              <a:schemeClr val="tx1"/>
            </a:solidFill>
            <a:miter lim="800000"/>
            <a:headEnd/>
            <a:tailEnd/>
          </a:ln>
          <a:effectLst/>
        </p:spPr>
        <p:txBody>
          <a:bodyPr wrap="none" anchor="ctr"/>
          <a:lstStyle/>
          <a:p>
            <a:endParaRPr lang="en-US" dirty="0"/>
          </a:p>
        </p:txBody>
      </p:sp>
      <p:sp>
        <p:nvSpPr>
          <p:cNvPr id="41994" name="Rectangle 10"/>
          <p:cNvSpPr>
            <a:spLocks noGrp="1" noChangeArrowheads="1"/>
          </p:cNvSpPr>
          <p:nvPr>
            <p:ph type="title"/>
          </p:nvPr>
        </p:nvSpPr>
        <p:spPr>
          <a:xfrm>
            <a:off x="1981200" y="381000"/>
            <a:ext cx="5094287" cy="722313"/>
          </a:xfrm>
        </p:spPr>
        <p:txBody>
          <a:bodyPr>
            <a:normAutofit/>
          </a:bodyPr>
          <a:lstStyle/>
          <a:p>
            <a:r>
              <a:rPr lang="tr-TR" sz="3600" b="1" dirty="0">
                <a:solidFill>
                  <a:srgbClr val="C00000"/>
                </a:solidFill>
                <a:latin typeface="Arial" pitchFamily="34" charset="0"/>
                <a:cs typeface="Arial" pitchFamily="34" charset="0"/>
              </a:rPr>
              <a:t>İNFLAMATUAR ÖDEM</a:t>
            </a:r>
            <a:endParaRPr lang="en-US" sz="3600" b="1" dirty="0">
              <a:solidFill>
                <a:srgbClr val="C00000"/>
              </a:solidFill>
              <a:latin typeface="Arial" pitchFamily="34" charset="0"/>
              <a:cs typeface="Arial" pitchFamily="34" charset="0"/>
            </a:endParaRPr>
          </a:p>
        </p:txBody>
      </p:sp>
      <p:sp>
        <p:nvSpPr>
          <p:cNvPr id="41995" name="Text Box 11"/>
          <p:cNvSpPr txBox="1">
            <a:spLocks noChangeArrowheads="1"/>
          </p:cNvSpPr>
          <p:nvPr/>
        </p:nvSpPr>
        <p:spPr bwMode="auto">
          <a:xfrm>
            <a:off x="533400" y="1797784"/>
            <a:ext cx="8135938" cy="1631216"/>
          </a:xfrm>
          <a:prstGeom prst="rect">
            <a:avLst/>
          </a:prstGeom>
          <a:noFill/>
          <a:ln w="9525">
            <a:noFill/>
            <a:miter lim="800000"/>
            <a:headEnd/>
            <a:tailEnd/>
          </a:ln>
          <a:effectLst/>
        </p:spPr>
        <p:txBody>
          <a:bodyPr>
            <a:spAutoFit/>
          </a:bodyPr>
          <a:lstStyle/>
          <a:p>
            <a:r>
              <a:rPr lang="tr-TR" sz="3600" b="1" dirty="0"/>
              <a:t>			EKSUDA </a:t>
            </a:r>
            <a:r>
              <a:rPr lang="tr-TR" sz="3600" dirty="0"/>
              <a:t>:</a:t>
            </a:r>
          </a:p>
          <a:p>
            <a:r>
              <a:rPr lang="tr-TR" sz="3200" dirty="0"/>
              <a:t>Protein içeriği yüksek, hücreden zengin - yoğunluğu &gt;1.020</a:t>
            </a:r>
            <a:endParaRPr lang="tr-TR" sz="4800" dirty="0"/>
          </a:p>
        </p:txBody>
      </p:sp>
      <p:sp>
        <p:nvSpPr>
          <p:cNvPr id="41996" name="AutoShape 12"/>
          <p:cNvSpPr>
            <a:spLocks noChangeArrowheads="1"/>
          </p:cNvSpPr>
          <p:nvPr/>
        </p:nvSpPr>
        <p:spPr bwMode="auto">
          <a:xfrm>
            <a:off x="6934200" y="3962400"/>
            <a:ext cx="1066800" cy="609600"/>
          </a:xfrm>
          <a:prstGeom prst="curvedDownArrow">
            <a:avLst>
              <a:gd name="adj1" fmla="val 35000"/>
              <a:gd name="adj2" fmla="val 70000"/>
              <a:gd name="adj3" fmla="val 74236"/>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p>
        </p:txBody>
      </p:sp>
      <p:sp>
        <p:nvSpPr>
          <p:cNvPr id="41997" name="Oval 13"/>
          <p:cNvSpPr>
            <a:spLocks noChangeArrowheads="1"/>
          </p:cNvSpPr>
          <p:nvPr/>
        </p:nvSpPr>
        <p:spPr bwMode="auto">
          <a:xfrm>
            <a:off x="6588125" y="4652963"/>
            <a:ext cx="1079500" cy="1081087"/>
          </a:xfrm>
          <a:prstGeom prst="ellipse">
            <a:avLst/>
          </a:prstGeom>
          <a:solidFill>
            <a:srgbClr val="FFCCFF"/>
          </a:solidFill>
          <a:ln w="38100">
            <a:solidFill>
              <a:srgbClr val="CC0099"/>
            </a:solidFill>
            <a:round/>
            <a:headEnd/>
            <a:tailEnd/>
          </a:ln>
          <a:effectLst/>
        </p:spPr>
        <p:txBody>
          <a:bodyPr wrap="none" anchor="ctr"/>
          <a:lstStyle/>
          <a:p>
            <a:endParaRPr lang="en-US" dirty="0"/>
          </a:p>
        </p:txBody>
      </p:sp>
      <p:sp>
        <p:nvSpPr>
          <p:cNvPr id="41998" name="Oval 14"/>
          <p:cNvSpPr>
            <a:spLocks noChangeArrowheads="1"/>
          </p:cNvSpPr>
          <p:nvPr/>
        </p:nvSpPr>
        <p:spPr bwMode="auto">
          <a:xfrm>
            <a:off x="7019925" y="4868863"/>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1999" name="Oval 15"/>
          <p:cNvSpPr>
            <a:spLocks noChangeArrowheads="1"/>
          </p:cNvSpPr>
          <p:nvPr/>
        </p:nvSpPr>
        <p:spPr bwMode="auto">
          <a:xfrm>
            <a:off x="7235825" y="5229225"/>
            <a:ext cx="215900" cy="287338"/>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2000" name="Oval 16"/>
          <p:cNvSpPr>
            <a:spLocks noChangeArrowheads="1"/>
          </p:cNvSpPr>
          <p:nvPr/>
        </p:nvSpPr>
        <p:spPr bwMode="auto">
          <a:xfrm>
            <a:off x="6732588" y="5300663"/>
            <a:ext cx="35877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2001" name="Oval 17"/>
          <p:cNvSpPr>
            <a:spLocks noChangeArrowheads="1"/>
          </p:cNvSpPr>
          <p:nvPr/>
        </p:nvSpPr>
        <p:spPr bwMode="auto">
          <a:xfrm>
            <a:off x="7380288" y="4868863"/>
            <a:ext cx="215900" cy="288925"/>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2002" name="Line 18"/>
          <p:cNvSpPr>
            <a:spLocks noChangeShapeType="1"/>
          </p:cNvSpPr>
          <p:nvPr/>
        </p:nvSpPr>
        <p:spPr bwMode="auto">
          <a:xfrm>
            <a:off x="7164388" y="5013325"/>
            <a:ext cx="287337" cy="0"/>
          </a:xfrm>
          <a:prstGeom prst="line">
            <a:avLst/>
          </a:prstGeom>
          <a:noFill/>
          <a:ln w="38100">
            <a:solidFill>
              <a:schemeClr val="accent2"/>
            </a:solidFill>
            <a:round/>
            <a:headEnd/>
            <a:tailEnd/>
          </a:ln>
          <a:effectLst/>
        </p:spPr>
        <p:txBody>
          <a:bodyPr/>
          <a:lstStyle/>
          <a:p>
            <a:endParaRPr lang="en-US" dirty="0"/>
          </a:p>
        </p:txBody>
      </p:sp>
      <p:sp>
        <p:nvSpPr>
          <p:cNvPr id="42003" name="Line 19"/>
          <p:cNvSpPr>
            <a:spLocks noChangeShapeType="1"/>
          </p:cNvSpPr>
          <p:nvPr/>
        </p:nvSpPr>
        <p:spPr bwMode="auto">
          <a:xfrm flipH="1">
            <a:off x="7451725" y="5157788"/>
            <a:ext cx="73025" cy="142875"/>
          </a:xfrm>
          <a:prstGeom prst="line">
            <a:avLst/>
          </a:prstGeom>
          <a:noFill/>
          <a:ln w="38100">
            <a:solidFill>
              <a:schemeClr val="accent2"/>
            </a:solidFill>
            <a:round/>
            <a:headEnd/>
            <a:tailEnd/>
          </a:ln>
          <a:effectLst/>
        </p:spPr>
        <p:txBody>
          <a:bodyPr/>
          <a:lstStyle/>
          <a:p>
            <a:endParaRPr lang="en-US" dirty="0"/>
          </a:p>
        </p:txBody>
      </p:sp>
      <p:sp>
        <p:nvSpPr>
          <p:cNvPr id="42004" name="Line 20"/>
          <p:cNvSpPr>
            <a:spLocks noChangeShapeType="1"/>
          </p:cNvSpPr>
          <p:nvPr/>
        </p:nvSpPr>
        <p:spPr bwMode="auto">
          <a:xfrm flipV="1">
            <a:off x="7019925" y="5300663"/>
            <a:ext cx="288925" cy="73025"/>
          </a:xfrm>
          <a:prstGeom prst="line">
            <a:avLst/>
          </a:prstGeom>
          <a:noFill/>
          <a:ln w="38100">
            <a:solidFill>
              <a:schemeClr val="accent2"/>
            </a:solidFill>
            <a:round/>
            <a:headEnd/>
            <a:tailEnd/>
          </a:ln>
          <a:effectLst/>
        </p:spPr>
        <p:txBody>
          <a:bodyPr/>
          <a:lstStyle/>
          <a:p>
            <a:endParaRPr lang="en-US" dirty="0"/>
          </a:p>
        </p:txBody>
      </p:sp>
      <p:sp>
        <p:nvSpPr>
          <p:cNvPr id="21" name="Rectangle 20"/>
          <p:cNvSpPr/>
          <p:nvPr/>
        </p:nvSpPr>
        <p:spPr>
          <a:xfrm>
            <a:off x="1875175" y="1066800"/>
            <a:ext cx="5024132" cy="584775"/>
          </a:xfrm>
          <a:prstGeom prst="rect">
            <a:avLst/>
          </a:prstGeom>
        </p:spPr>
        <p:txBody>
          <a:bodyPr wrap="none">
            <a:spAutoFit/>
          </a:bodyPr>
          <a:lstStyle/>
          <a:p>
            <a:pPr algn="ctr"/>
            <a:r>
              <a:rPr lang="tr-TR" sz="3200" b="1" dirty="0">
                <a:solidFill>
                  <a:srgbClr val="C00000"/>
                </a:solidFill>
                <a:latin typeface="Arial" pitchFamily="34" charset="0"/>
                <a:cs typeface="Arial" pitchFamily="34" charset="0"/>
              </a:rPr>
              <a:t>Damar geçirgenliğinde </a:t>
            </a:r>
            <a:r>
              <a:rPr lang="tr-TR" sz="3200" b="1" dirty="0">
                <a:solidFill>
                  <a:srgbClr val="C00000"/>
                </a:solidFill>
                <a:latin typeface="Arial" pitchFamily="34" charset="0"/>
                <a:cs typeface="Arial" pitchFamily="34" charset="0"/>
                <a:sym typeface="Symbol"/>
              </a:rPr>
              <a:t></a:t>
            </a:r>
            <a:endParaRPr lang="tr-TR" sz="3200" dirty="0">
              <a:solidFill>
                <a:srgbClr val="C00000"/>
              </a:solidFill>
              <a:latin typeface="Arial" pitchFamily="34" charset="0"/>
              <a:cs typeface="Arial"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09600"/>
            <a:ext cx="8915400" cy="1143000"/>
          </a:xfrm>
          <a:prstGeom prst="rect">
            <a:avLst/>
          </a:prstGeom>
          <a:noFill/>
          <a:ln w="9525">
            <a:noFill/>
            <a:miter lim="800000"/>
            <a:headEnd/>
            <a:tailEnd/>
          </a:ln>
          <a:effectLst/>
        </p:spPr>
        <p:txBody>
          <a:bodyPr lIns="90488" tIns="44450" rIns="90488" bIns="44450" anchor="b"/>
          <a:lstStyle/>
          <a:p>
            <a:pPr algn="ctr" eaLnBrk="0" hangingPunct="0"/>
            <a:endParaRPr lang="en-US" sz="4400" b="1" dirty="0">
              <a:solidFill>
                <a:schemeClr val="tx2"/>
              </a:solidFill>
              <a:effectLst>
                <a:outerShdw blurRad="38100" dist="38100" dir="2700000" algn="tl">
                  <a:srgbClr val="C0C0C0"/>
                </a:outerShdw>
              </a:effectLst>
              <a:latin typeface="Times New Roman" pitchFamily="18" charset="0"/>
            </a:endParaRPr>
          </a:p>
          <a:p>
            <a:pPr algn="ctr" eaLnBrk="0" hangingPunct="0"/>
            <a:r>
              <a:rPr lang="en-US" sz="4400" b="1" dirty="0">
                <a:solidFill>
                  <a:schemeClr val="tx2"/>
                </a:solidFill>
                <a:effectLst>
                  <a:outerShdw blurRad="38100" dist="38100" dir="2700000" algn="tl">
                    <a:srgbClr val="C0C0C0"/>
                  </a:outerShdw>
                </a:effectLst>
                <a:latin typeface="Times New Roman" pitchFamily="18" charset="0"/>
              </a:rPr>
              <a:t> </a:t>
            </a:r>
            <a:endParaRPr lang="en-US" sz="3200" b="1" dirty="0">
              <a:solidFill>
                <a:schemeClr val="accent2"/>
              </a:solidFill>
              <a:effectLst>
                <a:outerShdw blurRad="38100" dist="38100" dir="2700000" algn="tl">
                  <a:srgbClr val="C0C0C0"/>
                </a:outerShdw>
              </a:effectLst>
              <a:latin typeface="Times New Roman" pitchFamily="18" charset="0"/>
            </a:endParaRPr>
          </a:p>
        </p:txBody>
      </p:sp>
      <p:sp>
        <p:nvSpPr>
          <p:cNvPr id="44042" name="Rectangle 10"/>
          <p:cNvSpPr>
            <a:spLocks noGrp="1" noChangeArrowheads="1"/>
          </p:cNvSpPr>
          <p:nvPr>
            <p:ph type="title"/>
          </p:nvPr>
        </p:nvSpPr>
        <p:spPr>
          <a:xfrm>
            <a:off x="1916113" y="228600"/>
            <a:ext cx="5780087" cy="685800"/>
          </a:xfrm>
        </p:spPr>
        <p:txBody>
          <a:bodyPr>
            <a:noAutofit/>
          </a:bodyPr>
          <a:lstStyle/>
          <a:p>
            <a:r>
              <a:rPr lang="tr-TR" sz="3600" b="1" dirty="0">
                <a:solidFill>
                  <a:srgbClr val="C00000"/>
                </a:solidFill>
                <a:latin typeface="Arial" pitchFamily="34" charset="0"/>
                <a:cs typeface="Arial" pitchFamily="34" charset="0"/>
              </a:rPr>
              <a:t>İNFLAMATUAR ÖDEM</a:t>
            </a:r>
            <a:endParaRPr lang="en-US" sz="3600" b="1" dirty="0">
              <a:solidFill>
                <a:srgbClr val="C00000"/>
              </a:solidFill>
              <a:latin typeface="Arial" pitchFamily="34" charset="0"/>
              <a:cs typeface="Arial" pitchFamily="34" charset="0"/>
            </a:endParaRPr>
          </a:p>
        </p:txBody>
      </p:sp>
      <p:sp>
        <p:nvSpPr>
          <p:cNvPr id="44043" name="Text Box 11"/>
          <p:cNvSpPr txBox="1">
            <a:spLocks noChangeArrowheads="1"/>
          </p:cNvSpPr>
          <p:nvPr/>
        </p:nvSpPr>
        <p:spPr bwMode="auto">
          <a:xfrm>
            <a:off x="539750" y="1645384"/>
            <a:ext cx="8135938" cy="2616101"/>
          </a:xfrm>
          <a:prstGeom prst="rect">
            <a:avLst/>
          </a:prstGeom>
          <a:noFill/>
          <a:ln w="9525">
            <a:noFill/>
            <a:miter lim="800000"/>
            <a:headEnd/>
            <a:tailEnd/>
          </a:ln>
          <a:effectLst/>
        </p:spPr>
        <p:txBody>
          <a:bodyPr>
            <a:spAutoFit/>
          </a:bodyPr>
          <a:lstStyle/>
          <a:p>
            <a:r>
              <a:rPr lang="tr-TR" sz="3600" b="1" dirty="0">
                <a:latin typeface="Arial" pitchFamily="34" charset="0"/>
                <a:cs typeface="Arial" pitchFamily="34" charset="0"/>
              </a:rPr>
              <a:t>		PÜRÜLAN EKSUDA</a:t>
            </a:r>
            <a:endParaRPr lang="tr-TR" sz="3600" dirty="0">
              <a:latin typeface="Arial" pitchFamily="34" charset="0"/>
              <a:cs typeface="Arial" pitchFamily="34" charset="0"/>
            </a:endParaRPr>
          </a:p>
          <a:p>
            <a:r>
              <a:rPr lang="tr-TR" sz="3200" dirty="0">
                <a:latin typeface="Arial" pitchFamily="34" charset="0"/>
                <a:cs typeface="Arial" pitchFamily="34" charset="0"/>
              </a:rPr>
              <a:t>Protein içeriği çok yüksek, hücreden (lökositler), nekrotik hücre artıkları ve çoğunlukla mikroplardan zengin inflamatuar eksuda</a:t>
            </a:r>
            <a:endParaRPr lang="tr-TR" sz="4800" dirty="0">
              <a:latin typeface="Arial" pitchFamily="34" charset="0"/>
              <a:cs typeface="Arial" pitchFamily="34" charset="0"/>
            </a:endParaRPr>
          </a:p>
        </p:txBody>
      </p:sp>
      <p:grpSp>
        <p:nvGrpSpPr>
          <p:cNvPr id="41" name="Group 40"/>
          <p:cNvGrpSpPr/>
          <p:nvPr/>
        </p:nvGrpSpPr>
        <p:grpSpPr>
          <a:xfrm>
            <a:off x="1143000" y="3886200"/>
            <a:ext cx="6857999" cy="2708275"/>
            <a:chOff x="844550" y="3068638"/>
            <a:chExt cx="7686675" cy="3602037"/>
          </a:xfrm>
        </p:grpSpPr>
        <p:sp>
          <p:nvSpPr>
            <p:cNvPr id="44035" name="Oval 3"/>
            <p:cNvSpPr>
              <a:spLocks noChangeArrowheads="1"/>
            </p:cNvSpPr>
            <p:nvPr/>
          </p:nvSpPr>
          <p:spPr bwMode="auto">
            <a:xfrm>
              <a:off x="844550" y="4578350"/>
              <a:ext cx="977900" cy="1282700"/>
            </a:xfrm>
            <a:prstGeom prst="ellipse">
              <a:avLst/>
            </a:prstGeom>
            <a:solidFill>
              <a:srgbClr val="FF0000"/>
            </a:solidFill>
            <a:ln w="12700">
              <a:solidFill>
                <a:schemeClr val="tx1"/>
              </a:solidFill>
              <a:round/>
              <a:headEnd/>
              <a:tailEnd/>
            </a:ln>
            <a:effectLst/>
          </p:spPr>
          <p:txBody>
            <a:bodyPr wrap="none" anchor="ctr"/>
            <a:lstStyle/>
            <a:p>
              <a:endParaRPr lang="en-US" dirty="0"/>
            </a:p>
          </p:txBody>
        </p:sp>
        <p:sp>
          <p:nvSpPr>
            <p:cNvPr id="44036" name="Line 4"/>
            <p:cNvSpPr>
              <a:spLocks noChangeShapeType="1"/>
            </p:cNvSpPr>
            <p:nvPr/>
          </p:nvSpPr>
          <p:spPr bwMode="auto">
            <a:xfrm>
              <a:off x="1379538" y="4572000"/>
              <a:ext cx="6081712" cy="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44037" name="Line 5"/>
            <p:cNvSpPr>
              <a:spLocks noChangeShapeType="1"/>
            </p:cNvSpPr>
            <p:nvPr/>
          </p:nvSpPr>
          <p:spPr bwMode="auto">
            <a:xfrm>
              <a:off x="1379538" y="5867400"/>
              <a:ext cx="6081712" cy="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44038" name="Rectangle 6"/>
            <p:cNvSpPr>
              <a:spLocks noChangeArrowheads="1"/>
            </p:cNvSpPr>
            <p:nvPr/>
          </p:nvSpPr>
          <p:spPr bwMode="auto">
            <a:xfrm>
              <a:off x="2040255" y="4892882"/>
              <a:ext cx="1857375" cy="819150"/>
            </a:xfrm>
            <a:prstGeom prst="rect">
              <a:avLst/>
            </a:prstGeom>
            <a:noFill/>
            <a:ln w="9525">
              <a:noFill/>
              <a:miter lim="800000"/>
              <a:headEnd/>
              <a:tailEnd/>
            </a:ln>
            <a:effectLst/>
          </p:spPr>
          <p:txBody>
            <a:bodyPr wrap="none" lIns="90488" tIns="44450" rIns="90488" bIns="44450">
              <a:spAutoFit/>
            </a:bodyPr>
            <a:lstStyle/>
            <a:p>
              <a:pPr eaLnBrk="0" hangingPunct="0"/>
              <a:r>
                <a:rPr lang="tr-TR" sz="3600" b="1" baseline="30000" dirty="0">
                  <a:effectLst>
                    <a:outerShdw blurRad="38100" dist="38100" dir="2700000" algn="tl">
                      <a:srgbClr val="C0C0C0"/>
                    </a:outerShdw>
                  </a:effectLst>
                </a:rPr>
                <a:t>Hidrostatik </a:t>
              </a: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44039" name="Rectangle 7"/>
            <p:cNvSpPr>
              <a:spLocks noChangeArrowheads="1"/>
            </p:cNvSpPr>
            <p:nvPr/>
          </p:nvSpPr>
          <p:spPr bwMode="auto">
            <a:xfrm>
              <a:off x="4773296" y="4588841"/>
              <a:ext cx="1413850" cy="1074653"/>
            </a:xfrm>
            <a:prstGeom prst="rect">
              <a:avLst/>
            </a:prstGeom>
            <a:noFill/>
            <a:ln w="9525">
              <a:noFill/>
              <a:miter lim="800000"/>
              <a:headEnd/>
              <a:tailEnd/>
            </a:ln>
            <a:effectLst/>
          </p:spPr>
          <p:txBody>
            <a:bodyPr wrap="none" lIns="90488" tIns="44450" rIns="90488" bIns="44450">
              <a:spAutoFit/>
            </a:bodyPr>
            <a:lstStyle/>
            <a:p>
              <a:pPr eaLnBrk="0" hangingPunct="0"/>
              <a:endParaRPr lang="tr-TR" sz="2400" b="1" baseline="30000" dirty="0">
                <a:effectLst>
                  <a:outerShdw blurRad="38100" dist="38100" dir="2700000" algn="tl">
                    <a:srgbClr val="C0C0C0"/>
                  </a:outerShdw>
                </a:effectLst>
              </a:endParaRPr>
            </a:p>
            <a:p>
              <a:pPr eaLnBrk="0" hangingPunct="0"/>
              <a:r>
                <a:rPr lang="tr-TR" sz="3600" b="1" baseline="30000" dirty="0">
                  <a:effectLst>
                    <a:outerShdw blurRad="38100" dist="38100" dir="2700000" algn="tl">
                      <a:srgbClr val="C0C0C0"/>
                    </a:outerShdw>
                  </a:effectLst>
                </a:rPr>
                <a:t>Osmotik</a:t>
              </a:r>
              <a:endParaRPr lang="en-US" sz="3600" b="1" baseline="30000" dirty="0">
                <a:effectLst>
                  <a:outerShdw blurRad="38100" dist="38100" dir="2700000" algn="tl">
                    <a:srgbClr val="C0C0C0"/>
                  </a:outerShdw>
                </a:effectLst>
              </a:endParaRPr>
            </a:p>
            <a:p>
              <a:pPr eaLnBrk="0" hangingPunct="0"/>
              <a:r>
                <a:rPr lang="tr-TR" sz="3600" b="1" baseline="30000" dirty="0">
                  <a:effectLst>
                    <a:outerShdw blurRad="38100" dist="38100" dir="2700000" algn="tl">
                      <a:srgbClr val="C0C0C0"/>
                    </a:outerShdw>
                  </a:effectLst>
                </a:rPr>
                <a:t>basınç</a:t>
              </a:r>
              <a:endParaRPr lang="en-US" sz="3600" b="1" baseline="30000" dirty="0">
                <a:effectLst>
                  <a:outerShdw blurRad="38100" dist="38100" dir="2700000" algn="tl">
                    <a:srgbClr val="C0C0C0"/>
                  </a:outerShdw>
                </a:effectLst>
              </a:endParaRPr>
            </a:p>
          </p:txBody>
        </p:sp>
        <p:sp>
          <p:nvSpPr>
            <p:cNvPr id="44040" name="AutoShape 8"/>
            <p:cNvSpPr>
              <a:spLocks noChangeArrowheads="1"/>
            </p:cNvSpPr>
            <p:nvPr/>
          </p:nvSpPr>
          <p:spPr bwMode="auto">
            <a:xfrm>
              <a:off x="2555875" y="3511550"/>
              <a:ext cx="576263" cy="1282700"/>
            </a:xfrm>
            <a:prstGeom prst="upArrow">
              <a:avLst>
                <a:gd name="adj1" fmla="val 75009"/>
                <a:gd name="adj2" fmla="val 111305"/>
              </a:avLst>
            </a:prstGeom>
            <a:solidFill>
              <a:srgbClr val="000000"/>
            </a:solidFill>
            <a:ln w="12700">
              <a:solidFill>
                <a:schemeClr val="tx1"/>
              </a:solidFill>
              <a:miter lim="800000"/>
              <a:headEnd/>
              <a:tailEnd/>
            </a:ln>
            <a:effectLst/>
          </p:spPr>
          <p:txBody>
            <a:bodyPr wrap="none" anchor="ctr"/>
            <a:lstStyle/>
            <a:p>
              <a:endParaRPr lang="en-US" dirty="0"/>
            </a:p>
          </p:txBody>
        </p:sp>
        <p:sp>
          <p:nvSpPr>
            <p:cNvPr id="44041" name="AutoShape 9"/>
            <p:cNvSpPr>
              <a:spLocks noChangeArrowheads="1"/>
            </p:cNvSpPr>
            <p:nvPr/>
          </p:nvSpPr>
          <p:spPr bwMode="auto">
            <a:xfrm flipH="1">
              <a:off x="5508625" y="3816350"/>
              <a:ext cx="142875" cy="1054100"/>
            </a:xfrm>
            <a:prstGeom prst="downArrow">
              <a:avLst>
                <a:gd name="adj1" fmla="val 50000"/>
                <a:gd name="adj2" fmla="val 368991"/>
              </a:avLst>
            </a:prstGeom>
            <a:solidFill>
              <a:srgbClr val="000000"/>
            </a:solidFill>
            <a:ln w="12700">
              <a:solidFill>
                <a:schemeClr val="tx1"/>
              </a:solidFill>
              <a:miter lim="800000"/>
              <a:headEnd/>
              <a:tailEnd/>
            </a:ln>
            <a:effectLst/>
          </p:spPr>
          <p:txBody>
            <a:bodyPr wrap="none" anchor="ctr"/>
            <a:lstStyle/>
            <a:p>
              <a:endParaRPr lang="en-US" dirty="0"/>
            </a:p>
          </p:txBody>
        </p:sp>
        <p:sp>
          <p:nvSpPr>
            <p:cNvPr id="44044" name="AutoShape 12"/>
            <p:cNvSpPr>
              <a:spLocks noChangeArrowheads="1"/>
            </p:cNvSpPr>
            <p:nvPr/>
          </p:nvSpPr>
          <p:spPr bwMode="auto">
            <a:xfrm>
              <a:off x="5867400" y="3933825"/>
              <a:ext cx="1066800" cy="609600"/>
            </a:xfrm>
            <a:prstGeom prst="curvedDownArrow">
              <a:avLst>
                <a:gd name="adj1" fmla="val 35000"/>
                <a:gd name="adj2" fmla="val 70000"/>
                <a:gd name="adj3" fmla="val 74236"/>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p>
          </p:txBody>
        </p:sp>
        <p:sp>
          <p:nvSpPr>
            <p:cNvPr id="44045" name="Oval 13"/>
            <p:cNvSpPr>
              <a:spLocks noChangeArrowheads="1"/>
            </p:cNvSpPr>
            <p:nvPr/>
          </p:nvSpPr>
          <p:spPr bwMode="auto">
            <a:xfrm>
              <a:off x="6588125" y="4652963"/>
              <a:ext cx="1079500" cy="1081087"/>
            </a:xfrm>
            <a:prstGeom prst="ellipse">
              <a:avLst/>
            </a:prstGeom>
            <a:solidFill>
              <a:srgbClr val="FFCCFF"/>
            </a:solidFill>
            <a:ln w="38100">
              <a:solidFill>
                <a:srgbClr val="CC0099"/>
              </a:solidFill>
              <a:round/>
              <a:headEnd/>
              <a:tailEnd/>
            </a:ln>
            <a:effectLst/>
          </p:spPr>
          <p:txBody>
            <a:bodyPr wrap="none" anchor="ctr"/>
            <a:lstStyle/>
            <a:p>
              <a:endParaRPr lang="en-US" dirty="0"/>
            </a:p>
          </p:txBody>
        </p:sp>
        <p:sp>
          <p:nvSpPr>
            <p:cNvPr id="44046" name="Oval 14"/>
            <p:cNvSpPr>
              <a:spLocks noChangeArrowheads="1"/>
            </p:cNvSpPr>
            <p:nvPr/>
          </p:nvSpPr>
          <p:spPr bwMode="auto">
            <a:xfrm>
              <a:off x="7019925" y="4868863"/>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47" name="Oval 15"/>
            <p:cNvSpPr>
              <a:spLocks noChangeArrowheads="1"/>
            </p:cNvSpPr>
            <p:nvPr/>
          </p:nvSpPr>
          <p:spPr bwMode="auto">
            <a:xfrm>
              <a:off x="7235825" y="5229225"/>
              <a:ext cx="215900" cy="287338"/>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48" name="Oval 16"/>
            <p:cNvSpPr>
              <a:spLocks noChangeArrowheads="1"/>
            </p:cNvSpPr>
            <p:nvPr/>
          </p:nvSpPr>
          <p:spPr bwMode="auto">
            <a:xfrm>
              <a:off x="6732588" y="5300663"/>
              <a:ext cx="35877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49" name="Oval 17"/>
            <p:cNvSpPr>
              <a:spLocks noChangeArrowheads="1"/>
            </p:cNvSpPr>
            <p:nvPr/>
          </p:nvSpPr>
          <p:spPr bwMode="auto">
            <a:xfrm>
              <a:off x="7380288" y="4868863"/>
              <a:ext cx="215900" cy="288925"/>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50" name="Line 18"/>
            <p:cNvSpPr>
              <a:spLocks noChangeShapeType="1"/>
            </p:cNvSpPr>
            <p:nvPr/>
          </p:nvSpPr>
          <p:spPr bwMode="auto">
            <a:xfrm>
              <a:off x="7164388" y="5013325"/>
              <a:ext cx="287337" cy="0"/>
            </a:xfrm>
            <a:prstGeom prst="line">
              <a:avLst/>
            </a:prstGeom>
            <a:noFill/>
            <a:ln w="38100">
              <a:solidFill>
                <a:schemeClr val="accent2"/>
              </a:solidFill>
              <a:round/>
              <a:headEnd/>
              <a:tailEnd/>
            </a:ln>
            <a:effectLst/>
          </p:spPr>
          <p:txBody>
            <a:bodyPr/>
            <a:lstStyle/>
            <a:p>
              <a:endParaRPr lang="en-US" dirty="0"/>
            </a:p>
          </p:txBody>
        </p:sp>
        <p:sp>
          <p:nvSpPr>
            <p:cNvPr id="44051" name="Line 19"/>
            <p:cNvSpPr>
              <a:spLocks noChangeShapeType="1"/>
            </p:cNvSpPr>
            <p:nvPr/>
          </p:nvSpPr>
          <p:spPr bwMode="auto">
            <a:xfrm flipH="1">
              <a:off x="7451725" y="5157788"/>
              <a:ext cx="73025" cy="142875"/>
            </a:xfrm>
            <a:prstGeom prst="line">
              <a:avLst/>
            </a:prstGeom>
            <a:noFill/>
            <a:ln w="38100">
              <a:solidFill>
                <a:schemeClr val="accent2"/>
              </a:solidFill>
              <a:round/>
              <a:headEnd/>
              <a:tailEnd/>
            </a:ln>
            <a:effectLst/>
          </p:spPr>
          <p:txBody>
            <a:bodyPr/>
            <a:lstStyle/>
            <a:p>
              <a:endParaRPr lang="en-US" dirty="0"/>
            </a:p>
          </p:txBody>
        </p:sp>
        <p:sp>
          <p:nvSpPr>
            <p:cNvPr id="44052" name="Line 20"/>
            <p:cNvSpPr>
              <a:spLocks noChangeShapeType="1"/>
            </p:cNvSpPr>
            <p:nvPr/>
          </p:nvSpPr>
          <p:spPr bwMode="auto">
            <a:xfrm flipV="1">
              <a:off x="7019925" y="5300663"/>
              <a:ext cx="288925" cy="73025"/>
            </a:xfrm>
            <a:prstGeom prst="line">
              <a:avLst/>
            </a:prstGeom>
            <a:noFill/>
            <a:ln w="38100">
              <a:solidFill>
                <a:schemeClr val="accent2"/>
              </a:solidFill>
              <a:round/>
              <a:headEnd/>
              <a:tailEnd/>
            </a:ln>
            <a:effectLst/>
          </p:spPr>
          <p:txBody>
            <a:bodyPr/>
            <a:lstStyle/>
            <a:p>
              <a:endParaRPr lang="en-US" dirty="0"/>
            </a:p>
          </p:txBody>
        </p:sp>
        <p:sp>
          <p:nvSpPr>
            <p:cNvPr id="44053" name="AutoShape 21"/>
            <p:cNvSpPr>
              <a:spLocks noChangeArrowheads="1"/>
            </p:cNvSpPr>
            <p:nvPr/>
          </p:nvSpPr>
          <p:spPr bwMode="auto">
            <a:xfrm rot="10800000">
              <a:off x="6516688" y="5949950"/>
              <a:ext cx="1066800" cy="647700"/>
            </a:xfrm>
            <a:prstGeom prst="curvedDownArrow">
              <a:avLst>
                <a:gd name="adj1" fmla="val 32941"/>
                <a:gd name="adj2" fmla="val 65882"/>
                <a:gd name="adj3" fmla="val 74236"/>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p>
          </p:txBody>
        </p:sp>
        <p:sp>
          <p:nvSpPr>
            <p:cNvPr id="44054" name="AutoShape 22"/>
            <p:cNvSpPr>
              <a:spLocks noChangeArrowheads="1"/>
            </p:cNvSpPr>
            <p:nvPr/>
          </p:nvSpPr>
          <p:spPr bwMode="auto">
            <a:xfrm>
              <a:off x="7019925" y="3933825"/>
              <a:ext cx="1066800" cy="609600"/>
            </a:xfrm>
            <a:prstGeom prst="curvedDownArrow">
              <a:avLst>
                <a:gd name="adj1" fmla="val 35000"/>
                <a:gd name="adj2" fmla="val 70000"/>
                <a:gd name="adj3" fmla="val 74236"/>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p>
          </p:txBody>
        </p:sp>
        <p:sp>
          <p:nvSpPr>
            <p:cNvPr id="44055" name="AutoShape 23"/>
            <p:cNvSpPr>
              <a:spLocks noChangeArrowheads="1"/>
            </p:cNvSpPr>
            <p:nvPr/>
          </p:nvSpPr>
          <p:spPr bwMode="auto">
            <a:xfrm rot="10800000">
              <a:off x="5508625" y="6021388"/>
              <a:ext cx="1066800" cy="609600"/>
            </a:xfrm>
            <a:prstGeom prst="curvedDownArrow">
              <a:avLst>
                <a:gd name="adj1" fmla="val 35000"/>
                <a:gd name="adj2" fmla="val 70000"/>
                <a:gd name="adj3" fmla="val 74236"/>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p>
          </p:txBody>
        </p:sp>
        <p:sp>
          <p:nvSpPr>
            <p:cNvPr id="44056" name="Oval 24"/>
            <p:cNvSpPr>
              <a:spLocks noChangeArrowheads="1"/>
            </p:cNvSpPr>
            <p:nvPr/>
          </p:nvSpPr>
          <p:spPr bwMode="auto">
            <a:xfrm>
              <a:off x="6443663" y="3068638"/>
              <a:ext cx="1079500" cy="1081087"/>
            </a:xfrm>
            <a:prstGeom prst="ellipse">
              <a:avLst/>
            </a:prstGeom>
            <a:solidFill>
              <a:srgbClr val="FFCCFF"/>
            </a:solidFill>
            <a:ln w="38100">
              <a:solidFill>
                <a:srgbClr val="CC0099"/>
              </a:solidFill>
              <a:round/>
              <a:headEnd/>
              <a:tailEnd/>
            </a:ln>
            <a:effectLst/>
          </p:spPr>
          <p:txBody>
            <a:bodyPr wrap="none" anchor="ctr"/>
            <a:lstStyle/>
            <a:p>
              <a:endParaRPr lang="en-US" dirty="0"/>
            </a:p>
          </p:txBody>
        </p:sp>
        <p:sp>
          <p:nvSpPr>
            <p:cNvPr id="44057" name="Oval 25"/>
            <p:cNvSpPr>
              <a:spLocks noChangeArrowheads="1"/>
            </p:cNvSpPr>
            <p:nvPr/>
          </p:nvSpPr>
          <p:spPr bwMode="auto">
            <a:xfrm>
              <a:off x="6732588" y="3213100"/>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58" name="Oval 26"/>
            <p:cNvSpPr>
              <a:spLocks noChangeArrowheads="1"/>
            </p:cNvSpPr>
            <p:nvPr/>
          </p:nvSpPr>
          <p:spPr bwMode="auto">
            <a:xfrm>
              <a:off x="7092950" y="3429000"/>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59" name="Oval 27"/>
            <p:cNvSpPr>
              <a:spLocks noChangeArrowheads="1"/>
            </p:cNvSpPr>
            <p:nvPr/>
          </p:nvSpPr>
          <p:spPr bwMode="auto">
            <a:xfrm>
              <a:off x="6659563" y="3789363"/>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60" name="Oval 28"/>
            <p:cNvSpPr>
              <a:spLocks noChangeArrowheads="1"/>
            </p:cNvSpPr>
            <p:nvPr/>
          </p:nvSpPr>
          <p:spPr bwMode="auto">
            <a:xfrm>
              <a:off x="7019925" y="3789363"/>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61" name="Oval 29"/>
            <p:cNvSpPr>
              <a:spLocks noChangeArrowheads="1"/>
            </p:cNvSpPr>
            <p:nvPr/>
          </p:nvSpPr>
          <p:spPr bwMode="auto">
            <a:xfrm>
              <a:off x="7451725" y="5589588"/>
              <a:ext cx="1079500" cy="1081087"/>
            </a:xfrm>
            <a:prstGeom prst="ellipse">
              <a:avLst/>
            </a:prstGeom>
            <a:solidFill>
              <a:srgbClr val="FFCCFF"/>
            </a:solidFill>
            <a:ln w="38100">
              <a:solidFill>
                <a:srgbClr val="CC0099"/>
              </a:solidFill>
              <a:round/>
              <a:headEnd/>
              <a:tailEnd/>
            </a:ln>
            <a:effectLst/>
          </p:spPr>
          <p:txBody>
            <a:bodyPr wrap="none" anchor="ctr"/>
            <a:lstStyle/>
            <a:p>
              <a:endParaRPr lang="en-US" dirty="0"/>
            </a:p>
          </p:txBody>
        </p:sp>
        <p:sp>
          <p:nvSpPr>
            <p:cNvPr id="44062" name="Oval 30"/>
            <p:cNvSpPr>
              <a:spLocks noChangeArrowheads="1"/>
            </p:cNvSpPr>
            <p:nvPr/>
          </p:nvSpPr>
          <p:spPr bwMode="auto">
            <a:xfrm>
              <a:off x="8172450" y="6165850"/>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63" name="Oval 31"/>
            <p:cNvSpPr>
              <a:spLocks noChangeArrowheads="1"/>
            </p:cNvSpPr>
            <p:nvPr/>
          </p:nvSpPr>
          <p:spPr bwMode="auto">
            <a:xfrm>
              <a:off x="7812088" y="6092825"/>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64" name="Oval 32"/>
            <p:cNvSpPr>
              <a:spLocks noChangeArrowheads="1"/>
            </p:cNvSpPr>
            <p:nvPr/>
          </p:nvSpPr>
          <p:spPr bwMode="auto">
            <a:xfrm>
              <a:off x="7596188" y="5805488"/>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65" name="Oval 33"/>
            <p:cNvSpPr>
              <a:spLocks noChangeArrowheads="1"/>
            </p:cNvSpPr>
            <p:nvPr/>
          </p:nvSpPr>
          <p:spPr bwMode="auto">
            <a:xfrm>
              <a:off x="8027988" y="5805488"/>
              <a:ext cx="288925" cy="2159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44066" name="Line 34"/>
            <p:cNvSpPr>
              <a:spLocks noChangeShapeType="1"/>
            </p:cNvSpPr>
            <p:nvPr/>
          </p:nvSpPr>
          <p:spPr bwMode="auto">
            <a:xfrm>
              <a:off x="6877050" y="3357563"/>
              <a:ext cx="358775" cy="142875"/>
            </a:xfrm>
            <a:prstGeom prst="line">
              <a:avLst/>
            </a:prstGeom>
            <a:noFill/>
            <a:ln w="38100">
              <a:solidFill>
                <a:schemeClr val="accent2"/>
              </a:solidFill>
              <a:round/>
              <a:headEnd/>
              <a:tailEnd/>
            </a:ln>
            <a:effectLst/>
          </p:spPr>
          <p:txBody>
            <a:bodyPr/>
            <a:lstStyle/>
            <a:p>
              <a:endParaRPr lang="en-US" dirty="0"/>
            </a:p>
          </p:txBody>
        </p:sp>
        <p:sp>
          <p:nvSpPr>
            <p:cNvPr id="44067" name="Line 35"/>
            <p:cNvSpPr>
              <a:spLocks noChangeShapeType="1"/>
            </p:cNvSpPr>
            <p:nvPr/>
          </p:nvSpPr>
          <p:spPr bwMode="auto">
            <a:xfrm>
              <a:off x="7667625" y="5949950"/>
              <a:ext cx="288925" cy="287338"/>
            </a:xfrm>
            <a:prstGeom prst="line">
              <a:avLst/>
            </a:prstGeom>
            <a:noFill/>
            <a:ln w="38100">
              <a:solidFill>
                <a:schemeClr val="accent2"/>
              </a:solidFill>
              <a:round/>
              <a:headEnd/>
              <a:tailEnd/>
            </a:ln>
            <a:effectLst/>
          </p:spPr>
          <p:txBody>
            <a:bodyPr/>
            <a:lstStyle/>
            <a:p>
              <a:endParaRPr lang="en-US" dirty="0"/>
            </a:p>
          </p:txBody>
        </p:sp>
        <p:sp>
          <p:nvSpPr>
            <p:cNvPr id="44068" name="Line 36"/>
            <p:cNvSpPr>
              <a:spLocks noChangeShapeType="1"/>
            </p:cNvSpPr>
            <p:nvPr/>
          </p:nvSpPr>
          <p:spPr bwMode="auto">
            <a:xfrm flipH="1">
              <a:off x="7164388" y="3500438"/>
              <a:ext cx="71437" cy="288925"/>
            </a:xfrm>
            <a:prstGeom prst="line">
              <a:avLst/>
            </a:prstGeom>
            <a:noFill/>
            <a:ln w="38100">
              <a:solidFill>
                <a:schemeClr val="accent2"/>
              </a:solidFill>
              <a:round/>
              <a:headEnd/>
              <a:tailEnd/>
            </a:ln>
            <a:effectLst/>
          </p:spPr>
          <p:txBody>
            <a:bodyPr/>
            <a:lstStyle/>
            <a:p>
              <a:endParaRPr lang="en-US" dirty="0"/>
            </a:p>
          </p:txBody>
        </p:sp>
        <p:sp>
          <p:nvSpPr>
            <p:cNvPr id="44069" name="Line 37"/>
            <p:cNvSpPr>
              <a:spLocks noChangeShapeType="1"/>
            </p:cNvSpPr>
            <p:nvPr/>
          </p:nvSpPr>
          <p:spPr bwMode="auto">
            <a:xfrm>
              <a:off x="7956550" y="6165850"/>
              <a:ext cx="358775" cy="142875"/>
            </a:xfrm>
            <a:prstGeom prst="line">
              <a:avLst/>
            </a:prstGeom>
            <a:noFill/>
            <a:ln w="38100">
              <a:solidFill>
                <a:schemeClr val="accent2"/>
              </a:solidFill>
              <a:round/>
              <a:headEnd/>
              <a:tailEnd/>
            </a:ln>
            <a:effectLst/>
          </p:spPr>
          <p:txBody>
            <a:bodyPr/>
            <a:lstStyle/>
            <a:p>
              <a:endParaRPr lang="en-US" dirty="0"/>
            </a:p>
          </p:txBody>
        </p:sp>
        <p:sp>
          <p:nvSpPr>
            <p:cNvPr id="44070" name="Line 38"/>
            <p:cNvSpPr>
              <a:spLocks noChangeShapeType="1"/>
            </p:cNvSpPr>
            <p:nvPr/>
          </p:nvSpPr>
          <p:spPr bwMode="auto">
            <a:xfrm>
              <a:off x="7812088" y="5876925"/>
              <a:ext cx="360362" cy="0"/>
            </a:xfrm>
            <a:prstGeom prst="line">
              <a:avLst/>
            </a:prstGeom>
            <a:noFill/>
            <a:ln w="38100">
              <a:solidFill>
                <a:schemeClr val="accent2"/>
              </a:solidFill>
              <a:round/>
              <a:headEnd/>
              <a:tailEnd/>
            </a:ln>
            <a:effectLst/>
          </p:spPr>
          <p:txBody>
            <a:bodyPr/>
            <a:lstStyle/>
            <a:p>
              <a:endParaRPr lang="en-US" dirty="0"/>
            </a:p>
          </p:txBody>
        </p:sp>
        <p:sp>
          <p:nvSpPr>
            <p:cNvPr id="44072" name="Line 40"/>
            <p:cNvSpPr>
              <a:spLocks noChangeShapeType="1"/>
            </p:cNvSpPr>
            <p:nvPr/>
          </p:nvSpPr>
          <p:spPr bwMode="auto">
            <a:xfrm flipV="1">
              <a:off x="6877050" y="3860800"/>
              <a:ext cx="358775" cy="73025"/>
            </a:xfrm>
            <a:prstGeom prst="line">
              <a:avLst/>
            </a:prstGeom>
            <a:noFill/>
            <a:ln w="38100">
              <a:solidFill>
                <a:schemeClr val="accent2"/>
              </a:solidFill>
              <a:round/>
              <a:headEnd/>
              <a:tailEnd/>
            </a:ln>
            <a:effectLst/>
          </p:spPr>
          <p:txBody>
            <a:bodyPr/>
            <a:lstStyle/>
            <a:p>
              <a:endParaRPr lang="en-US" dirty="0"/>
            </a:p>
          </p:txBody>
        </p:sp>
      </p:grpSp>
      <p:sp>
        <p:nvSpPr>
          <p:cNvPr id="40" name="Rectangle 39"/>
          <p:cNvSpPr/>
          <p:nvPr/>
        </p:nvSpPr>
        <p:spPr>
          <a:xfrm>
            <a:off x="1757065" y="990600"/>
            <a:ext cx="5436104" cy="584775"/>
          </a:xfrm>
          <a:prstGeom prst="rect">
            <a:avLst/>
          </a:prstGeom>
        </p:spPr>
        <p:txBody>
          <a:bodyPr wrap="none">
            <a:spAutoFit/>
          </a:bodyPr>
          <a:lstStyle/>
          <a:p>
            <a:pPr algn="ctr"/>
            <a:r>
              <a:rPr lang="tr-TR" sz="3200" b="1" dirty="0">
                <a:solidFill>
                  <a:srgbClr val="C00000"/>
                </a:solidFill>
                <a:latin typeface="Arial" pitchFamily="34" charset="0"/>
                <a:cs typeface="Arial" pitchFamily="34" charset="0"/>
              </a:rPr>
              <a:t>Damar geçirgenliği ÇOK </a:t>
            </a:r>
            <a:r>
              <a:rPr lang="tr-TR" sz="3200" b="1" dirty="0">
                <a:solidFill>
                  <a:srgbClr val="C00000"/>
                </a:solidFill>
                <a:latin typeface="Arial" pitchFamily="34" charset="0"/>
                <a:cs typeface="Arial" pitchFamily="34" charset="0"/>
                <a:sym typeface="Symbol"/>
              </a:rPr>
              <a:t></a:t>
            </a:r>
            <a:r>
              <a:rPr lang="tr-TR" sz="3200" b="1" dirty="0">
                <a:solidFill>
                  <a:srgbClr val="C00000"/>
                </a:solidFill>
                <a:latin typeface="Arial" pitchFamily="34" charset="0"/>
                <a:cs typeface="Arial" pitchFamily="34" charset="0"/>
              </a:rPr>
              <a:t> </a:t>
            </a:r>
            <a:endParaRPr lang="tr-TR" sz="3200" dirty="0">
              <a:solidFill>
                <a:srgbClr val="C00000"/>
              </a:solidFill>
              <a:latin typeface="Arial" pitchFamily="34" charset="0"/>
              <a:cs typeface="Arial"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1" y="4724401"/>
            <a:ext cx="4572000" cy="1447800"/>
          </a:xfrm>
        </p:spPr>
        <p:txBody>
          <a:bodyPr>
            <a:normAutofit fontScale="90000"/>
          </a:bodyPr>
          <a:lstStyle/>
          <a:p>
            <a:r>
              <a:rPr lang="tr-TR" sz="3200" b="1" dirty="0">
                <a:solidFill>
                  <a:srgbClr val="FF0000"/>
                </a:solidFill>
              </a:rPr>
              <a:t>İNFLAMASYONDA DAMAR GEÇİRGENLİĞİNDE ARTIŞ MEKANİZMALARI</a:t>
            </a:r>
          </a:p>
        </p:txBody>
      </p:sp>
      <p:pic>
        <p:nvPicPr>
          <p:cNvPr id="1026" name="Picture 2"/>
          <p:cNvPicPr>
            <a:picLocks noChangeAspect="1" noChangeArrowheads="1"/>
          </p:cNvPicPr>
          <p:nvPr/>
        </p:nvPicPr>
        <p:blipFill>
          <a:blip r:embed="rId3" cstate="print"/>
          <a:srcRect t="-8925" r="19623"/>
          <a:stretch>
            <a:fillRect/>
          </a:stretch>
        </p:blipFill>
        <p:spPr bwMode="auto">
          <a:xfrm rot="2172655">
            <a:off x="181283" y="1807238"/>
            <a:ext cx="7181237" cy="1929775"/>
          </a:xfrm>
          <a:prstGeom prst="rect">
            <a:avLst/>
          </a:prstGeom>
          <a:noFill/>
          <a:ln w="9525">
            <a:noFill/>
            <a:miter lim="800000"/>
            <a:headEnd/>
            <a:tailEnd/>
          </a:ln>
        </p:spPr>
      </p:pic>
      <p:sp>
        <p:nvSpPr>
          <p:cNvPr id="12" name="TextBox 11"/>
          <p:cNvSpPr txBox="1"/>
          <p:nvPr/>
        </p:nvSpPr>
        <p:spPr>
          <a:xfrm>
            <a:off x="3276601" y="435114"/>
            <a:ext cx="4953000" cy="707886"/>
          </a:xfrm>
          <a:prstGeom prst="rect">
            <a:avLst/>
          </a:prstGeom>
          <a:noFill/>
        </p:spPr>
        <p:txBody>
          <a:bodyPr wrap="square" rtlCol="0">
            <a:spAutoFit/>
          </a:bodyPr>
          <a:lstStyle/>
          <a:p>
            <a:r>
              <a:rPr lang="tr-TR" sz="2000" b="1" dirty="0">
                <a:latin typeface="Arial" pitchFamily="34" charset="0"/>
                <a:cs typeface="Arial" pitchFamily="34" charset="0"/>
              </a:rPr>
              <a:t>ENDOTEL KASILMASI İLE BOŞLUK OLUŞUMU         </a:t>
            </a:r>
            <a:r>
              <a:rPr lang="tr-TR" sz="2000" b="1" dirty="0">
                <a:solidFill>
                  <a:srgbClr val="FF0000"/>
                </a:solidFill>
                <a:latin typeface="Arial" pitchFamily="34" charset="0"/>
                <a:cs typeface="Arial" pitchFamily="34" charset="0"/>
              </a:rPr>
              <a:t>(EN SIK SEBEP)</a:t>
            </a:r>
          </a:p>
        </p:txBody>
      </p:sp>
      <p:sp>
        <p:nvSpPr>
          <p:cNvPr id="13" name="TextBox 12"/>
          <p:cNvSpPr txBox="1"/>
          <p:nvPr/>
        </p:nvSpPr>
        <p:spPr>
          <a:xfrm>
            <a:off x="4724400" y="1371600"/>
            <a:ext cx="2797561" cy="400110"/>
          </a:xfrm>
          <a:prstGeom prst="rect">
            <a:avLst/>
          </a:prstGeom>
          <a:noFill/>
        </p:spPr>
        <p:txBody>
          <a:bodyPr wrap="none" rtlCol="0">
            <a:spAutoFit/>
          </a:bodyPr>
          <a:lstStyle/>
          <a:p>
            <a:r>
              <a:rPr lang="tr-TR" sz="2000" b="1" dirty="0">
                <a:latin typeface="Arial" pitchFamily="34" charset="0"/>
                <a:cs typeface="Arial" pitchFamily="34" charset="0"/>
              </a:rPr>
              <a:t>DİREKT ZEDELENME</a:t>
            </a:r>
            <a:endParaRPr lang="en-US" sz="2000" b="1" dirty="0">
              <a:latin typeface="Arial" pitchFamily="34" charset="0"/>
              <a:cs typeface="Arial" pitchFamily="34" charset="0"/>
            </a:endParaRPr>
          </a:p>
        </p:txBody>
      </p:sp>
      <p:sp>
        <p:nvSpPr>
          <p:cNvPr id="14" name="TextBox 13"/>
          <p:cNvSpPr txBox="1"/>
          <p:nvPr/>
        </p:nvSpPr>
        <p:spPr>
          <a:xfrm>
            <a:off x="6172200" y="2362200"/>
            <a:ext cx="2743200" cy="707886"/>
          </a:xfrm>
          <a:prstGeom prst="rect">
            <a:avLst/>
          </a:prstGeom>
          <a:noFill/>
        </p:spPr>
        <p:txBody>
          <a:bodyPr wrap="square" rtlCol="0">
            <a:spAutoFit/>
          </a:bodyPr>
          <a:lstStyle/>
          <a:p>
            <a:r>
              <a:rPr lang="tr-TR" sz="2000" b="1" dirty="0">
                <a:latin typeface="Arial" pitchFamily="34" charset="0"/>
                <a:cs typeface="Arial" pitchFamily="34" charset="0"/>
              </a:rPr>
              <a:t>LÖKOSİTE BAĞIMLI ZEDELENME</a:t>
            </a:r>
            <a:endParaRPr lang="en-US" sz="2000" b="1" dirty="0">
              <a:latin typeface="Arial" pitchFamily="34" charset="0"/>
              <a:cs typeface="Arial" pitchFamily="34" charset="0"/>
            </a:endParaRPr>
          </a:p>
        </p:txBody>
      </p:sp>
      <p:sp>
        <p:nvSpPr>
          <p:cNvPr id="15" name="TextBox 14"/>
          <p:cNvSpPr txBox="1"/>
          <p:nvPr/>
        </p:nvSpPr>
        <p:spPr>
          <a:xfrm>
            <a:off x="7239000" y="3505200"/>
            <a:ext cx="1905000" cy="707886"/>
          </a:xfrm>
          <a:prstGeom prst="rect">
            <a:avLst/>
          </a:prstGeom>
          <a:noFill/>
        </p:spPr>
        <p:txBody>
          <a:bodyPr wrap="square" rtlCol="0">
            <a:spAutoFit/>
          </a:bodyPr>
          <a:lstStyle/>
          <a:p>
            <a:r>
              <a:rPr lang="tr-TR" sz="2000" b="1" dirty="0">
                <a:latin typeface="Arial" pitchFamily="34" charset="0"/>
                <a:cs typeface="Arial" pitchFamily="34" charset="0"/>
              </a:rPr>
              <a:t>ARTMIŞ TRANSSİTOZ</a:t>
            </a:r>
            <a:endParaRPr lang="en-US" sz="2000" b="1" dirty="0">
              <a:latin typeface="Arial" pitchFamily="34" charset="0"/>
              <a:cs typeface="Arial" pitchFamily="34" charset="0"/>
            </a:endParaRPr>
          </a:p>
        </p:txBody>
      </p:sp>
      <p:cxnSp>
        <p:nvCxnSpPr>
          <p:cNvPr id="21" name="Straight Arrow Connector 20"/>
          <p:cNvCxnSpPr/>
          <p:nvPr/>
        </p:nvCxnSpPr>
        <p:spPr>
          <a:xfrm>
            <a:off x="2362200" y="6858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86200" y="16002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05600" y="38862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57800" y="27432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382000" y="5562600"/>
            <a:ext cx="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C316F236-E2D8-428B-981D-5754D0651195}"/>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51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4038600"/>
            <a:ext cx="4773613" cy="2360832"/>
          </a:xfrm>
        </p:spPr>
        <p:txBody>
          <a:bodyPr>
            <a:normAutofit fontScale="90000"/>
          </a:bodyPr>
          <a:lstStyle/>
          <a:p>
            <a:r>
              <a:rPr lang="tr-TR" sz="3200" b="1" dirty="0">
                <a:solidFill>
                  <a:srgbClr val="FF0000"/>
                </a:solidFill>
              </a:rPr>
              <a:t>İNFLAMASYONDA DAMAR GEÇİRGENLİĞİNDE ARTIŞ MEKANİZMALARI</a:t>
            </a:r>
          </a:p>
        </p:txBody>
      </p:sp>
      <p:pic>
        <p:nvPicPr>
          <p:cNvPr id="1026" name="Picture 2"/>
          <p:cNvPicPr>
            <a:picLocks noChangeAspect="1" noChangeArrowheads="1"/>
          </p:cNvPicPr>
          <p:nvPr/>
        </p:nvPicPr>
        <p:blipFill>
          <a:blip r:embed="rId3" cstate="print"/>
          <a:srcRect t="-2914" r="19807"/>
          <a:stretch>
            <a:fillRect/>
          </a:stretch>
        </p:blipFill>
        <p:spPr bwMode="auto">
          <a:xfrm rot="2172655">
            <a:off x="151416" y="1898586"/>
            <a:ext cx="7164771" cy="1823278"/>
          </a:xfrm>
          <a:prstGeom prst="rect">
            <a:avLst/>
          </a:prstGeom>
          <a:noFill/>
          <a:ln w="9525">
            <a:noFill/>
            <a:miter lim="800000"/>
            <a:headEnd/>
            <a:tailEnd/>
          </a:ln>
        </p:spPr>
      </p:pic>
      <p:sp>
        <p:nvSpPr>
          <p:cNvPr id="12" name="TextBox 11"/>
          <p:cNvSpPr txBox="1"/>
          <p:nvPr/>
        </p:nvSpPr>
        <p:spPr>
          <a:xfrm>
            <a:off x="3124200" y="228600"/>
            <a:ext cx="5822107" cy="830997"/>
          </a:xfrm>
          <a:prstGeom prst="rect">
            <a:avLst/>
          </a:prstGeom>
          <a:noFill/>
          <a:ln w="57150">
            <a:solidFill>
              <a:srgbClr val="FF0000"/>
            </a:solidFill>
          </a:ln>
        </p:spPr>
        <p:txBody>
          <a:bodyPr wrap="square" rtlCol="0">
            <a:spAutoFit/>
          </a:bodyPr>
          <a:lstStyle/>
          <a:p>
            <a:r>
              <a:rPr lang="tr-TR" sz="2400" b="1" dirty="0">
                <a:solidFill>
                  <a:srgbClr val="FF0000"/>
                </a:solidFill>
                <a:latin typeface="Arial" pitchFamily="34" charset="0"/>
                <a:cs typeface="Arial" pitchFamily="34" charset="0"/>
              </a:rPr>
              <a:t>ENDOTEL KASILMASI İLE BOŞLUK OLUŞUMU (EN SIK SEBEP)</a:t>
            </a:r>
            <a:endParaRPr lang="en-US" sz="2400" b="1" dirty="0">
              <a:solidFill>
                <a:srgbClr val="FF0000"/>
              </a:solidFill>
              <a:latin typeface="Arial" pitchFamily="34" charset="0"/>
              <a:cs typeface="Arial" pitchFamily="34" charset="0"/>
            </a:endParaRPr>
          </a:p>
        </p:txBody>
      </p:sp>
      <p:sp>
        <p:nvSpPr>
          <p:cNvPr id="14" name="TextBox 13"/>
          <p:cNvSpPr txBox="1"/>
          <p:nvPr/>
        </p:nvSpPr>
        <p:spPr>
          <a:xfrm>
            <a:off x="6172200" y="2362200"/>
            <a:ext cx="2057400" cy="646331"/>
          </a:xfrm>
          <a:prstGeom prst="rect">
            <a:avLst/>
          </a:prstGeom>
          <a:noFill/>
          <a:ln>
            <a:solidFill>
              <a:schemeClr val="bg2"/>
            </a:solidFill>
          </a:ln>
        </p:spPr>
        <p:txBody>
          <a:bodyPr wrap="square" rtlCol="0">
            <a:spAutoFit/>
          </a:bodyPr>
          <a:lstStyle/>
          <a:p>
            <a:r>
              <a:rPr lang="tr-TR" dirty="0">
                <a:solidFill>
                  <a:schemeClr val="bg2"/>
                </a:solidFill>
              </a:rPr>
              <a:t>LÖKOSİTE BAĞIMLI ZEDELENME</a:t>
            </a:r>
            <a:endParaRPr lang="en-US" dirty="0">
              <a:solidFill>
                <a:schemeClr val="bg2"/>
              </a:solidFill>
            </a:endParaRPr>
          </a:p>
        </p:txBody>
      </p:sp>
      <p:cxnSp>
        <p:nvCxnSpPr>
          <p:cNvPr id="21" name="Straight Arrow Connector 20"/>
          <p:cNvCxnSpPr/>
          <p:nvPr/>
        </p:nvCxnSpPr>
        <p:spPr>
          <a:xfrm>
            <a:off x="2362200" y="6858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29400" y="3886200"/>
            <a:ext cx="685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19800" y="1100078"/>
            <a:ext cx="2819400" cy="2862322"/>
          </a:xfrm>
          <a:prstGeom prst="rect">
            <a:avLst/>
          </a:prstGeom>
          <a:solidFill>
            <a:schemeClr val="bg1"/>
          </a:solidFill>
          <a:ln>
            <a:solidFill>
              <a:schemeClr val="accent1"/>
            </a:solidFill>
          </a:ln>
        </p:spPr>
        <p:txBody>
          <a:bodyPr wrap="square">
            <a:spAutoFit/>
          </a:bodyPr>
          <a:lstStyle/>
          <a:p>
            <a:pPr>
              <a:buFont typeface="Arial" pitchFamily="34" charset="0"/>
              <a:buChar char="•"/>
            </a:pPr>
            <a:r>
              <a:rPr lang="tr-TR" sz="2000" b="1" dirty="0">
                <a:latin typeface="Arial" pitchFamily="34" charset="0"/>
                <a:cs typeface="Arial" pitchFamily="34" charset="0"/>
              </a:rPr>
              <a:t>Hızlı ve kısa süreli </a:t>
            </a:r>
            <a:r>
              <a:rPr lang="tr-TR" sz="2000" b="1" dirty="0">
                <a:solidFill>
                  <a:srgbClr val="FF0000"/>
                </a:solidFill>
                <a:latin typeface="Arial" pitchFamily="34" charset="0"/>
                <a:cs typeface="Arial" pitchFamily="34" charset="0"/>
              </a:rPr>
              <a:t>(ANİ GEÇİCİ YANIT)</a:t>
            </a:r>
          </a:p>
          <a:p>
            <a:pPr>
              <a:buFont typeface="Arial" pitchFamily="34" charset="0"/>
              <a:buChar char="•"/>
            </a:pPr>
            <a:r>
              <a:rPr lang="tr-TR" sz="2000" b="1" dirty="0">
                <a:latin typeface="Arial" pitchFamily="34" charset="0"/>
                <a:cs typeface="Arial" pitchFamily="34" charset="0"/>
              </a:rPr>
              <a:t>Venüller</a:t>
            </a:r>
          </a:p>
          <a:p>
            <a:pPr>
              <a:buFont typeface="Arial" pitchFamily="34" charset="0"/>
              <a:buChar char="•"/>
            </a:pPr>
            <a:r>
              <a:rPr lang="tr-TR" sz="2000" b="1" dirty="0">
                <a:latin typeface="Arial" pitchFamily="34" charset="0"/>
                <a:cs typeface="Arial" pitchFamily="34" charset="0"/>
              </a:rPr>
              <a:t>Vazoaktif mediatörler (Histamin, Bradikinin, Lökotrienler, Nöropeptid substans P)</a:t>
            </a:r>
            <a:endParaRPr lang="en-US" sz="2000" dirty="0">
              <a:latin typeface="Arial" pitchFamily="34" charset="0"/>
              <a:cs typeface="Arial" pitchFamily="34" charset="0"/>
            </a:endParaRPr>
          </a:p>
        </p:txBody>
      </p:sp>
      <p:sp>
        <p:nvSpPr>
          <p:cNvPr id="20" name="Oval 19"/>
          <p:cNvSpPr/>
          <p:nvPr/>
        </p:nvSpPr>
        <p:spPr>
          <a:xfrm>
            <a:off x="152400" y="0"/>
            <a:ext cx="2590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etin kutusu 9">
            <a:extLst>
              <a:ext uri="{FF2B5EF4-FFF2-40B4-BE49-F238E27FC236}">
                <a16:creationId xmlns:a16="http://schemas.microsoft.com/office/drawing/2014/main" id="{61B5DDB8-1B0A-4656-B32C-4538CD2E1EB8}"/>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51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4343400"/>
            <a:ext cx="4773613" cy="1844675"/>
          </a:xfrm>
        </p:spPr>
        <p:txBody>
          <a:bodyPr>
            <a:normAutofit fontScale="90000"/>
          </a:bodyPr>
          <a:lstStyle/>
          <a:p>
            <a:r>
              <a:rPr lang="tr-TR" sz="3200" b="1" dirty="0">
                <a:solidFill>
                  <a:srgbClr val="FF0000"/>
                </a:solidFill>
              </a:rPr>
              <a:t>İNFLAMASYONDA DAMAR GEÇİRGENLİĞİNDE ARTIŞ MEKANİZMALARI</a:t>
            </a:r>
          </a:p>
        </p:txBody>
      </p:sp>
      <p:pic>
        <p:nvPicPr>
          <p:cNvPr id="1026" name="Picture 2"/>
          <p:cNvPicPr>
            <a:picLocks noChangeAspect="1" noChangeArrowheads="1"/>
          </p:cNvPicPr>
          <p:nvPr/>
        </p:nvPicPr>
        <p:blipFill>
          <a:blip r:embed="rId3" cstate="print"/>
          <a:srcRect/>
          <a:stretch>
            <a:fillRect/>
          </a:stretch>
        </p:blipFill>
        <p:spPr bwMode="auto">
          <a:xfrm rot="2172655">
            <a:off x="-34743" y="2467956"/>
            <a:ext cx="8934450" cy="1771650"/>
          </a:xfrm>
          <a:prstGeom prst="rect">
            <a:avLst/>
          </a:prstGeom>
          <a:noFill/>
          <a:ln w="9525">
            <a:noFill/>
            <a:miter lim="800000"/>
            <a:headEnd/>
            <a:tailEnd/>
          </a:ln>
        </p:spPr>
      </p:pic>
      <p:sp>
        <p:nvSpPr>
          <p:cNvPr id="13" name="TextBox 12"/>
          <p:cNvSpPr txBox="1"/>
          <p:nvPr/>
        </p:nvSpPr>
        <p:spPr>
          <a:xfrm>
            <a:off x="4953000" y="1371600"/>
            <a:ext cx="3313728" cy="461665"/>
          </a:xfrm>
          <a:prstGeom prst="rect">
            <a:avLst/>
          </a:prstGeom>
          <a:noFill/>
          <a:ln w="57150">
            <a:solidFill>
              <a:srgbClr val="FF0000"/>
            </a:solidFill>
          </a:ln>
        </p:spPr>
        <p:txBody>
          <a:bodyPr wrap="none" rtlCol="0">
            <a:spAutoFit/>
          </a:bodyPr>
          <a:lstStyle/>
          <a:p>
            <a:r>
              <a:rPr lang="tr-TR" sz="2400" b="1" dirty="0">
                <a:solidFill>
                  <a:srgbClr val="FF0000"/>
                </a:solidFill>
                <a:latin typeface="Arial" pitchFamily="34" charset="0"/>
                <a:cs typeface="Arial" pitchFamily="34" charset="0"/>
              </a:rPr>
              <a:t>DİREKT ZEDELENME</a:t>
            </a:r>
            <a:endParaRPr lang="en-US" sz="2400" b="1" dirty="0">
              <a:solidFill>
                <a:srgbClr val="FF0000"/>
              </a:solidFill>
              <a:latin typeface="Arial" pitchFamily="34" charset="0"/>
              <a:cs typeface="Arial" pitchFamily="34" charset="0"/>
            </a:endParaRPr>
          </a:p>
        </p:txBody>
      </p:sp>
      <p:sp>
        <p:nvSpPr>
          <p:cNvPr id="14" name="TextBox 13"/>
          <p:cNvSpPr txBox="1"/>
          <p:nvPr/>
        </p:nvSpPr>
        <p:spPr>
          <a:xfrm>
            <a:off x="6172200" y="2362200"/>
            <a:ext cx="2057400" cy="646331"/>
          </a:xfrm>
          <a:prstGeom prst="rect">
            <a:avLst/>
          </a:prstGeom>
          <a:noFill/>
          <a:ln>
            <a:solidFill>
              <a:schemeClr val="bg2"/>
            </a:solidFill>
          </a:ln>
        </p:spPr>
        <p:txBody>
          <a:bodyPr wrap="square" rtlCol="0">
            <a:spAutoFit/>
          </a:bodyPr>
          <a:lstStyle/>
          <a:p>
            <a:r>
              <a:rPr lang="tr-TR" dirty="0">
                <a:solidFill>
                  <a:schemeClr val="bg2"/>
                </a:solidFill>
              </a:rPr>
              <a:t>LÖKOSİTE BAĞIMLI ZEDELENME</a:t>
            </a:r>
            <a:endParaRPr lang="en-US" dirty="0">
              <a:solidFill>
                <a:schemeClr val="bg2"/>
              </a:solidFill>
            </a:endParaRPr>
          </a:p>
        </p:txBody>
      </p:sp>
      <p:sp>
        <p:nvSpPr>
          <p:cNvPr id="15" name="TextBox 14"/>
          <p:cNvSpPr txBox="1"/>
          <p:nvPr/>
        </p:nvSpPr>
        <p:spPr>
          <a:xfrm>
            <a:off x="7543800" y="3505200"/>
            <a:ext cx="1371600" cy="646331"/>
          </a:xfrm>
          <a:prstGeom prst="rect">
            <a:avLst/>
          </a:prstGeom>
          <a:noFill/>
          <a:ln>
            <a:solidFill>
              <a:schemeClr val="bg2"/>
            </a:solidFill>
          </a:ln>
        </p:spPr>
        <p:txBody>
          <a:bodyPr wrap="square" rtlCol="0">
            <a:spAutoFit/>
          </a:bodyPr>
          <a:lstStyle/>
          <a:p>
            <a:r>
              <a:rPr lang="tr-TR" dirty="0">
                <a:solidFill>
                  <a:schemeClr val="bg2"/>
                </a:solidFill>
              </a:rPr>
              <a:t>ARTMIŞ TRANSSİTOZ</a:t>
            </a:r>
            <a:endParaRPr lang="en-US" dirty="0">
              <a:solidFill>
                <a:schemeClr val="bg2"/>
              </a:solidFill>
            </a:endParaRPr>
          </a:p>
        </p:txBody>
      </p:sp>
      <p:cxnSp>
        <p:nvCxnSpPr>
          <p:cNvPr id="29" name="Straight Arrow Connector 28"/>
          <p:cNvCxnSpPr/>
          <p:nvPr/>
        </p:nvCxnSpPr>
        <p:spPr>
          <a:xfrm>
            <a:off x="6629400" y="3886200"/>
            <a:ext cx="685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676400" y="1143000"/>
            <a:ext cx="2590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3962400" y="16002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15000" y="1905000"/>
            <a:ext cx="2819400" cy="2862322"/>
          </a:xfrm>
          <a:prstGeom prst="rect">
            <a:avLst/>
          </a:prstGeom>
          <a:solidFill>
            <a:schemeClr val="bg1"/>
          </a:solidFill>
          <a:ln>
            <a:solidFill>
              <a:schemeClr val="accent1"/>
            </a:solidFill>
          </a:ln>
        </p:spPr>
        <p:txBody>
          <a:bodyPr wrap="square">
            <a:spAutoFit/>
          </a:bodyPr>
          <a:lstStyle/>
          <a:p>
            <a:pPr>
              <a:buFont typeface="Arial" pitchFamily="34" charset="0"/>
              <a:buChar char="•"/>
            </a:pPr>
            <a:r>
              <a:rPr lang="tr-TR" sz="2000" b="1" dirty="0">
                <a:latin typeface="Arial" pitchFamily="34" charset="0"/>
                <a:cs typeface="Arial" pitchFamily="34" charset="0"/>
              </a:rPr>
              <a:t>Hızlı ve uzun süreli olabilir </a:t>
            </a:r>
            <a:r>
              <a:rPr lang="tr-TR" sz="2000" b="1" dirty="0">
                <a:solidFill>
                  <a:srgbClr val="FF0000"/>
                </a:solidFill>
                <a:latin typeface="Arial" pitchFamily="34" charset="0"/>
                <a:cs typeface="Arial" pitchFamily="34" charset="0"/>
              </a:rPr>
              <a:t>(ANİ, SÜREKLİ YANIT)</a:t>
            </a:r>
            <a:endParaRPr lang="en-US" sz="2000" b="1" dirty="0">
              <a:solidFill>
                <a:srgbClr val="FF0000"/>
              </a:solidFill>
              <a:latin typeface="Arial" pitchFamily="34" charset="0"/>
              <a:cs typeface="Arial" pitchFamily="34" charset="0"/>
            </a:endParaRPr>
          </a:p>
          <a:p>
            <a:pPr>
              <a:buFont typeface="Arial" pitchFamily="34" charset="0"/>
              <a:buChar char="•"/>
            </a:pPr>
            <a:r>
              <a:rPr lang="tr-TR" sz="2000" b="1" dirty="0">
                <a:latin typeface="Arial" pitchFamily="34" charset="0"/>
                <a:cs typeface="Arial" pitchFamily="34" charset="0"/>
              </a:rPr>
              <a:t>Arterioller, kapiller ve venüller</a:t>
            </a:r>
          </a:p>
          <a:p>
            <a:pPr>
              <a:buFont typeface="Arial" pitchFamily="34" charset="0"/>
              <a:buChar char="•"/>
            </a:pPr>
            <a:r>
              <a:rPr lang="tr-TR" sz="2000" b="1" dirty="0">
                <a:latin typeface="Arial" pitchFamily="34" charset="0"/>
                <a:cs typeface="Arial" pitchFamily="34" charset="0"/>
              </a:rPr>
              <a:t>Bakteriyel litik enfeksiyonlar, toksinler, yanıklar, kimyasallar</a:t>
            </a:r>
          </a:p>
        </p:txBody>
      </p:sp>
      <p:sp>
        <p:nvSpPr>
          <p:cNvPr id="11" name="Metin kutusu 10">
            <a:extLst>
              <a:ext uri="{FF2B5EF4-FFF2-40B4-BE49-F238E27FC236}">
                <a16:creationId xmlns:a16="http://schemas.microsoft.com/office/drawing/2014/main" id="{3BAACE99-5E20-4487-BAC3-AC1D67CD6ADF}"/>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51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4419600"/>
            <a:ext cx="4773613" cy="1844675"/>
          </a:xfrm>
        </p:spPr>
        <p:txBody>
          <a:bodyPr>
            <a:normAutofit fontScale="90000"/>
          </a:bodyPr>
          <a:lstStyle/>
          <a:p>
            <a:r>
              <a:rPr lang="tr-TR" sz="3200" b="1" dirty="0">
                <a:solidFill>
                  <a:srgbClr val="FF0000"/>
                </a:solidFill>
              </a:rPr>
              <a:t>İNFLAMASYONDA DAMAR GEÇİRGENLİĞİNDE ARTIŞ MEKANİZMALARI</a:t>
            </a:r>
          </a:p>
        </p:txBody>
      </p:sp>
      <p:pic>
        <p:nvPicPr>
          <p:cNvPr id="1026" name="Picture 2"/>
          <p:cNvPicPr>
            <a:picLocks noChangeAspect="1" noChangeArrowheads="1"/>
          </p:cNvPicPr>
          <p:nvPr/>
        </p:nvPicPr>
        <p:blipFill>
          <a:blip r:embed="rId3" cstate="print"/>
          <a:srcRect/>
          <a:stretch>
            <a:fillRect/>
          </a:stretch>
        </p:blipFill>
        <p:spPr bwMode="auto">
          <a:xfrm rot="2172655">
            <a:off x="-34743" y="2467956"/>
            <a:ext cx="8934450" cy="1771650"/>
          </a:xfrm>
          <a:prstGeom prst="rect">
            <a:avLst/>
          </a:prstGeom>
          <a:noFill/>
          <a:ln w="9525">
            <a:noFill/>
            <a:miter lim="800000"/>
            <a:headEnd/>
            <a:tailEnd/>
          </a:ln>
        </p:spPr>
      </p:pic>
      <p:sp>
        <p:nvSpPr>
          <p:cNvPr id="14" name="TextBox 13"/>
          <p:cNvSpPr txBox="1"/>
          <p:nvPr/>
        </p:nvSpPr>
        <p:spPr>
          <a:xfrm>
            <a:off x="6172200" y="2362200"/>
            <a:ext cx="2286000" cy="1200329"/>
          </a:xfrm>
          <a:prstGeom prst="rect">
            <a:avLst/>
          </a:prstGeom>
          <a:noFill/>
          <a:ln w="57150">
            <a:solidFill>
              <a:srgbClr val="FF0000"/>
            </a:solidFill>
          </a:ln>
        </p:spPr>
        <p:txBody>
          <a:bodyPr wrap="square" rtlCol="0">
            <a:spAutoFit/>
          </a:bodyPr>
          <a:lstStyle/>
          <a:p>
            <a:r>
              <a:rPr lang="tr-TR" sz="2400" b="1" dirty="0">
                <a:solidFill>
                  <a:srgbClr val="FF0000"/>
                </a:solidFill>
                <a:latin typeface="Arial" pitchFamily="34" charset="0"/>
                <a:cs typeface="Arial" pitchFamily="34" charset="0"/>
              </a:rPr>
              <a:t>LÖKOSİTE BAĞIMLI ZEDELENME</a:t>
            </a:r>
            <a:endParaRPr lang="en-US" sz="2400" b="1" dirty="0">
              <a:solidFill>
                <a:srgbClr val="FF0000"/>
              </a:solidFill>
              <a:latin typeface="Arial" pitchFamily="34" charset="0"/>
              <a:cs typeface="Arial" pitchFamily="34" charset="0"/>
            </a:endParaRPr>
          </a:p>
        </p:txBody>
      </p:sp>
      <p:sp>
        <p:nvSpPr>
          <p:cNvPr id="15" name="TextBox 14"/>
          <p:cNvSpPr txBox="1"/>
          <p:nvPr/>
        </p:nvSpPr>
        <p:spPr>
          <a:xfrm>
            <a:off x="7543800" y="3505200"/>
            <a:ext cx="1371600" cy="646331"/>
          </a:xfrm>
          <a:prstGeom prst="rect">
            <a:avLst/>
          </a:prstGeom>
          <a:noFill/>
          <a:ln>
            <a:solidFill>
              <a:schemeClr val="bg2"/>
            </a:solidFill>
          </a:ln>
        </p:spPr>
        <p:txBody>
          <a:bodyPr wrap="square" rtlCol="0">
            <a:spAutoFit/>
          </a:bodyPr>
          <a:lstStyle/>
          <a:p>
            <a:r>
              <a:rPr lang="tr-TR" dirty="0">
                <a:solidFill>
                  <a:schemeClr val="bg2"/>
                </a:solidFill>
              </a:rPr>
              <a:t>ARTMIŞ TRANSSİTOZ</a:t>
            </a:r>
            <a:endParaRPr lang="en-US" dirty="0">
              <a:solidFill>
                <a:schemeClr val="bg2"/>
              </a:solidFill>
            </a:endParaRPr>
          </a:p>
        </p:txBody>
      </p:sp>
      <p:cxnSp>
        <p:nvCxnSpPr>
          <p:cNvPr id="29" name="Straight Arrow Connector 28"/>
          <p:cNvCxnSpPr/>
          <p:nvPr/>
        </p:nvCxnSpPr>
        <p:spPr>
          <a:xfrm>
            <a:off x="6629400" y="3886200"/>
            <a:ext cx="685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57800" y="2743200"/>
            <a:ext cx="685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124200" y="2286000"/>
            <a:ext cx="2590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5334000" y="27432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91200" y="3810000"/>
            <a:ext cx="2819400" cy="1938992"/>
          </a:xfrm>
          <a:prstGeom prst="rect">
            <a:avLst/>
          </a:prstGeom>
          <a:solidFill>
            <a:schemeClr val="bg1"/>
          </a:solidFill>
          <a:ln>
            <a:solidFill>
              <a:schemeClr val="accent1"/>
            </a:solidFill>
          </a:ln>
        </p:spPr>
        <p:txBody>
          <a:bodyPr wrap="square">
            <a:spAutoFit/>
          </a:bodyPr>
          <a:lstStyle/>
          <a:p>
            <a:pPr>
              <a:buFont typeface="Arial" pitchFamily="34" charset="0"/>
              <a:buChar char="•"/>
            </a:pPr>
            <a:r>
              <a:rPr lang="tr-TR" sz="2000" b="1" dirty="0">
                <a:latin typeface="Arial" pitchFamily="34" charset="0"/>
                <a:cs typeface="Arial" pitchFamily="34" charset="0"/>
              </a:rPr>
              <a:t>Geç yanıt, uzun süreli (saatler)</a:t>
            </a:r>
            <a:endParaRPr lang="tr-TR" sz="2000" b="1" dirty="0">
              <a:solidFill>
                <a:srgbClr val="FF0000"/>
              </a:solidFill>
              <a:latin typeface="Arial" pitchFamily="34" charset="0"/>
              <a:cs typeface="Arial" pitchFamily="34" charset="0"/>
            </a:endParaRPr>
          </a:p>
          <a:p>
            <a:pPr>
              <a:buFont typeface="Arial" pitchFamily="34" charset="0"/>
              <a:buChar char="•"/>
            </a:pPr>
            <a:r>
              <a:rPr lang="tr-TR" sz="2000" b="1" dirty="0">
                <a:latin typeface="Arial" pitchFamily="34" charset="0"/>
                <a:cs typeface="Arial" pitchFamily="34" charset="0"/>
              </a:rPr>
              <a:t>Sıklıkla venüller</a:t>
            </a:r>
          </a:p>
          <a:p>
            <a:pPr>
              <a:buFont typeface="Arial" pitchFamily="34" charset="0"/>
              <a:buChar char="•"/>
            </a:pPr>
            <a:r>
              <a:rPr lang="tr-TR" sz="2000" b="1" dirty="0">
                <a:latin typeface="Arial" pitchFamily="34" charset="0"/>
                <a:cs typeface="Arial" pitchFamily="34" charset="0"/>
              </a:rPr>
              <a:t>Pulmoner ve glomeruler kapillerler</a:t>
            </a:r>
          </a:p>
          <a:p>
            <a:pPr>
              <a:buFont typeface="Arial" pitchFamily="34" charset="0"/>
              <a:buChar char="•"/>
            </a:pPr>
            <a:endParaRPr lang="tr-TR" sz="2000" b="1" dirty="0">
              <a:latin typeface="Arial" pitchFamily="34" charset="0"/>
              <a:cs typeface="Arial" pitchFamily="34" charset="0"/>
            </a:endParaRPr>
          </a:p>
        </p:txBody>
      </p:sp>
      <p:sp>
        <p:nvSpPr>
          <p:cNvPr id="11" name="Metin kutusu 10">
            <a:extLst>
              <a:ext uri="{FF2B5EF4-FFF2-40B4-BE49-F238E27FC236}">
                <a16:creationId xmlns:a16="http://schemas.microsoft.com/office/drawing/2014/main" id="{5D5D2295-C662-4F6C-B8A0-0EDF892F6B47}"/>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51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5486400" cy="731838"/>
          </a:xfrm>
        </p:spPr>
        <p:txBody>
          <a:bodyPr>
            <a:normAutofit/>
          </a:bodyPr>
          <a:lstStyle/>
          <a:p>
            <a:r>
              <a:rPr lang="tr-TR" sz="3600" b="1" dirty="0">
                <a:solidFill>
                  <a:srgbClr val="00B050"/>
                </a:solidFill>
                <a:latin typeface="Arial" pitchFamily="34" charset="0"/>
                <a:cs typeface="Arial" pitchFamily="34" charset="0"/>
              </a:rPr>
              <a:t>İNFLAMASYON NEDİR?</a:t>
            </a:r>
            <a:endParaRPr lang="en-US" sz="3600" b="1" dirty="0">
              <a:solidFill>
                <a:srgbClr val="00B050"/>
              </a:solidFill>
              <a:latin typeface="Arial" pitchFamily="34" charset="0"/>
              <a:cs typeface="Arial" pitchFamily="34" charset="0"/>
            </a:endParaRPr>
          </a:p>
        </p:txBody>
      </p:sp>
      <p:sp>
        <p:nvSpPr>
          <p:cNvPr id="3" name="Content Placeholder 2"/>
          <p:cNvSpPr>
            <a:spLocks noGrp="1"/>
          </p:cNvSpPr>
          <p:nvPr>
            <p:ph sz="quarter" idx="1"/>
          </p:nvPr>
        </p:nvSpPr>
        <p:spPr>
          <a:xfrm>
            <a:off x="228600" y="1905000"/>
            <a:ext cx="8686800" cy="1600199"/>
          </a:xfrm>
          <a:ln w="57150">
            <a:solidFill>
              <a:srgbClr val="7030A0"/>
            </a:solidFill>
          </a:ln>
        </p:spPr>
        <p:txBody>
          <a:bodyPr>
            <a:normAutofit/>
          </a:bodyPr>
          <a:lstStyle/>
          <a:p>
            <a:r>
              <a:rPr lang="tr-TR" dirty="0">
                <a:latin typeface="Arial" pitchFamily="34" charset="0"/>
                <a:cs typeface="Arial" pitchFamily="34" charset="0"/>
              </a:rPr>
              <a:t>Hücre hasarlanmasına neden olan </a:t>
            </a:r>
            <a:r>
              <a:rPr lang="tr-TR" b="1" u="sng" dirty="0">
                <a:latin typeface="Arial" pitchFamily="34" charset="0"/>
                <a:cs typeface="Arial" pitchFamily="34" charset="0"/>
              </a:rPr>
              <a:t>sebepler (mikroorganizma, toksinler) </a:t>
            </a:r>
            <a:r>
              <a:rPr lang="tr-TR" dirty="0">
                <a:latin typeface="Arial" pitchFamily="34" charset="0"/>
                <a:cs typeface="Arial" pitchFamily="34" charset="0"/>
              </a:rPr>
              <a:t>ve hasarlanma sonucu ortaya çıkan </a:t>
            </a:r>
            <a:r>
              <a:rPr lang="tr-TR" b="1" u="sng" dirty="0">
                <a:latin typeface="Arial" pitchFamily="34" charset="0"/>
                <a:cs typeface="Arial" pitchFamily="34" charset="0"/>
              </a:rPr>
              <a:t>nekrotik hücre ve dokuların </a:t>
            </a:r>
            <a:r>
              <a:rPr lang="tr-TR" dirty="0">
                <a:latin typeface="Arial" pitchFamily="34" charset="0"/>
                <a:cs typeface="Arial" pitchFamily="34" charset="0"/>
              </a:rPr>
              <a:t>uzaklaştırılmasına yönelik koruyucu cevap</a:t>
            </a:r>
          </a:p>
          <a:p>
            <a:endParaRPr lang="tr-TR" dirty="0">
              <a:latin typeface="Arial" pitchFamily="34" charset="0"/>
              <a:cs typeface="Arial" pitchFamily="34" charset="0"/>
            </a:endParaRPr>
          </a:p>
          <a:p>
            <a:endParaRPr lang="en-US" dirty="0">
              <a:latin typeface="Arial" pitchFamily="34" charset="0"/>
              <a:cs typeface="Arial" pitchFamily="34" charset="0"/>
            </a:endParaRPr>
          </a:p>
        </p:txBody>
      </p:sp>
      <p:sp>
        <p:nvSpPr>
          <p:cNvPr id="4" name="Content Placeholder 2"/>
          <p:cNvSpPr txBox="1">
            <a:spLocks/>
          </p:cNvSpPr>
          <p:nvPr/>
        </p:nvSpPr>
        <p:spPr>
          <a:xfrm>
            <a:off x="304800" y="4495800"/>
            <a:ext cx="8610600" cy="990600"/>
          </a:xfrm>
          <a:prstGeom prst="rect">
            <a:avLst/>
          </a:prstGeom>
          <a:ln w="57150">
            <a:solidFill>
              <a:srgbClr val="FFC000"/>
            </a:solidFill>
          </a:ln>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tr-TR" sz="2400" b="1" i="0" u="sng" strike="noStrike" kern="1200" cap="none" spc="0" normalizeH="0" baseline="0" noProof="0" dirty="0">
                <a:ln>
                  <a:noFill/>
                </a:ln>
                <a:solidFill>
                  <a:srgbClr val="7030A0"/>
                </a:solidFill>
                <a:effectLst/>
                <a:uLnTx/>
                <a:uFillTx/>
                <a:latin typeface="Arial" pitchFamily="34" charset="0"/>
                <a:cs typeface="Arial" pitchFamily="34" charset="0"/>
              </a:rPr>
              <a:t>Uygunsuz tetiklenmesi / Kontrolsüz </a:t>
            </a:r>
            <a:r>
              <a:rPr kumimoji="0" lang="tr-TR" sz="2400" i="0" strike="noStrike" kern="1200" cap="none" spc="0" normalizeH="0" baseline="0" noProof="0" dirty="0">
                <a:ln>
                  <a:noFill/>
                </a:ln>
                <a:effectLst/>
                <a:uLnTx/>
                <a:uFillTx/>
                <a:latin typeface="Arial" pitchFamily="34" charset="0"/>
                <a:cs typeface="Arial" pitchFamily="34" charset="0"/>
              </a:rPr>
              <a:t>olması </a:t>
            </a:r>
            <a:r>
              <a:rPr lang="tr-TR" sz="2400" dirty="0">
                <a:latin typeface="Arial" pitchFamily="34" charset="0"/>
                <a:cs typeface="Arial" pitchFamily="34" charset="0"/>
              </a:rPr>
              <a:t>durumunda pekçok hastalıkta doku hasarının </a:t>
            </a:r>
            <a:r>
              <a:rPr kumimoji="0" lang="tr-TR" sz="2400" b="0" i="0" u="none" strike="noStrike" kern="1200" cap="none" spc="0" normalizeH="0" noProof="0" dirty="0">
                <a:ln>
                  <a:noFill/>
                </a:ln>
                <a:solidFill>
                  <a:schemeClr val="tx1"/>
                </a:solidFill>
                <a:effectLst/>
                <a:uLnTx/>
                <a:uFillTx/>
                <a:latin typeface="Arial" pitchFamily="34" charset="0"/>
                <a:cs typeface="Arial" pitchFamily="34" charset="0"/>
              </a:rPr>
              <a:t>temelini oluşturur.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4343400"/>
            <a:ext cx="4773613" cy="1844675"/>
          </a:xfrm>
        </p:spPr>
        <p:txBody>
          <a:bodyPr>
            <a:normAutofit fontScale="90000"/>
          </a:bodyPr>
          <a:lstStyle/>
          <a:p>
            <a:r>
              <a:rPr lang="tr-TR" sz="3200" b="1" dirty="0">
                <a:solidFill>
                  <a:srgbClr val="FF0000"/>
                </a:solidFill>
              </a:rPr>
              <a:t>İNFLAMASYONDA DAMAR GEÇİRGENLİĞİNDE ARTIŞ MEKANİZMALARI</a:t>
            </a:r>
          </a:p>
        </p:txBody>
      </p:sp>
      <p:pic>
        <p:nvPicPr>
          <p:cNvPr id="1026" name="Picture 2"/>
          <p:cNvPicPr>
            <a:picLocks noChangeAspect="1" noChangeArrowheads="1"/>
          </p:cNvPicPr>
          <p:nvPr/>
        </p:nvPicPr>
        <p:blipFill>
          <a:blip r:embed="rId3" cstate="print"/>
          <a:srcRect/>
          <a:stretch>
            <a:fillRect/>
          </a:stretch>
        </p:blipFill>
        <p:spPr bwMode="auto">
          <a:xfrm rot="2172655">
            <a:off x="-34743" y="2467956"/>
            <a:ext cx="8934450" cy="1771650"/>
          </a:xfrm>
          <a:prstGeom prst="rect">
            <a:avLst/>
          </a:prstGeom>
          <a:noFill/>
          <a:ln w="9525">
            <a:noFill/>
            <a:miter lim="800000"/>
            <a:headEnd/>
            <a:tailEnd/>
          </a:ln>
        </p:spPr>
      </p:pic>
      <p:sp>
        <p:nvSpPr>
          <p:cNvPr id="15" name="TextBox 14"/>
          <p:cNvSpPr txBox="1"/>
          <p:nvPr/>
        </p:nvSpPr>
        <p:spPr>
          <a:xfrm>
            <a:off x="6553200" y="2819400"/>
            <a:ext cx="2590800" cy="830997"/>
          </a:xfrm>
          <a:prstGeom prst="rect">
            <a:avLst/>
          </a:prstGeom>
          <a:noFill/>
          <a:ln w="57150">
            <a:solidFill>
              <a:srgbClr val="FF0000"/>
            </a:solidFill>
          </a:ln>
        </p:spPr>
        <p:txBody>
          <a:bodyPr wrap="square" rtlCol="0">
            <a:spAutoFit/>
          </a:bodyPr>
          <a:lstStyle/>
          <a:p>
            <a:r>
              <a:rPr lang="tr-TR" sz="2400" b="1" dirty="0">
                <a:solidFill>
                  <a:srgbClr val="FF0000"/>
                </a:solidFill>
                <a:latin typeface="Arial" pitchFamily="34" charset="0"/>
                <a:cs typeface="Arial" pitchFamily="34" charset="0"/>
              </a:rPr>
              <a:t>ARTMIŞ TRANSSİTOZ</a:t>
            </a:r>
            <a:endParaRPr lang="en-US" sz="2400" b="1" dirty="0">
              <a:solidFill>
                <a:srgbClr val="FF0000"/>
              </a:solidFill>
              <a:latin typeface="Arial" pitchFamily="34" charset="0"/>
              <a:cs typeface="Arial" pitchFamily="34" charset="0"/>
            </a:endParaRPr>
          </a:p>
        </p:txBody>
      </p:sp>
      <p:cxnSp>
        <p:nvCxnSpPr>
          <p:cNvPr id="29" name="Straight Arrow Connector 28"/>
          <p:cNvCxnSpPr/>
          <p:nvPr/>
        </p:nvCxnSpPr>
        <p:spPr>
          <a:xfrm>
            <a:off x="6629400" y="3886200"/>
            <a:ext cx="6858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382000" y="5562600"/>
            <a:ext cx="0" cy="6096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572000" y="3276600"/>
            <a:ext cx="2590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6858000" y="39624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81800" y="4495800"/>
            <a:ext cx="2286000" cy="2246769"/>
          </a:xfrm>
          <a:prstGeom prst="rect">
            <a:avLst/>
          </a:prstGeom>
          <a:solidFill>
            <a:schemeClr val="bg1"/>
          </a:solidFill>
          <a:ln>
            <a:solidFill>
              <a:schemeClr val="accent1"/>
            </a:solidFill>
          </a:ln>
        </p:spPr>
        <p:txBody>
          <a:bodyPr wrap="square">
            <a:spAutoFit/>
          </a:bodyPr>
          <a:lstStyle/>
          <a:p>
            <a:pPr>
              <a:buFont typeface="Arial" pitchFamily="34" charset="0"/>
              <a:buChar char="•"/>
            </a:pPr>
            <a:r>
              <a:rPr lang="tr-TR" sz="2000" b="1" dirty="0"/>
              <a:t>Venüller</a:t>
            </a:r>
          </a:p>
          <a:p>
            <a:pPr>
              <a:buFont typeface="Arial" pitchFamily="34" charset="0"/>
              <a:buChar char="•"/>
            </a:pPr>
            <a:r>
              <a:rPr lang="tr-TR" sz="2000" b="1" dirty="0"/>
              <a:t>Vaskuler endotel kaynaklı büyüme faktörü (VEGF) bu kanalları </a:t>
            </a:r>
            <a:r>
              <a:rPr lang="tr-TR" sz="2000" b="1" dirty="0">
                <a:sym typeface="Symbol"/>
              </a:rPr>
              <a:t></a:t>
            </a:r>
            <a:endParaRPr lang="tr-TR" sz="2000" b="1" dirty="0"/>
          </a:p>
          <a:p>
            <a:pPr>
              <a:buFont typeface="Arial" pitchFamily="34" charset="0"/>
              <a:buChar char="•"/>
            </a:pPr>
            <a:endParaRPr lang="tr-TR" sz="2000" b="1" dirty="0"/>
          </a:p>
        </p:txBody>
      </p:sp>
      <p:sp>
        <p:nvSpPr>
          <p:cNvPr id="10" name="Metin kutusu 9">
            <a:extLst>
              <a:ext uri="{FF2B5EF4-FFF2-40B4-BE49-F238E27FC236}">
                <a16:creationId xmlns:a16="http://schemas.microsoft.com/office/drawing/2014/main" id="{53E1C6E5-53B3-46D4-8706-C1AE890C3C89}"/>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51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643042" y="1676400"/>
            <a:ext cx="5857916" cy="2133600"/>
          </a:xfrm>
          <a:solidFill>
            <a:schemeClr val="accent2">
              <a:lumMod val="40000"/>
              <a:lumOff val="60000"/>
            </a:schemeClr>
          </a:solidFill>
        </p:spPr>
        <p:txBody>
          <a:bodyPr>
            <a:noAutofit/>
          </a:bodyPr>
          <a:lstStyle/>
          <a:p>
            <a:pPr eaLnBrk="1" hangingPunct="1"/>
            <a:r>
              <a:rPr lang="tr-TR" sz="2200" b="1" dirty="0" err="1">
                <a:solidFill>
                  <a:srgbClr val="FF0000"/>
                </a:solidFill>
                <a:latin typeface="Arial" pitchFamily="34" charset="0"/>
                <a:cs typeface="Arial" pitchFamily="34" charset="0"/>
              </a:rPr>
              <a:t>Rubor</a:t>
            </a:r>
            <a:r>
              <a:rPr lang="tr-TR" sz="2200" b="1" dirty="0">
                <a:solidFill>
                  <a:srgbClr val="FF0000"/>
                </a:solidFill>
                <a:latin typeface="Arial" pitchFamily="34" charset="0"/>
                <a:cs typeface="Arial" pitchFamily="34" charset="0"/>
              </a:rPr>
              <a:t>:</a:t>
            </a:r>
            <a:r>
              <a:rPr lang="tr-TR" sz="2400" dirty="0">
                <a:latin typeface="Arial" pitchFamily="34" charset="0"/>
                <a:cs typeface="Arial" pitchFamily="34" charset="0"/>
              </a:rPr>
              <a:t> </a:t>
            </a:r>
            <a:r>
              <a:rPr lang="tr-TR" sz="2000" b="1" dirty="0">
                <a:latin typeface="Arial" pitchFamily="34" charset="0"/>
                <a:cs typeface="Arial" pitchFamily="34" charset="0"/>
              </a:rPr>
              <a:t>Kızarıklık</a:t>
            </a:r>
          </a:p>
          <a:p>
            <a:r>
              <a:rPr lang="tr-TR" sz="2200" b="1" dirty="0" err="1">
                <a:solidFill>
                  <a:srgbClr val="FF0000"/>
                </a:solidFill>
                <a:latin typeface="Arial" pitchFamily="34" charset="0"/>
                <a:cs typeface="Arial" pitchFamily="34" charset="0"/>
              </a:rPr>
              <a:t>Dolor</a:t>
            </a:r>
            <a:r>
              <a:rPr lang="tr-TR" sz="2200" b="1" dirty="0">
                <a:solidFill>
                  <a:srgbClr val="FF0000"/>
                </a:solidFill>
                <a:latin typeface="Arial" pitchFamily="34" charset="0"/>
                <a:cs typeface="Arial" pitchFamily="34" charset="0"/>
              </a:rPr>
              <a:t>:</a:t>
            </a:r>
            <a:r>
              <a:rPr lang="tr-TR" sz="2200" dirty="0">
                <a:latin typeface="Arial" pitchFamily="34" charset="0"/>
                <a:cs typeface="Arial" pitchFamily="34" charset="0"/>
              </a:rPr>
              <a:t> </a:t>
            </a:r>
            <a:r>
              <a:rPr lang="tr-TR" sz="2000" b="1" dirty="0">
                <a:latin typeface="Arial" pitchFamily="34" charset="0"/>
                <a:cs typeface="Arial" pitchFamily="34" charset="0"/>
              </a:rPr>
              <a:t>Ağrı</a:t>
            </a:r>
          </a:p>
          <a:p>
            <a:pPr eaLnBrk="1" hangingPunct="1"/>
            <a:r>
              <a:rPr lang="tr-TR" sz="2200" b="1" dirty="0" err="1">
                <a:solidFill>
                  <a:srgbClr val="FF0000"/>
                </a:solidFill>
                <a:latin typeface="Arial" pitchFamily="34" charset="0"/>
                <a:cs typeface="Arial" pitchFamily="34" charset="0"/>
              </a:rPr>
              <a:t>Calor</a:t>
            </a:r>
            <a:r>
              <a:rPr lang="tr-TR" sz="2200" b="1" dirty="0">
                <a:solidFill>
                  <a:srgbClr val="FF0000"/>
                </a:solidFill>
                <a:latin typeface="Arial" pitchFamily="34" charset="0"/>
                <a:cs typeface="Arial" pitchFamily="34" charset="0"/>
              </a:rPr>
              <a:t>:</a:t>
            </a:r>
            <a:r>
              <a:rPr lang="tr-TR" sz="2400" dirty="0">
                <a:latin typeface="Arial" pitchFamily="34" charset="0"/>
                <a:cs typeface="Arial" pitchFamily="34" charset="0"/>
              </a:rPr>
              <a:t> </a:t>
            </a:r>
            <a:r>
              <a:rPr lang="tr-TR" sz="2000" b="1" dirty="0">
                <a:latin typeface="Arial" pitchFamily="34" charset="0"/>
                <a:cs typeface="Arial" pitchFamily="34" charset="0"/>
              </a:rPr>
              <a:t>Isı artışı</a:t>
            </a:r>
          </a:p>
          <a:p>
            <a:pPr eaLnBrk="1" hangingPunct="1"/>
            <a:r>
              <a:rPr lang="tr-TR" sz="2200" b="1" dirty="0" err="1">
                <a:solidFill>
                  <a:srgbClr val="FF0000"/>
                </a:solidFill>
                <a:latin typeface="Arial" pitchFamily="34" charset="0"/>
                <a:cs typeface="Arial" pitchFamily="34" charset="0"/>
              </a:rPr>
              <a:t>Tumor</a:t>
            </a:r>
            <a:r>
              <a:rPr lang="tr-TR" sz="2200" b="1" dirty="0">
                <a:solidFill>
                  <a:srgbClr val="FF0000"/>
                </a:solidFill>
                <a:latin typeface="Arial" pitchFamily="34" charset="0"/>
                <a:cs typeface="Arial" pitchFamily="34" charset="0"/>
              </a:rPr>
              <a:t>:</a:t>
            </a:r>
            <a:r>
              <a:rPr lang="tr-TR" sz="2400" dirty="0">
                <a:latin typeface="Arial" pitchFamily="34" charset="0"/>
                <a:cs typeface="Arial" pitchFamily="34" charset="0"/>
              </a:rPr>
              <a:t> </a:t>
            </a:r>
            <a:r>
              <a:rPr lang="tr-TR" sz="2000" b="1" dirty="0">
                <a:latin typeface="Arial" pitchFamily="34" charset="0"/>
                <a:cs typeface="Arial" pitchFamily="34" charset="0"/>
              </a:rPr>
              <a:t>Şişlik</a:t>
            </a:r>
          </a:p>
          <a:p>
            <a:pPr eaLnBrk="1" hangingPunct="1"/>
            <a:r>
              <a:rPr lang="tr-TR" sz="2200" b="1" dirty="0" err="1">
                <a:solidFill>
                  <a:srgbClr val="FF0000"/>
                </a:solidFill>
                <a:latin typeface="Arial" pitchFamily="34" charset="0"/>
                <a:cs typeface="Arial" pitchFamily="34" charset="0"/>
              </a:rPr>
              <a:t>Functio</a:t>
            </a:r>
            <a:r>
              <a:rPr lang="tr-TR" sz="2200" b="1" dirty="0">
                <a:solidFill>
                  <a:srgbClr val="FF0000"/>
                </a:solidFill>
                <a:latin typeface="Arial" pitchFamily="34" charset="0"/>
                <a:cs typeface="Arial" pitchFamily="34" charset="0"/>
              </a:rPr>
              <a:t> </a:t>
            </a:r>
            <a:r>
              <a:rPr lang="tr-TR" sz="2200" b="1" dirty="0" err="1">
                <a:solidFill>
                  <a:srgbClr val="FF0000"/>
                </a:solidFill>
                <a:latin typeface="Arial" pitchFamily="34" charset="0"/>
                <a:cs typeface="Arial" pitchFamily="34" charset="0"/>
              </a:rPr>
              <a:t>laesa</a:t>
            </a:r>
            <a:r>
              <a:rPr lang="tr-TR" sz="2200" b="1" dirty="0">
                <a:solidFill>
                  <a:srgbClr val="FF0000"/>
                </a:solidFill>
                <a:latin typeface="Arial" pitchFamily="34" charset="0"/>
                <a:cs typeface="Arial" pitchFamily="34" charset="0"/>
              </a:rPr>
              <a:t>: </a:t>
            </a:r>
            <a:r>
              <a:rPr lang="tr-TR" sz="2000" b="1" dirty="0">
                <a:latin typeface="Arial" pitchFamily="34" charset="0"/>
                <a:cs typeface="Arial" pitchFamily="34" charset="0"/>
              </a:rPr>
              <a:t>Fonksiyon kaybı</a:t>
            </a:r>
          </a:p>
        </p:txBody>
      </p:sp>
      <p:sp>
        <p:nvSpPr>
          <p:cNvPr id="47107" name="Rectangle 3"/>
          <p:cNvSpPr>
            <a:spLocks noGrp="1" noChangeArrowheads="1"/>
          </p:cNvSpPr>
          <p:nvPr>
            <p:ph type="title"/>
          </p:nvPr>
        </p:nvSpPr>
        <p:spPr>
          <a:xfrm>
            <a:off x="1981200" y="52382"/>
            <a:ext cx="4986366" cy="785818"/>
          </a:xfrm>
          <a:noFill/>
        </p:spPr>
        <p:txBody>
          <a:bodyPr>
            <a:normAutofit/>
          </a:bodyPr>
          <a:lstStyle/>
          <a:p>
            <a:pPr eaLnBrk="1" hangingPunct="1"/>
            <a:r>
              <a:rPr lang="tr-TR" sz="3600" b="1" dirty="0">
                <a:solidFill>
                  <a:srgbClr val="C00000"/>
                </a:solidFill>
                <a:latin typeface="Arial" pitchFamily="34" charset="0"/>
                <a:cs typeface="Arial" pitchFamily="34" charset="0"/>
              </a:rPr>
              <a:t>İLTİHAP BULGULARI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1447800" y="2438400"/>
            <a:ext cx="5867400" cy="0"/>
          </a:xfrm>
          <a:prstGeom prst="line">
            <a:avLst/>
          </a:prstGeom>
          <a:noFill/>
          <a:ln w="57150">
            <a:solidFill>
              <a:schemeClr val="tx1"/>
            </a:solidFill>
            <a:round/>
            <a:headEnd/>
            <a:tailEnd/>
          </a:ln>
        </p:spPr>
        <p:txBody>
          <a:bodyPr/>
          <a:lstStyle/>
          <a:p>
            <a:endParaRPr lang="tr-TR"/>
          </a:p>
        </p:txBody>
      </p:sp>
      <p:sp>
        <p:nvSpPr>
          <p:cNvPr id="52227" name="Line 3"/>
          <p:cNvSpPr>
            <a:spLocks noChangeShapeType="1"/>
          </p:cNvSpPr>
          <p:nvPr/>
        </p:nvSpPr>
        <p:spPr bwMode="auto">
          <a:xfrm>
            <a:off x="1447800" y="4572000"/>
            <a:ext cx="5867400" cy="0"/>
          </a:xfrm>
          <a:prstGeom prst="line">
            <a:avLst/>
          </a:prstGeom>
          <a:noFill/>
          <a:ln w="57150">
            <a:solidFill>
              <a:schemeClr val="tx1"/>
            </a:solidFill>
            <a:round/>
            <a:headEnd/>
            <a:tailEnd/>
          </a:ln>
        </p:spPr>
        <p:txBody>
          <a:bodyPr/>
          <a:lstStyle/>
          <a:p>
            <a:endParaRPr lang="tr-TR"/>
          </a:p>
        </p:txBody>
      </p:sp>
      <p:sp>
        <p:nvSpPr>
          <p:cNvPr id="52228" name="Oval 4"/>
          <p:cNvSpPr>
            <a:spLocks noChangeArrowheads="1"/>
          </p:cNvSpPr>
          <p:nvPr/>
        </p:nvSpPr>
        <p:spPr bwMode="auto">
          <a:xfrm>
            <a:off x="1524000" y="23622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29" name="Oval 5"/>
          <p:cNvSpPr>
            <a:spLocks noChangeArrowheads="1"/>
          </p:cNvSpPr>
          <p:nvPr/>
        </p:nvSpPr>
        <p:spPr bwMode="auto">
          <a:xfrm>
            <a:off x="2895600" y="23622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0" name="Oval 6"/>
          <p:cNvSpPr>
            <a:spLocks noChangeArrowheads="1"/>
          </p:cNvSpPr>
          <p:nvPr/>
        </p:nvSpPr>
        <p:spPr bwMode="auto">
          <a:xfrm>
            <a:off x="4343400" y="23622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1" name="Oval 7"/>
          <p:cNvSpPr>
            <a:spLocks noChangeArrowheads="1"/>
          </p:cNvSpPr>
          <p:nvPr/>
        </p:nvSpPr>
        <p:spPr bwMode="auto">
          <a:xfrm>
            <a:off x="5715000" y="23622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2" name="Oval 8"/>
          <p:cNvSpPr>
            <a:spLocks noChangeArrowheads="1"/>
          </p:cNvSpPr>
          <p:nvPr/>
        </p:nvSpPr>
        <p:spPr bwMode="auto">
          <a:xfrm>
            <a:off x="1447800" y="43434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3" name="Oval 9"/>
          <p:cNvSpPr>
            <a:spLocks noChangeArrowheads="1"/>
          </p:cNvSpPr>
          <p:nvPr/>
        </p:nvSpPr>
        <p:spPr bwMode="auto">
          <a:xfrm>
            <a:off x="2895600" y="43434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4" name="Oval 10"/>
          <p:cNvSpPr>
            <a:spLocks noChangeArrowheads="1"/>
          </p:cNvSpPr>
          <p:nvPr/>
        </p:nvSpPr>
        <p:spPr bwMode="auto">
          <a:xfrm>
            <a:off x="4267200" y="43434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5" name="Oval 11"/>
          <p:cNvSpPr>
            <a:spLocks noChangeArrowheads="1"/>
          </p:cNvSpPr>
          <p:nvPr/>
        </p:nvSpPr>
        <p:spPr bwMode="auto">
          <a:xfrm>
            <a:off x="5715000" y="4343400"/>
            <a:ext cx="1447800" cy="304800"/>
          </a:xfrm>
          <a:prstGeom prst="ellipse">
            <a:avLst/>
          </a:prstGeom>
          <a:solidFill>
            <a:srgbClr val="00B050"/>
          </a:solidFill>
          <a:ln w="28575">
            <a:solidFill>
              <a:schemeClr val="tx1"/>
            </a:solidFill>
            <a:round/>
            <a:headEnd/>
            <a:tailEnd/>
          </a:ln>
        </p:spPr>
        <p:txBody>
          <a:bodyPr wrap="none" anchor="ctr"/>
          <a:lstStyle/>
          <a:p>
            <a:endParaRPr lang="tr-TR"/>
          </a:p>
        </p:txBody>
      </p:sp>
      <p:sp>
        <p:nvSpPr>
          <p:cNvPr id="52236" name="Line 12"/>
          <p:cNvSpPr>
            <a:spLocks noChangeShapeType="1"/>
          </p:cNvSpPr>
          <p:nvPr/>
        </p:nvSpPr>
        <p:spPr bwMode="auto">
          <a:xfrm>
            <a:off x="1447800" y="2362200"/>
            <a:ext cx="5791200" cy="0"/>
          </a:xfrm>
          <a:prstGeom prst="line">
            <a:avLst/>
          </a:prstGeom>
          <a:noFill/>
          <a:ln w="57150">
            <a:solidFill>
              <a:schemeClr val="tx1"/>
            </a:solidFill>
            <a:round/>
            <a:headEnd/>
            <a:tailEnd/>
          </a:ln>
        </p:spPr>
        <p:txBody>
          <a:bodyPr/>
          <a:lstStyle/>
          <a:p>
            <a:endParaRPr lang="tr-TR"/>
          </a:p>
        </p:txBody>
      </p:sp>
      <p:sp>
        <p:nvSpPr>
          <p:cNvPr id="52237" name="Line 13"/>
          <p:cNvSpPr>
            <a:spLocks noChangeShapeType="1"/>
          </p:cNvSpPr>
          <p:nvPr/>
        </p:nvSpPr>
        <p:spPr bwMode="auto">
          <a:xfrm>
            <a:off x="1447800" y="4648200"/>
            <a:ext cx="5791200" cy="0"/>
          </a:xfrm>
          <a:prstGeom prst="line">
            <a:avLst/>
          </a:prstGeom>
          <a:noFill/>
          <a:ln w="57150">
            <a:solidFill>
              <a:schemeClr val="tx1"/>
            </a:solidFill>
            <a:round/>
            <a:headEnd/>
            <a:tailEnd/>
          </a:ln>
        </p:spPr>
        <p:txBody>
          <a:bodyPr/>
          <a:lstStyle/>
          <a:p>
            <a:endParaRPr lang="tr-TR"/>
          </a:p>
        </p:txBody>
      </p:sp>
      <p:sp>
        <p:nvSpPr>
          <p:cNvPr id="52238" name="Oval 14"/>
          <p:cNvSpPr>
            <a:spLocks noChangeArrowheads="1"/>
          </p:cNvSpPr>
          <p:nvPr/>
        </p:nvSpPr>
        <p:spPr bwMode="auto">
          <a:xfrm>
            <a:off x="1981200" y="2514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39" name="Oval 15"/>
          <p:cNvSpPr>
            <a:spLocks noChangeArrowheads="1"/>
          </p:cNvSpPr>
          <p:nvPr/>
        </p:nvSpPr>
        <p:spPr bwMode="auto">
          <a:xfrm>
            <a:off x="3352800" y="2514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0" name="Oval 16"/>
          <p:cNvSpPr>
            <a:spLocks noChangeArrowheads="1"/>
          </p:cNvSpPr>
          <p:nvPr/>
        </p:nvSpPr>
        <p:spPr bwMode="auto">
          <a:xfrm>
            <a:off x="4724400" y="2514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1" name="Oval 17"/>
          <p:cNvSpPr>
            <a:spLocks noChangeArrowheads="1"/>
          </p:cNvSpPr>
          <p:nvPr/>
        </p:nvSpPr>
        <p:spPr bwMode="auto">
          <a:xfrm>
            <a:off x="6096000" y="2514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2" name="Oval 18"/>
          <p:cNvSpPr>
            <a:spLocks noChangeArrowheads="1"/>
          </p:cNvSpPr>
          <p:nvPr/>
        </p:nvSpPr>
        <p:spPr bwMode="auto">
          <a:xfrm>
            <a:off x="1905000" y="4419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3" name="Oval 19"/>
          <p:cNvSpPr>
            <a:spLocks noChangeArrowheads="1"/>
          </p:cNvSpPr>
          <p:nvPr/>
        </p:nvSpPr>
        <p:spPr bwMode="auto">
          <a:xfrm>
            <a:off x="3276600" y="4419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4" name="Oval 20"/>
          <p:cNvSpPr>
            <a:spLocks noChangeArrowheads="1"/>
          </p:cNvSpPr>
          <p:nvPr/>
        </p:nvSpPr>
        <p:spPr bwMode="auto">
          <a:xfrm>
            <a:off x="4724400" y="4419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5" name="Oval 21"/>
          <p:cNvSpPr>
            <a:spLocks noChangeArrowheads="1"/>
          </p:cNvSpPr>
          <p:nvPr/>
        </p:nvSpPr>
        <p:spPr bwMode="auto">
          <a:xfrm>
            <a:off x="6096000" y="4419600"/>
            <a:ext cx="609600" cy="762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46" name="Oval 22"/>
          <p:cNvSpPr>
            <a:spLocks noChangeArrowheads="1"/>
          </p:cNvSpPr>
          <p:nvPr/>
        </p:nvSpPr>
        <p:spPr bwMode="auto">
          <a:xfrm>
            <a:off x="1524000" y="3200400"/>
            <a:ext cx="533400" cy="533400"/>
          </a:xfrm>
          <a:prstGeom prst="ellipse">
            <a:avLst/>
          </a:prstGeom>
          <a:solidFill>
            <a:srgbClr val="7030A0"/>
          </a:solidFill>
          <a:ln w="28575">
            <a:solidFill>
              <a:schemeClr val="tx1"/>
            </a:solidFill>
            <a:round/>
            <a:headEnd/>
            <a:tailEnd/>
          </a:ln>
        </p:spPr>
        <p:txBody>
          <a:bodyPr wrap="none" anchor="ctr"/>
          <a:lstStyle/>
          <a:p>
            <a:endParaRPr lang="tr-TR"/>
          </a:p>
        </p:txBody>
      </p:sp>
      <p:sp>
        <p:nvSpPr>
          <p:cNvPr id="52247" name="Oval 23"/>
          <p:cNvSpPr>
            <a:spLocks noChangeArrowheads="1"/>
          </p:cNvSpPr>
          <p:nvPr/>
        </p:nvSpPr>
        <p:spPr bwMode="auto">
          <a:xfrm>
            <a:off x="2362200" y="3200400"/>
            <a:ext cx="533400" cy="533400"/>
          </a:xfrm>
          <a:prstGeom prst="ellipse">
            <a:avLst/>
          </a:prstGeom>
          <a:solidFill>
            <a:srgbClr val="7030A0"/>
          </a:solidFill>
          <a:ln w="28575">
            <a:solidFill>
              <a:schemeClr val="tx1"/>
            </a:solidFill>
            <a:round/>
            <a:headEnd/>
            <a:tailEnd/>
          </a:ln>
        </p:spPr>
        <p:txBody>
          <a:bodyPr wrap="none" anchor="ctr"/>
          <a:lstStyle/>
          <a:p>
            <a:endParaRPr lang="tr-TR"/>
          </a:p>
        </p:txBody>
      </p:sp>
      <p:sp>
        <p:nvSpPr>
          <p:cNvPr id="52248" name="Oval 24"/>
          <p:cNvSpPr>
            <a:spLocks noChangeArrowheads="1"/>
          </p:cNvSpPr>
          <p:nvPr/>
        </p:nvSpPr>
        <p:spPr bwMode="auto">
          <a:xfrm>
            <a:off x="3352800" y="3200400"/>
            <a:ext cx="533400" cy="533400"/>
          </a:xfrm>
          <a:prstGeom prst="ellipse">
            <a:avLst/>
          </a:prstGeom>
          <a:solidFill>
            <a:srgbClr val="7030A0"/>
          </a:solidFill>
          <a:ln w="28575">
            <a:solidFill>
              <a:schemeClr val="tx1"/>
            </a:solidFill>
            <a:round/>
            <a:headEnd/>
            <a:tailEnd/>
          </a:ln>
        </p:spPr>
        <p:txBody>
          <a:bodyPr wrap="none" anchor="ctr"/>
          <a:lstStyle/>
          <a:p>
            <a:endParaRPr lang="tr-TR"/>
          </a:p>
        </p:txBody>
      </p:sp>
      <p:sp>
        <p:nvSpPr>
          <p:cNvPr id="52249" name="Oval 25"/>
          <p:cNvSpPr>
            <a:spLocks noChangeArrowheads="1"/>
          </p:cNvSpPr>
          <p:nvPr/>
        </p:nvSpPr>
        <p:spPr bwMode="auto">
          <a:xfrm>
            <a:off x="4267200" y="3200400"/>
            <a:ext cx="533400" cy="533400"/>
          </a:xfrm>
          <a:prstGeom prst="ellipse">
            <a:avLst/>
          </a:prstGeom>
          <a:solidFill>
            <a:srgbClr val="7030A0"/>
          </a:solidFill>
          <a:ln w="28575">
            <a:solidFill>
              <a:schemeClr val="tx1"/>
            </a:solidFill>
            <a:round/>
            <a:headEnd/>
            <a:tailEnd/>
          </a:ln>
        </p:spPr>
        <p:txBody>
          <a:bodyPr wrap="none" anchor="ctr"/>
          <a:lstStyle/>
          <a:p>
            <a:endParaRPr lang="tr-TR"/>
          </a:p>
        </p:txBody>
      </p:sp>
      <p:sp>
        <p:nvSpPr>
          <p:cNvPr id="52250" name="Oval 26"/>
          <p:cNvSpPr>
            <a:spLocks noChangeArrowheads="1"/>
          </p:cNvSpPr>
          <p:nvPr/>
        </p:nvSpPr>
        <p:spPr bwMode="auto">
          <a:xfrm>
            <a:off x="5105400" y="3200400"/>
            <a:ext cx="533400" cy="533400"/>
          </a:xfrm>
          <a:prstGeom prst="ellipse">
            <a:avLst/>
          </a:prstGeom>
          <a:solidFill>
            <a:srgbClr val="7030A0"/>
          </a:solidFill>
          <a:ln w="28575">
            <a:solidFill>
              <a:schemeClr val="tx1"/>
            </a:solidFill>
            <a:round/>
            <a:headEnd/>
            <a:tailEnd/>
          </a:ln>
        </p:spPr>
        <p:txBody>
          <a:bodyPr wrap="none" anchor="ctr"/>
          <a:lstStyle/>
          <a:p>
            <a:endParaRPr lang="tr-TR"/>
          </a:p>
        </p:txBody>
      </p:sp>
      <p:sp>
        <p:nvSpPr>
          <p:cNvPr id="52251" name="Oval 27"/>
          <p:cNvSpPr>
            <a:spLocks noChangeArrowheads="1"/>
          </p:cNvSpPr>
          <p:nvPr/>
        </p:nvSpPr>
        <p:spPr bwMode="auto">
          <a:xfrm>
            <a:off x="5943600" y="3200400"/>
            <a:ext cx="533400" cy="533400"/>
          </a:xfrm>
          <a:prstGeom prst="ellipse">
            <a:avLst/>
          </a:prstGeom>
          <a:solidFill>
            <a:srgbClr val="7030A0"/>
          </a:solidFill>
          <a:ln w="28575">
            <a:solidFill>
              <a:schemeClr val="tx1"/>
            </a:solidFill>
            <a:round/>
            <a:headEnd/>
            <a:tailEnd/>
          </a:ln>
        </p:spPr>
        <p:txBody>
          <a:bodyPr wrap="none" anchor="ctr"/>
          <a:lstStyle/>
          <a:p>
            <a:endParaRPr lang="tr-TR"/>
          </a:p>
        </p:txBody>
      </p:sp>
      <p:sp>
        <p:nvSpPr>
          <p:cNvPr id="52252" name="Oval 28"/>
          <p:cNvSpPr>
            <a:spLocks noChangeArrowheads="1"/>
          </p:cNvSpPr>
          <p:nvPr/>
        </p:nvSpPr>
        <p:spPr bwMode="auto">
          <a:xfrm>
            <a:off x="1752600" y="3352800"/>
            <a:ext cx="152400" cy="2286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53" name="Oval 29"/>
          <p:cNvSpPr>
            <a:spLocks noChangeArrowheads="1"/>
          </p:cNvSpPr>
          <p:nvPr/>
        </p:nvSpPr>
        <p:spPr bwMode="auto">
          <a:xfrm>
            <a:off x="2590800" y="3429000"/>
            <a:ext cx="152400" cy="2286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54" name="Oval 30"/>
          <p:cNvSpPr>
            <a:spLocks noChangeArrowheads="1"/>
          </p:cNvSpPr>
          <p:nvPr/>
        </p:nvSpPr>
        <p:spPr bwMode="auto">
          <a:xfrm>
            <a:off x="3581400" y="3276600"/>
            <a:ext cx="152400" cy="2286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55" name="Oval 31"/>
          <p:cNvSpPr>
            <a:spLocks noChangeArrowheads="1"/>
          </p:cNvSpPr>
          <p:nvPr/>
        </p:nvSpPr>
        <p:spPr bwMode="auto">
          <a:xfrm>
            <a:off x="4495800" y="3429000"/>
            <a:ext cx="152400" cy="2286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56" name="Oval 32"/>
          <p:cNvSpPr>
            <a:spLocks noChangeArrowheads="1"/>
          </p:cNvSpPr>
          <p:nvPr/>
        </p:nvSpPr>
        <p:spPr bwMode="auto">
          <a:xfrm>
            <a:off x="5334000" y="3352800"/>
            <a:ext cx="152400" cy="2286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57" name="Oval 33"/>
          <p:cNvSpPr>
            <a:spLocks noChangeArrowheads="1"/>
          </p:cNvSpPr>
          <p:nvPr/>
        </p:nvSpPr>
        <p:spPr bwMode="auto">
          <a:xfrm>
            <a:off x="6172200" y="3352800"/>
            <a:ext cx="152400" cy="228600"/>
          </a:xfrm>
          <a:prstGeom prst="ellipse">
            <a:avLst/>
          </a:prstGeom>
          <a:solidFill>
            <a:schemeClr val="tx1"/>
          </a:solidFill>
          <a:ln w="9525">
            <a:solidFill>
              <a:schemeClr val="tx1"/>
            </a:solidFill>
            <a:round/>
            <a:headEnd/>
            <a:tailEnd/>
          </a:ln>
        </p:spPr>
        <p:txBody>
          <a:bodyPr wrap="none" anchor="ctr"/>
          <a:lstStyle/>
          <a:p>
            <a:endParaRPr lang="tr-TR"/>
          </a:p>
        </p:txBody>
      </p:sp>
      <p:sp>
        <p:nvSpPr>
          <p:cNvPr id="52258" name="Oval 34"/>
          <p:cNvSpPr>
            <a:spLocks noChangeArrowheads="1"/>
          </p:cNvSpPr>
          <p:nvPr/>
        </p:nvSpPr>
        <p:spPr bwMode="auto">
          <a:xfrm>
            <a:off x="2590800" y="28956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59" name="Oval 35"/>
          <p:cNvSpPr>
            <a:spLocks noChangeArrowheads="1"/>
          </p:cNvSpPr>
          <p:nvPr/>
        </p:nvSpPr>
        <p:spPr bwMode="auto">
          <a:xfrm>
            <a:off x="3048000" y="31242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0" name="Oval 36"/>
          <p:cNvSpPr>
            <a:spLocks noChangeArrowheads="1"/>
          </p:cNvSpPr>
          <p:nvPr/>
        </p:nvSpPr>
        <p:spPr bwMode="auto">
          <a:xfrm>
            <a:off x="3810000" y="37338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1" name="Oval 37"/>
          <p:cNvSpPr>
            <a:spLocks noChangeArrowheads="1"/>
          </p:cNvSpPr>
          <p:nvPr/>
        </p:nvSpPr>
        <p:spPr bwMode="auto">
          <a:xfrm>
            <a:off x="1905000" y="38100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2" name="Oval 38"/>
          <p:cNvSpPr>
            <a:spLocks noChangeArrowheads="1"/>
          </p:cNvSpPr>
          <p:nvPr/>
        </p:nvSpPr>
        <p:spPr bwMode="auto">
          <a:xfrm>
            <a:off x="3962400" y="31242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3" name="Oval 39"/>
          <p:cNvSpPr>
            <a:spLocks noChangeArrowheads="1"/>
          </p:cNvSpPr>
          <p:nvPr/>
        </p:nvSpPr>
        <p:spPr bwMode="auto">
          <a:xfrm>
            <a:off x="4876800" y="31242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4" name="Oval 40"/>
          <p:cNvSpPr>
            <a:spLocks noChangeArrowheads="1"/>
          </p:cNvSpPr>
          <p:nvPr/>
        </p:nvSpPr>
        <p:spPr bwMode="auto">
          <a:xfrm>
            <a:off x="2133600" y="29718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5" name="Oval 41"/>
          <p:cNvSpPr>
            <a:spLocks noChangeArrowheads="1"/>
          </p:cNvSpPr>
          <p:nvPr/>
        </p:nvSpPr>
        <p:spPr bwMode="auto">
          <a:xfrm>
            <a:off x="2819400" y="37338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6" name="Oval 42"/>
          <p:cNvSpPr>
            <a:spLocks noChangeArrowheads="1"/>
          </p:cNvSpPr>
          <p:nvPr/>
        </p:nvSpPr>
        <p:spPr bwMode="auto">
          <a:xfrm>
            <a:off x="4343400" y="3771904"/>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7" name="Oval 43"/>
          <p:cNvSpPr>
            <a:spLocks noChangeArrowheads="1"/>
          </p:cNvSpPr>
          <p:nvPr/>
        </p:nvSpPr>
        <p:spPr bwMode="auto">
          <a:xfrm>
            <a:off x="4876800" y="37338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8" name="Oval 44"/>
          <p:cNvSpPr>
            <a:spLocks noChangeArrowheads="1"/>
          </p:cNvSpPr>
          <p:nvPr/>
        </p:nvSpPr>
        <p:spPr bwMode="auto">
          <a:xfrm>
            <a:off x="5638800" y="30480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69" name="Oval 45"/>
          <p:cNvSpPr>
            <a:spLocks noChangeArrowheads="1"/>
          </p:cNvSpPr>
          <p:nvPr/>
        </p:nvSpPr>
        <p:spPr bwMode="auto">
          <a:xfrm>
            <a:off x="5715000" y="35814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70" name="Oval 46"/>
          <p:cNvSpPr>
            <a:spLocks noChangeArrowheads="1"/>
          </p:cNvSpPr>
          <p:nvPr/>
        </p:nvSpPr>
        <p:spPr bwMode="auto">
          <a:xfrm>
            <a:off x="6553200" y="31242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71" name="Oval 47"/>
          <p:cNvSpPr>
            <a:spLocks noChangeArrowheads="1"/>
          </p:cNvSpPr>
          <p:nvPr/>
        </p:nvSpPr>
        <p:spPr bwMode="auto">
          <a:xfrm>
            <a:off x="6096000" y="28956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72" name="Oval 48"/>
          <p:cNvSpPr>
            <a:spLocks noChangeArrowheads="1"/>
          </p:cNvSpPr>
          <p:nvPr/>
        </p:nvSpPr>
        <p:spPr bwMode="auto">
          <a:xfrm>
            <a:off x="6096000" y="3810000"/>
            <a:ext cx="228600" cy="228600"/>
          </a:xfrm>
          <a:prstGeom prst="ellipse">
            <a:avLst/>
          </a:prstGeom>
          <a:solidFill>
            <a:srgbClr val="FF0000"/>
          </a:solidFill>
          <a:ln w="9525">
            <a:solidFill>
              <a:schemeClr val="tx1"/>
            </a:solidFill>
            <a:round/>
            <a:headEnd/>
            <a:tailEnd/>
          </a:ln>
        </p:spPr>
        <p:txBody>
          <a:bodyPr wrap="none" anchor="ctr"/>
          <a:lstStyle/>
          <a:p>
            <a:endParaRPr lang="tr-TR"/>
          </a:p>
        </p:txBody>
      </p:sp>
      <p:sp>
        <p:nvSpPr>
          <p:cNvPr id="52273" name="Oval 49"/>
          <p:cNvSpPr>
            <a:spLocks noChangeArrowheads="1"/>
          </p:cNvSpPr>
          <p:nvPr/>
        </p:nvSpPr>
        <p:spPr bwMode="auto">
          <a:xfrm>
            <a:off x="2438400" y="4038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74" name="Oval 50"/>
          <p:cNvSpPr>
            <a:spLocks noChangeArrowheads="1"/>
          </p:cNvSpPr>
          <p:nvPr/>
        </p:nvSpPr>
        <p:spPr bwMode="auto">
          <a:xfrm>
            <a:off x="2895600" y="4038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75" name="Oval 51"/>
          <p:cNvSpPr>
            <a:spLocks noChangeArrowheads="1"/>
          </p:cNvSpPr>
          <p:nvPr/>
        </p:nvSpPr>
        <p:spPr bwMode="auto">
          <a:xfrm>
            <a:off x="3352800" y="39624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76" name="Oval 52"/>
          <p:cNvSpPr>
            <a:spLocks noChangeArrowheads="1"/>
          </p:cNvSpPr>
          <p:nvPr/>
        </p:nvSpPr>
        <p:spPr bwMode="auto">
          <a:xfrm>
            <a:off x="3733800" y="4038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77" name="Oval 53"/>
          <p:cNvSpPr>
            <a:spLocks noChangeArrowheads="1"/>
          </p:cNvSpPr>
          <p:nvPr/>
        </p:nvSpPr>
        <p:spPr bwMode="auto">
          <a:xfrm>
            <a:off x="4191000" y="4038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78" name="Oval 54"/>
          <p:cNvSpPr>
            <a:spLocks noChangeArrowheads="1"/>
          </p:cNvSpPr>
          <p:nvPr/>
        </p:nvSpPr>
        <p:spPr bwMode="auto">
          <a:xfrm>
            <a:off x="4776790" y="4038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79" name="Oval 55"/>
          <p:cNvSpPr>
            <a:spLocks noChangeArrowheads="1"/>
          </p:cNvSpPr>
          <p:nvPr/>
        </p:nvSpPr>
        <p:spPr bwMode="auto">
          <a:xfrm>
            <a:off x="5257800" y="39624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0" name="Oval 56"/>
          <p:cNvSpPr>
            <a:spLocks noChangeArrowheads="1"/>
          </p:cNvSpPr>
          <p:nvPr/>
        </p:nvSpPr>
        <p:spPr bwMode="auto">
          <a:xfrm>
            <a:off x="5638800" y="38862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1" name="Oval 57"/>
          <p:cNvSpPr>
            <a:spLocks noChangeArrowheads="1"/>
          </p:cNvSpPr>
          <p:nvPr/>
        </p:nvSpPr>
        <p:spPr bwMode="auto">
          <a:xfrm>
            <a:off x="6477000" y="39624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2" name="Oval 58"/>
          <p:cNvSpPr>
            <a:spLocks noChangeArrowheads="1"/>
          </p:cNvSpPr>
          <p:nvPr/>
        </p:nvSpPr>
        <p:spPr bwMode="auto">
          <a:xfrm>
            <a:off x="1752600" y="2895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3" name="Oval 59"/>
          <p:cNvSpPr>
            <a:spLocks noChangeArrowheads="1"/>
          </p:cNvSpPr>
          <p:nvPr/>
        </p:nvSpPr>
        <p:spPr bwMode="auto">
          <a:xfrm>
            <a:off x="3352800" y="29718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4" name="Oval 60"/>
          <p:cNvSpPr>
            <a:spLocks noChangeArrowheads="1"/>
          </p:cNvSpPr>
          <p:nvPr/>
        </p:nvSpPr>
        <p:spPr bwMode="auto">
          <a:xfrm>
            <a:off x="1600200" y="38100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5" name="Oval 61"/>
          <p:cNvSpPr>
            <a:spLocks noChangeArrowheads="1"/>
          </p:cNvSpPr>
          <p:nvPr/>
        </p:nvSpPr>
        <p:spPr bwMode="auto">
          <a:xfrm>
            <a:off x="3810000" y="2895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6" name="Oval 62"/>
          <p:cNvSpPr>
            <a:spLocks noChangeArrowheads="1"/>
          </p:cNvSpPr>
          <p:nvPr/>
        </p:nvSpPr>
        <p:spPr bwMode="auto">
          <a:xfrm>
            <a:off x="4419600" y="2895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7" name="Oval 63"/>
          <p:cNvSpPr>
            <a:spLocks noChangeArrowheads="1"/>
          </p:cNvSpPr>
          <p:nvPr/>
        </p:nvSpPr>
        <p:spPr bwMode="auto">
          <a:xfrm>
            <a:off x="4876800" y="2895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8" name="Oval 64"/>
          <p:cNvSpPr>
            <a:spLocks noChangeArrowheads="1"/>
          </p:cNvSpPr>
          <p:nvPr/>
        </p:nvSpPr>
        <p:spPr bwMode="auto">
          <a:xfrm>
            <a:off x="5181600" y="2895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89" name="Oval 65"/>
          <p:cNvSpPr>
            <a:spLocks noChangeArrowheads="1"/>
          </p:cNvSpPr>
          <p:nvPr/>
        </p:nvSpPr>
        <p:spPr bwMode="auto">
          <a:xfrm>
            <a:off x="5638800" y="2857496"/>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90" name="Oval 66"/>
          <p:cNvSpPr>
            <a:spLocks noChangeArrowheads="1"/>
          </p:cNvSpPr>
          <p:nvPr/>
        </p:nvSpPr>
        <p:spPr bwMode="auto">
          <a:xfrm>
            <a:off x="6934200" y="2895600"/>
            <a:ext cx="152400" cy="152400"/>
          </a:xfrm>
          <a:prstGeom prst="ellipse">
            <a:avLst/>
          </a:prstGeom>
          <a:solidFill>
            <a:srgbClr val="FFC000"/>
          </a:solidFill>
          <a:ln w="9525">
            <a:solidFill>
              <a:schemeClr val="tx1"/>
            </a:solidFill>
            <a:round/>
            <a:headEnd/>
            <a:tailEnd/>
          </a:ln>
        </p:spPr>
        <p:txBody>
          <a:bodyPr wrap="none" anchor="ctr"/>
          <a:lstStyle/>
          <a:p>
            <a:endParaRPr lang="tr-TR"/>
          </a:p>
        </p:txBody>
      </p:sp>
      <p:sp>
        <p:nvSpPr>
          <p:cNvPr id="52291" name="Text Box 67"/>
          <p:cNvSpPr txBox="1">
            <a:spLocks noChangeArrowheads="1"/>
          </p:cNvSpPr>
          <p:nvPr/>
        </p:nvSpPr>
        <p:spPr bwMode="auto">
          <a:xfrm>
            <a:off x="214282" y="3429000"/>
            <a:ext cx="909614" cy="369332"/>
          </a:xfrm>
          <a:prstGeom prst="rect">
            <a:avLst/>
          </a:prstGeom>
          <a:solidFill>
            <a:srgbClr val="00B050"/>
          </a:solidFill>
          <a:ln w="12700">
            <a:solidFill>
              <a:schemeClr val="tx1"/>
            </a:solidFill>
            <a:miter lim="800000"/>
            <a:headEnd/>
            <a:tailEnd/>
          </a:ln>
        </p:spPr>
        <p:txBody>
          <a:bodyPr wrap="square">
            <a:spAutoFit/>
          </a:bodyPr>
          <a:lstStyle/>
          <a:p>
            <a:pPr>
              <a:spcBef>
                <a:spcPct val="50000"/>
              </a:spcBef>
            </a:pPr>
            <a:r>
              <a:rPr lang="tr-TR" b="1" dirty="0" err="1">
                <a:latin typeface="Times New Roman" pitchFamily="18" charset="0"/>
                <a:cs typeface="Times New Roman" pitchFamily="18" charset="0"/>
              </a:rPr>
              <a:t>endotel</a:t>
            </a:r>
            <a:endParaRPr lang="tr-TR" b="1" dirty="0">
              <a:latin typeface="Times New Roman" pitchFamily="18" charset="0"/>
              <a:cs typeface="Times New Roman" pitchFamily="18" charset="0"/>
            </a:endParaRPr>
          </a:p>
        </p:txBody>
      </p:sp>
      <p:sp>
        <p:nvSpPr>
          <p:cNvPr id="52294" name="Text Box 70"/>
          <p:cNvSpPr txBox="1">
            <a:spLocks noChangeArrowheads="1"/>
          </p:cNvSpPr>
          <p:nvPr/>
        </p:nvSpPr>
        <p:spPr bwMode="auto">
          <a:xfrm>
            <a:off x="2590800" y="5000636"/>
            <a:ext cx="1123944" cy="369332"/>
          </a:xfrm>
          <a:prstGeom prst="rect">
            <a:avLst/>
          </a:prstGeom>
          <a:solidFill>
            <a:srgbClr val="7030A0"/>
          </a:solidFill>
          <a:ln w="12700">
            <a:solidFill>
              <a:schemeClr val="tx1"/>
            </a:solidFill>
            <a:miter lim="800000"/>
            <a:headEnd/>
            <a:tailEnd/>
          </a:ln>
        </p:spPr>
        <p:txBody>
          <a:bodyPr wrap="square">
            <a:spAutoFit/>
          </a:bodyPr>
          <a:lstStyle/>
          <a:p>
            <a:pPr>
              <a:spcBef>
                <a:spcPct val="50000"/>
              </a:spcBef>
            </a:pPr>
            <a:r>
              <a:rPr lang="tr-TR" b="1" dirty="0">
                <a:latin typeface="Times New Roman" pitchFamily="18" charset="0"/>
                <a:cs typeface="Times New Roman" pitchFamily="18" charset="0"/>
              </a:rPr>
              <a:t>lökositler</a:t>
            </a:r>
          </a:p>
        </p:txBody>
      </p:sp>
      <p:sp>
        <p:nvSpPr>
          <p:cNvPr id="52295" name="Line 71"/>
          <p:cNvSpPr>
            <a:spLocks noChangeShapeType="1"/>
          </p:cNvSpPr>
          <p:nvPr/>
        </p:nvSpPr>
        <p:spPr bwMode="auto">
          <a:xfrm>
            <a:off x="2667000" y="3733800"/>
            <a:ext cx="457200" cy="1143000"/>
          </a:xfrm>
          <a:prstGeom prst="line">
            <a:avLst/>
          </a:prstGeom>
          <a:noFill/>
          <a:ln w="9525">
            <a:solidFill>
              <a:schemeClr val="tx1"/>
            </a:solidFill>
            <a:round/>
            <a:headEnd/>
            <a:tailEnd type="triangle" w="med" len="med"/>
          </a:ln>
        </p:spPr>
        <p:txBody>
          <a:bodyPr/>
          <a:lstStyle/>
          <a:p>
            <a:endParaRPr lang="tr-TR"/>
          </a:p>
        </p:txBody>
      </p:sp>
      <p:sp>
        <p:nvSpPr>
          <p:cNvPr id="52296" name="Line 72"/>
          <p:cNvSpPr>
            <a:spLocks noChangeShapeType="1"/>
          </p:cNvSpPr>
          <p:nvPr/>
        </p:nvSpPr>
        <p:spPr bwMode="auto">
          <a:xfrm flipH="1">
            <a:off x="3505200" y="3733800"/>
            <a:ext cx="76200" cy="1219200"/>
          </a:xfrm>
          <a:prstGeom prst="line">
            <a:avLst/>
          </a:prstGeom>
          <a:noFill/>
          <a:ln w="9525">
            <a:solidFill>
              <a:schemeClr val="tx1"/>
            </a:solidFill>
            <a:round/>
            <a:headEnd/>
            <a:tailEnd type="triangle" w="med" len="med"/>
          </a:ln>
        </p:spPr>
        <p:txBody>
          <a:bodyPr/>
          <a:lstStyle/>
          <a:p>
            <a:endParaRPr lang="tr-TR"/>
          </a:p>
        </p:txBody>
      </p:sp>
      <p:sp>
        <p:nvSpPr>
          <p:cNvPr id="52297" name="Text Box 73"/>
          <p:cNvSpPr txBox="1">
            <a:spLocks noChangeArrowheads="1"/>
          </p:cNvSpPr>
          <p:nvPr/>
        </p:nvSpPr>
        <p:spPr bwMode="auto">
          <a:xfrm>
            <a:off x="5105400" y="5029200"/>
            <a:ext cx="1252550" cy="369332"/>
          </a:xfrm>
          <a:prstGeom prst="rect">
            <a:avLst/>
          </a:prstGeom>
          <a:solidFill>
            <a:srgbClr val="FF0000"/>
          </a:solidFill>
          <a:ln w="12700">
            <a:solidFill>
              <a:schemeClr val="tx1"/>
            </a:solidFill>
            <a:miter lim="800000"/>
            <a:headEnd/>
            <a:tailEnd/>
          </a:ln>
        </p:spPr>
        <p:txBody>
          <a:bodyPr wrap="square">
            <a:spAutoFit/>
          </a:bodyPr>
          <a:lstStyle/>
          <a:p>
            <a:pPr>
              <a:spcBef>
                <a:spcPct val="50000"/>
              </a:spcBef>
            </a:pPr>
            <a:r>
              <a:rPr lang="tr-TR" b="1" dirty="0">
                <a:latin typeface="Times New Roman" pitchFamily="18" charset="0"/>
                <a:cs typeface="Times New Roman" pitchFamily="18" charset="0"/>
              </a:rPr>
              <a:t>eritrositler</a:t>
            </a:r>
          </a:p>
        </p:txBody>
      </p:sp>
      <p:sp>
        <p:nvSpPr>
          <p:cNvPr id="52298" name="Line 74"/>
          <p:cNvSpPr>
            <a:spLocks noChangeShapeType="1"/>
          </p:cNvSpPr>
          <p:nvPr/>
        </p:nvSpPr>
        <p:spPr bwMode="auto">
          <a:xfrm>
            <a:off x="4500562" y="4000504"/>
            <a:ext cx="995362" cy="919162"/>
          </a:xfrm>
          <a:prstGeom prst="line">
            <a:avLst/>
          </a:prstGeom>
          <a:noFill/>
          <a:ln w="9525">
            <a:solidFill>
              <a:schemeClr val="tx1"/>
            </a:solidFill>
            <a:round/>
            <a:headEnd/>
            <a:tailEnd type="triangle" w="med" len="med"/>
          </a:ln>
        </p:spPr>
        <p:txBody>
          <a:bodyPr/>
          <a:lstStyle/>
          <a:p>
            <a:endParaRPr lang="tr-TR"/>
          </a:p>
        </p:txBody>
      </p:sp>
      <p:sp>
        <p:nvSpPr>
          <p:cNvPr id="52299" name="Line 75"/>
          <p:cNvSpPr>
            <a:spLocks noChangeShapeType="1"/>
          </p:cNvSpPr>
          <p:nvPr/>
        </p:nvSpPr>
        <p:spPr bwMode="auto">
          <a:xfrm flipH="1">
            <a:off x="5867400" y="4038600"/>
            <a:ext cx="381000" cy="914400"/>
          </a:xfrm>
          <a:prstGeom prst="line">
            <a:avLst/>
          </a:prstGeom>
          <a:noFill/>
          <a:ln w="9525">
            <a:solidFill>
              <a:schemeClr val="tx1"/>
            </a:solidFill>
            <a:round/>
            <a:headEnd/>
            <a:tailEnd type="triangle" w="med" len="med"/>
          </a:ln>
        </p:spPr>
        <p:txBody>
          <a:bodyPr/>
          <a:lstStyle/>
          <a:p>
            <a:endParaRPr lang="tr-TR"/>
          </a:p>
        </p:txBody>
      </p:sp>
      <p:sp>
        <p:nvSpPr>
          <p:cNvPr id="52300" name="Text Box 76"/>
          <p:cNvSpPr txBox="1">
            <a:spLocks noChangeArrowheads="1"/>
          </p:cNvSpPr>
          <p:nvPr/>
        </p:nvSpPr>
        <p:spPr bwMode="auto">
          <a:xfrm>
            <a:off x="3657600" y="5857892"/>
            <a:ext cx="1485904" cy="369332"/>
          </a:xfrm>
          <a:prstGeom prst="rect">
            <a:avLst/>
          </a:prstGeom>
          <a:solidFill>
            <a:srgbClr val="FFC000"/>
          </a:solidFill>
          <a:ln w="12700">
            <a:solidFill>
              <a:schemeClr val="tx1"/>
            </a:solidFill>
            <a:miter lim="800000"/>
            <a:headEnd/>
            <a:tailEnd/>
          </a:ln>
        </p:spPr>
        <p:txBody>
          <a:bodyPr wrap="square">
            <a:spAutoFit/>
          </a:bodyPr>
          <a:lstStyle/>
          <a:p>
            <a:pPr>
              <a:spcBef>
                <a:spcPct val="50000"/>
              </a:spcBef>
            </a:pPr>
            <a:r>
              <a:rPr lang="tr-TR" b="1" dirty="0" err="1">
                <a:latin typeface="Times New Roman" pitchFamily="18" charset="0"/>
                <a:cs typeface="Times New Roman" pitchFamily="18" charset="0"/>
              </a:rPr>
              <a:t>trombositler</a:t>
            </a:r>
            <a:endParaRPr lang="tr-TR" b="1" dirty="0">
              <a:latin typeface="Times New Roman" pitchFamily="18" charset="0"/>
              <a:cs typeface="Times New Roman" pitchFamily="18" charset="0"/>
            </a:endParaRPr>
          </a:p>
        </p:txBody>
      </p:sp>
      <p:sp>
        <p:nvSpPr>
          <p:cNvPr id="52301" name="Line 77"/>
          <p:cNvSpPr>
            <a:spLocks noChangeShapeType="1"/>
          </p:cNvSpPr>
          <p:nvPr/>
        </p:nvSpPr>
        <p:spPr bwMode="auto">
          <a:xfrm>
            <a:off x="3886200" y="4191000"/>
            <a:ext cx="457200" cy="1447800"/>
          </a:xfrm>
          <a:prstGeom prst="line">
            <a:avLst/>
          </a:prstGeom>
          <a:noFill/>
          <a:ln w="9525">
            <a:solidFill>
              <a:schemeClr val="tx1"/>
            </a:solidFill>
            <a:round/>
            <a:headEnd/>
            <a:tailEnd type="triangle" w="med" len="med"/>
          </a:ln>
        </p:spPr>
        <p:txBody>
          <a:bodyPr/>
          <a:lstStyle/>
          <a:p>
            <a:endParaRPr lang="tr-TR"/>
          </a:p>
        </p:txBody>
      </p:sp>
      <p:sp>
        <p:nvSpPr>
          <p:cNvPr id="52302" name="Line 78"/>
          <p:cNvSpPr>
            <a:spLocks noChangeShapeType="1"/>
          </p:cNvSpPr>
          <p:nvPr/>
        </p:nvSpPr>
        <p:spPr bwMode="auto">
          <a:xfrm>
            <a:off x="4267200" y="4191000"/>
            <a:ext cx="381000" cy="1600200"/>
          </a:xfrm>
          <a:prstGeom prst="line">
            <a:avLst/>
          </a:prstGeom>
          <a:noFill/>
          <a:ln w="9525">
            <a:solidFill>
              <a:schemeClr val="tx1"/>
            </a:solidFill>
            <a:round/>
            <a:headEnd/>
            <a:tailEnd type="triangle" w="med" len="med"/>
          </a:ln>
        </p:spPr>
        <p:txBody>
          <a:bodyPr/>
          <a:lstStyle/>
          <a:p>
            <a:endParaRPr lang="tr-TR"/>
          </a:p>
        </p:txBody>
      </p:sp>
      <p:sp>
        <p:nvSpPr>
          <p:cNvPr id="52303" name="AutoShape 79"/>
          <p:cNvSpPr>
            <a:spLocks/>
          </p:cNvSpPr>
          <p:nvPr/>
        </p:nvSpPr>
        <p:spPr bwMode="auto">
          <a:xfrm>
            <a:off x="7162800" y="2514600"/>
            <a:ext cx="76200" cy="457200"/>
          </a:xfrm>
          <a:prstGeom prst="rightBrace">
            <a:avLst>
              <a:gd name="adj1" fmla="val 50000"/>
              <a:gd name="adj2" fmla="val 50000"/>
            </a:avLst>
          </a:prstGeom>
          <a:noFill/>
          <a:ln w="38100">
            <a:solidFill>
              <a:srgbClr val="FF0000"/>
            </a:solidFill>
            <a:round/>
            <a:headEnd/>
            <a:tailEnd/>
          </a:ln>
        </p:spPr>
        <p:txBody>
          <a:bodyPr wrap="none" anchor="ctr"/>
          <a:lstStyle/>
          <a:p>
            <a:endParaRPr lang="tr-TR"/>
          </a:p>
        </p:txBody>
      </p:sp>
      <p:sp>
        <p:nvSpPr>
          <p:cNvPr id="52304" name="Text Box 80"/>
          <p:cNvSpPr txBox="1">
            <a:spLocks noChangeArrowheads="1"/>
          </p:cNvSpPr>
          <p:nvPr/>
        </p:nvSpPr>
        <p:spPr bwMode="auto">
          <a:xfrm>
            <a:off x="7215206" y="3345420"/>
            <a:ext cx="1571636" cy="369332"/>
          </a:xfrm>
          <a:prstGeom prst="rect">
            <a:avLst/>
          </a:prstGeom>
          <a:solidFill>
            <a:srgbClr val="FFFF00"/>
          </a:solidFill>
          <a:ln w="12700">
            <a:solidFill>
              <a:schemeClr val="tx1"/>
            </a:solidFill>
            <a:miter lim="800000"/>
            <a:headEnd/>
            <a:tailEnd/>
          </a:ln>
        </p:spPr>
        <p:txBody>
          <a:bodyPr wrap="square">
            <a:spAutoFit/>
          </a:bodyPr>
          <a:lstStyle/>
          <a:p>
            <a:pPr>
              <a:spcBef>
                <a:spcPct val="50000"/>
              </a:spcBef>
            </a:pPr>
            <a:r>
              <a:rPr lang="tr-TR" b="1" dirty="0" err="1">
                <a:latin typeface="Times New Roman" pitchFamily="18" charset="0"/>
                <a:cs typeface="Times New Roman" pitchFamily="18" charset="0"/>
              </a:rPr>
              <a:t>plazmatik</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zon</a:t>
            </a:r>
            <a:endParaRPr lang="tr-TR" b="1" dirty="0">
              <a:latin typeface="Times New Roman" pitchFamily="18" charset="0"/>
              <a:cs typeface="Times New Roman" pitchFamily="18" charset="0"/>
            </a:endParaRPr>
          </a:p>
        </p:txBody>
      </p:sp>
      <p:sp>
        <p:nvSpPr>
          <p:cNvPr id="52305" name="AutoShape 81"/>
          <p:cNvSpPr>
            <a:spLocks/>
          </p:cNvSpPr>
          <p:nvPr/>
        </p:nvSpPr>
        <p:spPr bwMode="auto">
          <a:xfrm>
            <a:off x="7162800" y="3962400"/>
            <a:ext cx="76200" cy="457200"/>
          </a:xfrm>
          <a:prstGeom prst="rightBrace">
            <a:avLst>
              <a:gd name="adj1" fmla="val 50000"/>
              <a:gd name="adj2" fmla="val 50000"/>
            </a:avLst>
          </a:prstGeom>
          <a:noFill/>
          <a:ln w="38100">
            <a:solidFill>
              <a:srgbClr val="FF0000"/>
            </a:solidFill>
            <a:round/>
            <a:headEnd/>
            <a:tailEnd/>
          </a:ln>
        </p:spPr>
        <p:txBody>
          <a:bodyPr wrap="none" anchor="ctr"/>
          <a:lstStyle/>
          <a:p>
            <a:endParaRPr lang="tr-TR"/>
          </a:p>
        </p:txBody>
      </p:sp>
      <p:sp>
        <p:nvSpPr>
          <p:cNvPr id="52306" name="Line 82"/>
          <p:cNvSpPr>
            <a:spLocks noChangeShapeType="1"/>
          </p:cNvSpPr>
          <p:nvPr/>
        </p:nvSpPr>
        <p:spPr bwMode="auto">
          <a:xfrm flipV="1">
            <a:off x="7286644" y="3857628"/>
            <a:ext cx="257196" cy="261934"/>
          </a:xfrm>
          <a:prstGeom prst="line">
            <a:avLst/>
          </a:prstGeom>
          <a:noFill/>
          <a:ln w="19050">
            <a:solidFill>
              <a:schemeClr val="tx1"/>
            </a:solidFill>
            <a:round/>
            <a:headEnd/>
            <a:tailEnd type="triangle" w="med" len="med"/>
          </a:ln>
        </p:spPr>
        <p:txBody>
          <a:bodyPr/>
          <a:lstStyle/>
          <a:p>
            <a:endParaRPr lang="tr-TR"/>
          </a:p>
        </p:txBody>
      </p:sp>
      <p:sp>
        <p:nvSpPr>
          <p:cNvPr id="52308" name="Rectangle 8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tr-TR" sz="3600" b="1" dirty="0" err="1">
                <a:solidFill>
                  <a:srgbClr val="C00000"/>
                </a:solidFill>
                <a:latin typeface="Arial" pitchFamily="34" charset="0"/>
                <a:cs typeface="Arial" pitchFamily="34" charset="0"/>
              </a:rPr>
              <a:t>Zonal</a:t>
            </a:r>
            <a:r>
              <a:rPr lang="tr-TR" sz="3600" b="1" dirty="0">
                <a:solidFill>
                  <a:srgbClr val="C00000"/>
                </a:solidFill>
                <a:latin typeface="Arial" pitchFamily="34" charset="0"/>
                <a:cs typeface="Arial" pitchFamily="34" charset="0"/>
              </a:rPr>
              <a:t> (Santral </a:t>
            </a:r>
            <a:r>
              <a:rPr lang="tr-TR" sz="3600" b="1" dirty="0" err="1">
                <a:solidFill>
                  <a:srgbClr val="C00000"/>
                </a:solidFill>
                <a:latin typeface="Arial" pitchFamily="34" charset="0"/>
                <a:cs typeface="Arial" pitchFamily="34" charset="0"/>
              </a:rPr>
              <a:t>Aksiyel</a:t>
            </a:r>
            <a:r>
              <a:rPr lang="tr-TR" sz="3600" b="1" dirty="0">
                <a:solidFill>
                  <a:srgbClr val="C00000"/>
                </a:solidFill>
                <a:latin typeface="Arial" pitchFamily="34" charset="0"/>
                <a:cs typeface="Arial" pitchFamily="34" charset="0"/>
              </a:rPr>
              <a:t>) Akım</a:t>
            </a:r>
          </a:p>
        </p:txBody>
      </p:sp>
      <p:sp>
        <p:nvSpPr>
          <p:cNvPr id="86" name="Line 82"/>
          <p:cNvSpPr>
            <a:spLocks noChangeShapeType="1"/>
          </p:cNvSpPr>
          <p:nvPr/>
        </p:nvSpPr>
        <p:spPr bwMode="auto">
          <a:xfrm>
            <a:off x="7358082" y="2857496"/>
            <a:ext cx="204790" cy="371484"/>
          </a:xfrm>
          <a:prstGeom prst="line">
            <a:avLst/>
          </a:prstGeom>
          <a:noFill/>
          <a:ln w="19050">
            <a:solidFill>
              <a:schemeClr val="tx1"/>
            </a:solidFill>
            <a:round/>
            <a:headEnd/>
            <a:tailEnd type="triangle" w="med" len="med"/>
          </a:ln>
        </p:spPr>
        <p:txBody>
          <a:bodyPr/>
          <a:lstStyle/>
          <a:p>
            <a:endParaRPr lang="tr-TR"/>
          </a:p>
        </p:txBody>
      </p:sp>
      <p:cxnSp>
        <p:nvCxnSpPr>
          <p:cNvPr id="88" name="87 Düz Ok Bağlayıcısı"/>
          <p:cNvCxnSpPr/>
          <p:nvPr/>
        </p:nvCxnSpPr>
        <p:spPr>
          <a:xfrm rot="10800000" flipV="1">
            <a:off x="785787" y="2714620"/>
            <a:ext cx="642942" cy="5000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89 Düz Ok Bağlayıcısı"/>
          <p:cNvCxnSpPr/>
          <p:nvPr/>
        </p:nvCxnSpPr>
        <p:spPr>
          <a:xfrm rot="10800000">
            <a:off x="714348" y="3857628"/>
            <a:ext cx="714380" cy="5000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Line 47"/>
          <p:cNvSpPr>
            <a:spLocks noChangeShapeType="1"/>
          </p:cNvSpPr>
          <p:nvPr/>
        </p:nvSpPr>
        <p:spPr bwMode="auto">
          <a:xfrm>
            <a:off x="2643174" y="2786058"/>
            <a:ext cx="3529012" cy="0"/>
          </a:xfrm>
          <a:prstGeom prst="line">
            <a:avLst/>
          </a:prstGeom>
          <a:noFill/>
          <a:ln w="38100">
            <a:solidFill>
              <a:srgbClr val="00B0F0"/>
            </a:solidFill>
            <a:round/>
            <a:headEnd/>
            <a:tailEnd type="stealth" w="med" len="med"/>
          </a:ln>
        </p:spPr>
        <p:txBody>
          <a:bodyPr/>
          <a:lstStyle/>
          <a:p>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371600"/>
            <a:ext cx="7467600" cy="3886200"/>
          </a:xfrm>
        </p:spPr>
        <p:txBody>
          <a:bodyPr>
            <a:normAutofit lnSpcReduction="10000"/>
          </a:bodyPr>
          <a:lstStyle/>
          <a:p>
            <a:pPr>
              <a:buNone/>
            </a:pPr>
            <a:r>
              <a:rPr lang="tr-TR" sz="2800" b="1" dirty="0">
                <a:solidFill>
                  <a:srgbClr val="C00000"/>
                </a:solidFill>
                <a:latin typeface="Arial" pitchFamily="34" charset="0"/>
                <a:cs typeface="Arial" pitchFamily="34" charset="0"/>
              </a:rPr>
              <a:t>3.</a:t>
            </a:r>
            <a:r>
              <a:rPr lang="tr-TR" sz="2800" dirty="0">
                <a:solidFill>
                  <a:srgbClr val="C00000"/>
                </a:solidFill>
                <a:latin typeface="Arial" pitchFamily="34" charset="0"/>
                <a:cs typeface="Arial" pitchFamily="34" charset="0"/>
              </a:rPr>
              <a:t> </a:t>
            </a:r>
            <a:r>
              <a:rPr lang="tr-TR" sz="2800" b="1" dirty="0">
                <a:solidFill>
                  <a:srgbClr val="C00000"/>
                </a:solidFill>
                <a:latin typeface="Arial" pitchFamily="34" charset="0"/>
                <a:cs typeface="Arial" pitchFamily="34" charset="0"/>
              </a:rPr>
              <a:t>STAZ: </a:t>
            </a:r>
          </a:p>
          <a:p>
            <a:r>
              <a:rPr lang="tr-TR" sz="2800" dirty="0">
                <a:latin typeface="Arial" pitchFamily="34" charset="0"/>
                <a:cs typeface="Arial" pitchFamily="34" charset="0"/>
              </a:rPr>
              <a:t>Damarın genişlemesi ve sıvı kaybı kan viskozitesinde artışa, kan akımının yavaşlamasına neden olur. </a:t>
            </a:r>
          </a:p>
          <a:p>
            <a:r>
              <a:rPr lang="tr-TR" sz="2800" dirty="0">
                <a:latin typeface="Arial" pitchFamily="34" charset="0"/>
                <a:cs typeface="Arial" pitchFamily="34" charset="0"/>
              </a:rPr>
              <a:t>Eritrositlerle yüklü küçük damarlarda kan akımı yavaşlar- </a:t>
            </a:r>
            <a:r>
              <a:rPr lang="tr-TR" sz="2800" b="1" dirty="0">
                <a:solidFill>
                  <a:srgbClr val="1D6214"/>
                </a:solidFill>
                <a:latin typeface="Arial" pitchFamily="34" charset="0"/>
                <a:cs typeface="Arial" pitchFamily="34" charset="0"/>
              </a:rPr>
              <a:t>STAZ</a:t>
            </a:r>
            <a:r>
              <a:rPr lang="tr-TR" sz="2800" dirty="0">
                <a:latin typeface="Arial" pitchFamily="34" charset="0"/>
                <a:cs typeface="Arial" pitchFamily="34" charset="0"/>
              </a:rPr>
              <a:t> olur.</a:t>
            </a:r>
          </a:p>
          <a:p>
            <a:r>
              <a:rPr lang="tr-TR" sz="2800" dirty="0">
                <a:latin typeface="Arial" pitchFamily="34" charset="0"/>
                <a:cs typeface="Arial" pitchFamily="34" charset="0"/>
              </a:rPr>
              <a:t>Lökositler, öncelikle nötrofiller damar endoteli boyunca birikir, endotele yapışır ve damar dışına çıkarlar.</a:t>
            </a:r>
          </a:p>
        </p:txBody>
      </p:sp>
      <p:sp>
        <p:nvSpPr>
          <p:cNvPr id="4" name="Title 1"/>
          <p:cNvSpPr>
            <a:spLocks noGrp="1"/>
          </p:cNvSpPr>
          <p:nvPr>
            <p:ph type="title"/>
          </p:nvPr>
        </p:nvSpPr>
        <p:spPr>
          <a:xfrm>
            <a:off x="990600" y="381000"/>
            <a:ext cx="5105400" cy="762000"/>
          </a:xfrm>
        </p:spPr>
        <p:txBody>
          <a:bodyPr>
            <a:noAutofit/>
          </a:bodyPr>
          <a:lstStyle/>
          <a:p>
            <a:r>
              <a:rPr lang="tr-TR" sz="3600" b="1" dirty="0">
                <a:solidFill>
                  <a:srgbClr val="C00000"/>
                </a:solidFill>
                <a:latin typeface="Arial" pitchFamily="34" charset="0"/>
                <a:cs typeface="Arial" pitchFamily="34" charset="0"/>
              </a:rPr>
              <a:t>VASKULER OLAYLAR</a:t>
            </a:r>
            <a:endParaRPr lang="en-US" sz="3600" b="1" dirty="0">
              <a:solidFill>
                <a:srgbClr val="C00000"/>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Autofit/>
          </a:bodyPr>
          <a:lstStyle/>
          <a:p>
            <a:r>
              <a:rPr lang="en-US" sz="3600" b="1" dirty="0">
                <a:solidFill>
                  <a:srgbClr val="C00000"/>
                </a:solidFill>
                <a:latin typeface="Arial" pitchFamily="34" charset="0"/>
                <a:cs typeface="Arial" pitchFamily="34" charset="0"/>
              </a:rPr>
              <a:t>H</a:t>
            </a:r>
            <a:r>
              <a:rPr lang="tr-TR" sz="3600" b="1" dirty="0">
                <a:solidFill>
                  <a:srgbClr val="C00000"/>
                </a:solidFill>
                <a:latin typeface="Arial" pitchFamily="34" charset="0"/>
                <a:cs typeface="Arial" pitchFamily="34" charset="0"/>
              </a:rPr>
              <a:t>ÜCRESEL OLAYLAR</a:t>
            </a:r>
            <a:br>
              <a:rPr lang="tr-TR" sz="3600" b="1" dirty="0">
                <a:solidFill>
                  <a:srgbClr val="C00000"/>
                </a:solidFill>
                <a:latin typeface="Arial" pitchFamily="34" charset="0"/>
                <a:cs typeface="Arial" pitchFamily="34" charset="0"/>
              </a:rPr>
            </a:br>
            <a:r>
              <a:rPr lang="tr-TR" sz="3600" b="1" dirty="0">
                <a:solidFill>
                  <a:srgbClr val="C00000"/>
                </a:solidFill>
                <a:latin typeface="Arial" pitchFamily="34" charset="0"/>
                <a:cs typeface="Arial" pitchFamily="34" charset="0"/>
              </a:rPr>
              <a:t> (LÖKOSİT EKSTRAVAZASYONU)</a:t>
            </a:r>
            <a:endParaRPr lang="en-US" sz="3600" b="1" dirty="0">
              <a:solidFill>
                <a:srgbClr val="C00000"/>
              </a:solidFill>
              <a:latin typeface="Arial" pitchFamily="34" charset="0"/>
              <a:cs typeface="Arial" pitchFamily="34" charset="0"/>
            </a:endParaRPr>
          </a:p>
        </p:txBody>
      </p:sp>
      <p:sp>
        <p:nvSpPr>
          <p:cNvPr id="3" name="Content Placeholder 2"/>
          <p:cNvSpPr>
            <a:spLocks noGrp="1"/>
          </p:cNvSpPr>
          <p:nvPr>
            <p:ph sz="quarter" idx="1"/>
          </p:nvPr>
        </p:nvSpPr>
        <p:spPr>
          <a:xfrm>
            <a:off x="457200" y="2133600"/>
            <a:ext cx="4953000" cy="4191000"/>
          </a:xfrm>
        </p:spPr>
        <p:txBody>
          <a:bodyPr>
            <a:normAutofit fontScale="92500" lnSpcReduction="10000"/>
          </a:bodyPr>
          <a:lstStyle/>
          <a:p>
            <a:pPr marL="514350" indent="-514350">
              <a:buNone/>
            </a:pPr>
            <a:r>
              <a:rPr lang="tr-TR" dirty="0">
                <a:latin typeface="Arial" pitchFamily="34" charset="0"/>
                <a:cs typeface="Arial" pitchFamily="34" charset="0"/>
              </a:rPr>
              <a:t>1. </a:t>
            </a:r>
            <a:r>
              <a:rPr lang="tr-TR" b="1" u="sng" dirty="0">
                <a:latin typeface="Arial" pitchFamily="34" charset="0"/>
                <a:cs typeface="Arial" pitchFamily="34" charset="0"/>
              </a:rPr>
              <a:t>Damar lümeninde </a:t>
            </a:r>
          </a:p>
          <a:p>
            <a:pPr marL="914400" lvl="1" indent="-514350">
              <a:buNone/>
            </a:pPr>
            <a:r>
              <a:rPr lang="tr-TR" sz="2400" b="1" dirty="0">
                <a:solidFill>
                  <a:srgbClr val="C00000"/>
                </a:solidFill>
                <a:latin typeface="Arial" pitchFamily="34" charset="0"/>
                <a:cs typeface="Arial" pitchFamily="34" charset="0"/>
              </a:rPr>
              <a:t>MARJİNASYON</a:t>
            </a:r>
            <a:r>
              <a:rPr lang="tr-TR" sz="2400" dirty="0">
                <a:latin typeface="Arial" pitchFamily="34" charset="0"/>
                <a:cs typeface="Arial" pitchFamily="34" charset="0"/>
              </a:rPr>
              <a:t> (Endotel boyunca lökositlerin birikimi)</a:t>
            </a:r>
          </a:p>
          <a:p>
            <a:pPr marL="914400" lvl="1" indent="-514350">
              <a:buNone/>
            </a:pPr>
            <a:r>
              <a:rPr lang="tr-TR" sz="2400" b="1" dirty="0">
                <a:solidFill>
                  <a:srgbClr val="C00000"/>
                </a:solidFill>
                <a:latin typeface="Arial" pitchFamily="34" charset="0"/>
                <a:cs typeface="Arial" pitchFamily="34" charset="0"/>
              </a:rPr>
              <a:t>YUVARLANMA (ROLLING)</a:t>
            </a:r>
          </a:p>
          <a:p>
            <a:pPr marL="914400" lvl="1" indent="-514350">
              <a:buNone/>
            </a:pPr>
            <a:r>
              <a:rPr lang="tr-TR" sz="2400" b="1" dirty="0">
                <a:solidFill>
                  <a:srgbClr val="C00000"/>
                </a:solidFill>
                <a:latin typeface="Arial" pitchFamily="34" charset="0"/>
                <a:cs typeface="Arial" pitchFamily="34" charset="0"/>
              </a:rPr>
              <a:t>ENDOTELE ADEZYON</a:t>
            </a:r>
          </a:p>
          <a:p>
            <a:pPr marL="514350" indent="-514350">
              <a:buNone/>
            </a:pPr>
            <a:r>
              <a:rPr lang="tr-TR" dirty="0">
                <a:latin typeface="Arial" pitchFamily="34" charset="0"/>
                <a:cs typeface="Arial" pitchFamily="34" charset="0"/>
              </a:rPr>
              <a:t>2. </a:t>
            </a:r>
            <a:r>
              <a:rPr lang="tr-TR" b="1" u="sng" dirty="0">
                <a:latin typeface="Arial" pitchFamily="34" charset="0"/>
                <a:cs typeface="Arial" pitchFamily="34" charset="0"/>
              </a:rPr>
              <a:t>Endotel boyunca göç ve damar dışına çıkış</a:t>
            </a:r>
          </a:p>
          <a:p>
            <a:pPr marL="514350" indent="-514350">
              <a:buNone/>
            </a:pPr>
            <a:r>
              <a:rPr lang="tr-TR" b="1" dirty="0">
                <a:solidFill>
                  <a:srgbClr val="C00000"/>
                </a:solidFill>
                <a:latin typeface="Arial" pitchFamily="34" charset="0"/>
                <a:cs typeface="Arial" pitchFamily="34" charset="0"/>
              </a:rPr>
              <a:t>    DİAPEDEZ (TRANSMİGRASYON)</a:t>
            </a:r>
          </a:p>
          <a:p>
            <a:pPr marL="514350" indent="-514350">
              <a:buNone/>
            </a:pPr>
            <a:r>
              <a:rPr lang="tr-TR" dirty="0">
                <a:latin typeface="Arial" pitchFamily="34" charset="0"/>
                <a:cs typeface="Arial" pitchFamily="34" charset="0"/>
              </a:rPr>
              <a:t>3. </a:t>
            </a:r>
            <a:r>
              <a:rPr lang="tr-TR" b="1" u="sng" dirty="0">
                <a:latin typeface="Arial" pitchFamily="34" charset="0"/>
                <a:cs typeface="Arial" pitchFamily="34" charset="0"/>
              </a:rPr>
              <a:t>İnterstisyel doku içinde göç</a:t>
            </a:r>
          </a:p>
          <a:p>
            <a:pPr marL="514350" indent="-514350">
              <a:buNone/>
            </a:pPr>
            <a:r>
              <a:rPr lang="tr-TR" dirty="0">
                <a:latin typeface="Arial" pitchFamily="34" charset="0"/>
                <a:cs typeface="Arial" pitchFamily="34" charset="0"/>
              </a:rPr>
              <a:t>    </a:t>
            </a:r>
            <a:r>
              <a:rPr lang="tr-TR" b="1" dirty="0">
                <a:solidFill>
                  <a:srgbClr val="C00000"/>
                </a:solidFill>
                <a:latin typeface="Arial" pitchFamily="34" charset="0"/>
                <a:cs typeface="Arial" pitchFamily="34" charset="0"/>
              </a:rPr>
              <a:t>KEMOTAKSİ</a:t>
            </a:r>
          </a:p>
          <a:p>
            <a:pPr marL="514350" indent="-514350">
              <a:buNone/>
            </a:pPr>
            <a:r>
              <a:rPr lang="tr-TR" dirty="0">
                <a:latin typeface="Arial" pitchFamily="34" charset="0"/>
                <a:cs typeface="Arial" pitchFamily="34" charset="0"/>
              </a:rPr>
              <a:t>    (Kemotaktik uyaranlar)</a:t>
            </a:r>
            <a:endParaRPr lang="en-US"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3" descr="S01871-002-f006"/>
          <p:cNvPicPr>
            <a:picLocks noGrp="1" noChangeAspect="1" noChangeArrowheads="1"/>
          </p:cNvPicPr>
          <p:nvPr>
            <p:ph sz="quarter" idx="1"/>
          </p:nvPr>
        </p:nvPicPr>
        <p:blipFill rotWithShape="1">
          <a:blip r:embed="rId2" cstate="print"/>
          <a:srcRect b="5219"/>
          <a:stretch/>
        </p:blipFill>
        <p:spPr>
          <a:xfrm>
            <a:off x="228600" y="1600200"/>
            <a:ext cx="8685015" cy="4572000"/>
          </a:xfrm>
          <a:noFill/>
          <a:ln w="57150">
            <a:solidFill>
              <a:srgbClr val="0070C0"/>
            </a:solidFill>
          </a:ln>
        </p:spPr>
      </p:pic>
      <p:sp>
        <p:nvSpPr>
          <p:cNvPr id="5" name="Title 1"/>
          <p:cNvSpPr>
            <a:spLocks noGrp="1"/>
          </p:cNvSpPr>
          <p:nvPr>
            <p:ph type="title"/>
          </p:nvPr>
        </p:nvSpPr>
        <p:spPr>
          <a:xfrm>
            <a:off x="457200" y="381000"/>
            <a:ext cx="7467600" cy="1143000"/>
          </a:xfrm>
        </p:spPr>
        <p:txBody>
          <a:bodyPr>
            <a:noAutofit/>
          </a:bodyPr>
          <a:lstStyle/>
          <a:p>
            <a:r>
              <a:rPr lang="en-US" sz="3600" b="1" dirty="0">
                <a:solidFill>
                  <a:srgbClr val="C00000"/>
                </a:solidFill>
                <a:latin typeface="Arial" pitchFamily="34" charset="0"/>
                <a:cs typeface="Arial" pitchFamily="34" charset="0"/>
              </a:rPr>
              <a:t>H</a:t>
            </a:r>
            <a:r>
              <a:rPr lang="tr-TR" sz="3600" b="1" dirty="0">
                <a:solidFill>
                  <a:srgbClr val="C00000"/>
                </a:solidFill>
                <a:latin typeface="Arial" pitchFamily="34" charset="0"/>
                <a:cs typeface="Arial" pitchFamily="34" charset="0"/>
              </a:rPr>
              <a:t>ÜCRESEL OLAYLAR</a:t>
            </a:r>
            <a:br>
              <a:rPr lang="tr-TR" sz="3600" b="1" dirty="0">
                <a:solidFill>
                  <a:srgbClr val="C00000"/>
                </a:solidFill>
                <a:latin typeface="Arial" pitchFamily="34" charset="0"/>
                <a:cs typeface="Arial" pitchFamily="34" charset="0"/>
              </a:rPr>
            </a:br>
            <a:r>
              <a:rPr lang="tr-TR" sz="3600" b="1" dirty="0">
                <a:solidFill>
                  <a:srgbClr val="C00000"/>
                </a:solidFill>
                <a:latin typeface="Arial" pitchFamily="34" charset="0"/>
                <a:cs typeface="Arial" pitchFamily="34" charset="0"/>
              </a:rPr>
              <a:t> (LÖKOSİT EKSTRAVAZASYONU)</a:t>
            </a:r>
            <a:endParaRPr lang="en-US" sz="3600" b="1" dirty="0">
              <a:solidFill>
                <a:srgbClr val="C00000"/>
              </a:solidFill>
              <a:latin typeface="Arial" pitchFamily="34" charset="0"/>
              <a:cs typeface="Arial" pitchFamily="34" charset="0"/>
            </a:endParaRPr>
          </a:p>
        </p:txBody>
      </p:sp>
      <p:sp>
        <p:nvSpPr>
          <p:cNvPr id="4" name="Metin kutusu 3">
            <a:extLst>
              <a:ext uri="{FF2B5EF4-FFF2-40B4-BE49-F238E27FC236}">
                <a16:creationId xmlns:a16="http://schemas.microsoft.com/office/drawing/2014/main" id="{DBCA9EFB-9128-4783-AFC8-3FDCD841AF9A}"/>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53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7467600" cy="3657600"/>
          </a:xfrm>
        </p:spPr>
        <p:txBody>
          <a:bodyPr>
            <a:noAutofit/>
          </a:bodyPr>
          <a:lstStyle/>
          <a:p>
            <a:pPr marL="514350" indent="-514350">
              <a:buClr>
                <a:srgbClr val="C00000"/>
              </a:buClr>
              <a:buFont typeface="+mj-lt"/>
              <a:buAutoNum type="arabicPeriod"/>
            </a:pPr>
            <a:r>
              <a:rPr lang="tr-TR" sz="2800" b="1" dirty="0">
                <a:solidFill>
                  <a:srgbClr val="C00000"/>
                </a:solidFill>
                <a:latin typeface="Arial" pitchFamily="34" charset="0"/>
                <a:cs typeface="Arial" pitchFamily="34" charset="0"/>
              </a:rPr>
              <a:t>SELEKTİNLER</a:t>
            </a:r>
            <a:r>
              <a:rPr lang="tr-TR" sz="2800" b="1" dirty="0">
                <a:solidFill>
                  <a:srgbClr val="1D6214"/>
                </a:solidFill>
                <a:latin typeface="Arial" pitchFamily="34" charset="0"/>
                <a:cs typeface="Arial" pitchFamily="34" charset="0"/>
              </a:rPr>
              <a:t> </a:t>
            </a:r>
            <a:r>
              <a:rPr lang="tr-TR" sz="2800" dirty="0">
                <a:latin typeface="Arial" pitchFamily="34" charset="0"/>
                <a:cs typeface="Arial" pitchFamily="34" charset="0"/>
              </a:rPr>
              <a:t>(E-Selektin, P-Selektin, L-Selektin)</a:t>
            </a:r>
          </a:p>
          <a:p>
            <a:pPr marL="514350" indent="-514350">
              <a:buClr>
                <a:srgbClr val="C00000"/>
              </a:buClr>
              <a:buFont typeface="+mj-lt"/>
              <a:buAutoNum type="arabicPeriod"/>
            </a:pPr>
            <a:r>
              <a:rPr lang="tr-TR" sz="2800" b="1" dirty="0">
                <a:solidFill>
                  <a:srgbClr val="C00000"/>
                </a:solidFill>
                <a:latin typeface="Arial" pitchFamily="34" charset="0"/>
                <a:cs typeface="Arial" pitchFamily="34" charset="0"/>
              </a:rPr>
              <a:t>İNTEGRİNLER</a:t>
            </a:r>
          </a:p>
          <a:p>
            <a:pPr marL="514350" indent="-514350">
              <a:buClr>
                <a:srgbClr val="C00000"/>
              </a:buClr>
              <a:buFont typeface="+mj-lt"/>
              <a:buAutoNum type="arabicPeriod"/>
            </a:pPr>
            <a:r>
              <a:rPr lang="tr-TR" sz="2800" b="1" dirty="0">
                <a:solidFill>
                  <a:srgbClr val="C00000"/>
                </a:solidFill>
                <a:latin typeface="Arial" pitchFamily="34" charset="0"/>
                <a:cs typeface="Arial" pitchFamily="34" charset="0"/>
              </a:rPr>
              <a:t>IG </a:t>
            </a:r>
            <a:r>
              <a:rPr lang="en-US" sz="2800" b="1" dirty="0">
                <a:solidFill>
                  <a:srgbClr val="C00000"/>
                </a:solidFill>
                <a:latin typeface="Arial" pitchFamily="34" charset="0"/>
                <a:cs typeface="Arial" pitchFamily="34" charset="0"/>
              </a:rPr>
              <a:t>A</a:t>
            </a:r>
            <a:r>
              <a:rPr lang="tr-TR" sz="2800" b="1" dirty="0">
                <a:solidFill>
                  <a:srgbClr val="C00000"/>
                </a:solidFill>
                <a:latin typeface="Arial" pitchFamily="34" charset="0"/>
                <a:cs typeface="Arial" pitchFamily="34" charset="0"/>
              </a:rPr>
              <a:t>İLESİ MOLEKÜLLER </a:t>
            </a:r>
            <a:r>
              <a:rPr lang="tr-TR" sz="2800" dirty="0">
                <a:latin typeface="Arial" pitchFamily="34" charset="0"/>
                <a:cs typeface="Arial" pitchFamily="34" charset="0"/>
              </a:rPr>
              <a:t>(ICAM-1, VCAM-1, PECAM-1)</a:t>
            </a:r>
          </a:p>
          <a:p>
            <a:pPr marL="514350" indent="-514350">
              <a:buClr>
                <a:srgbClr val="C00000"/>
              </a:buClr>
              <a:buFont typeface="+mj-lt"/>
              <a:buAutoNum type="arabicPeriod"/>
            </a:pPr>
            <a:r>
              <a:rPr lang="tr-TR" sz="2800" b="1" dirty="0">
                <a:solidFill>
                  <a:srgbClr val="C00000"/>
                </a:solidFill>
                <a:latin typeface="Arial" pitchFamily="34" charset="0"/>
                <a:cs typeface="Arial" pitchFamily="34" charset="0"/>
              </a:rPr>
              <a:t>MÜSİN BENZERİ GLİKOPROTEİNLER</a:t>
            </a:r>
            <a:r>
              <a:rPr lang="tr-TR" sz="2800" b="1" dirty="0">
                <a:solidFill>
                  <a:srgbClr val="1D6214"/>
                </a:solidFill>
                <a:latin typeface="Arial" pitchFamily="34" charset="0"/>
                <a:cs typeface="Arial" pitchFamily="34" charset="0"/>
              </a:rPr>
              <a:t> </a:t>
            </a:r>
            <a:r>
              <a:rPr lang="tr-TR" sz="2800" dirty="0">
                <a:latin typeface="Arial" pitchFamily="34" charset="0"/>
                <a:cs typeface="Arial" pitchFamily="34" charset="0"/>
              </a:rPr>
              <a:t>(</a:t>
            </a:r>
            <a:r>
              <a:rPr lang="tr-TR" sz="2800" dirty="0" err="1">
                <a:latin typeface="Arial" pitchFamily="34" charset="0"/>
                <a:cs typeface="Arial" pitchFamily="34" charset="0"/>
              </a:rPr>
              <a:t>Sialyl-Lewis</a:t>
            </a:r>
            <a:r>
              <a:rPr lang="tr-TR" sz="2800" dirty="0">
                <a:latin typeface="Arial" pitchFamily="34" charset="0"/>
                <a:cs typeface="Arial" pitchFamily="34" charset="0"/>
              </a:rPr>
              <a:t> X, GlyCAM-1, PSGL-1, ESL-1, CD34)</a:t>
            </a:r>
          </a:p>
          <a:p>
            <a:pPr marL="514350" indent="-514350">
              <a:buClr>
                <a:srgbClr val="C00000"/>
              </a:buClr>
              <a:buFont typeface="+mj-lt"/>
              <a:buAutoNum type="arabicPeriod"/>
            </a:pPr>
            <a:endParaRPr lang="en-US" sz="2800" dirty="0">
              <a:latin typeface="Arial" pitchFamily="34" charset="0"/>
              <a:cs typeface="Arial" pitchFamily="34" charset="0"/>
            </a:endParaRPr>
          </a:p>
        </p:txBody>
      </p:sp>
      <p:sp>
        <p:nvSpPr>
          <p:cNvPr id="4" name="Title 1"/>
          <p:cNvSpPr txBox="1">
            <a:spLocks/>
          </p:cNvSpPr>
          <p:nvPr/>
        </p:nvSpPr>
        <p:spPr>
          <a:xfrm>
            <a:off x="457200" y="457200"/>
            <a:ext cx="7467600" cy="1066800"/>
          </a:xfrm>
          <a:prstGeom prst="rect">
            <a:avLst/>
          </a:prstGeom>
        </p:spPr>
        <p:txBody>
          <a:bodyPr vert="horz" anchor="b">
            <a:noAutofit/>
          </a:bodyPr>
          <a:lstStyle/>
          <a:p>
            <a:pPr lvl="0">
              <a:spcBef>
                <a:spcPct val="0"/>
              </a:spcBef>
            </a:pPr>
            <a:r>
              <a:rPr kumimoji="0" lang="tr-TR" sz="3200" b="1" i="0" u="none" strike="noStrike" kern="1200" cap="small" spc="0" normalizeH="0" baseline="0" noProof="0" dirty="0">
                <a:ln>
                  <a:noFill/>
                </a:ln>
                <a:solidFill>
                  <a:srgbClr val="C00000"/>
                </a:solidFill>
                <a:effectLst/>
                <a:uLnTx/>
                <a:uFillTx/>
                <a:latin typeface="Arial" pitchFamily="34" charset="0"/>
                <a:ea typeface="+mj-ea"/>
                <a:cs typeface="Arial" pitchFamily="34" charset="0"/>
              </a:rPr>
              <a:t>LÖKOSİT EKSTRAVAZASYONUNDA</a:t>
            </a:r>
            <a:r>
              <a:rPr kumimoji="0" lang="tr-TR" sz="3200" b="1" i="0" u="none" strike="noStrike" kern="1200" cap="small" spc="0" normalizeH="0" noProof="0" dirty="0">
                <a:ln>
                  <a:noFill/>
                </a:ln>
                <a:solidFill>
                  <a:srgbClr val="C00000"/>
                </a:solidFill>
                <a:effectLst/>
                <a:uLnTx/>
                <a:uFillTx/>
                <a:latin typeface="Arial" pitchFamily="34" charset="0"/>
                <a:ea typeface="+mj-ea"/>
                <a:cs typeface="Arial" pitchFamily="34" charset="0"/>
              </a:rPr>
              <a:t> ROL ALAN MOLEKÜLLER</a:t>
            </a:r>
            <a:endParaRPr kumimoji="0" lang="en-US" sz="3200" b="1" i="0" u="none" strike="noStrike" kern="1200" cap="small" spc="0" normalizeH="0" baseline="0" noProof="0" dirty="0">
              <a:ln>
                <a:noFill/>
              </a:ln>
              <a:solidFill>
                <a:srgbClr val="C00000"/>
              </a:solidFill>
              <a:effectLst/>
              <a:uLnTx/>
              <a:uFillTx/>
              <a:latin typeface="Arial" pitchFamily="34" charset="0"/>
              <a:ea typeface="+mj-ea"/>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Tablo"/>
          <p:cNvGraphicFramePr>
            <a:graphicFrameLocks noGrp="1"/>
          </p:cNvGraphicFramePr>
          <p:nvPr/>
        </p:nvGraphicFramePr>
        <p:xfrm>
          <a:off x="152400" y="5867400"/>
          <a:ext cx="8915400" cy="9144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682171">
                <a:tc>
                  <a:txBody>
                    <a:bodyPr/>
                    <a:lstStyle/>
                    <a:p>
                      <a:r>
                        <a:rPr lang="tr-TR" dirty="0">
                          <a:solidFill>
                            <a:schemeClr val="tx1"/>
                          </a:solidFill>
                          <a:latin typeface="Arial" pitchFamily="34" charset="0"/>
                          <a:cs typeface="Arial" pitchFamily="34" charset="0"/>
                        </a:rPr>
                        <a:t>GlyCAM-1,</a:t>
                      </a:r>
                      <a:r>
                        <a:rPr lang="tr-TR" baseline="0" dirty="0">
                          <a:solidFill>
                            <a:schemeClr val="tx1"/>
                          </a:solidFill>
                          <a:latin typeface="Arial" pitchFamily="34" charset="0"/>
                          <a:cs typeface="Arial" pitchFamily="34" charset="0"/>
                        </a:rPr>
                        <a:t> </a:t>
                      </a:r>
                    </a:p>
                    <a:p>
                      <a:r>
                        <a:rPr lang="tr-TR" baseline="0" dirty="0">
                          <a:solidFill>
                            <a:schemeClr val="tx1"/>
                          </a:solidFill>
                          <a:latin typeface="Arial" pitchFamily="34" charset="0"/>
                          <a:cs typeface="Arial" pitchFamily="34" charset="0"/>
                        </a:rPr>
                        <a:t>CD34</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tr-TR" dirty="0">
                          <a:solidFill>
                            <a:schemeClr val="tx1"/>
                          </a:solidFill>
                          <a:latin typeface="Arial" pitchFamily="34" charset="0"/>
                          <a:cs typeface="Arial" pitchFamily="34" charset="0"/>
                        </a:rPr>
                        <a:t>L-selektin</a:t>
                      </a:r>
                      <a:endParaRPr lang="en-US"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tr-TR" b="1" dirty="0">
                          <a:solidFill>
                            <a:schemeClr val="tx1"/>
                          </a:solidFill>
                          <a:latin typeface="Arial" pitchFamily="34" charset="0"/>
                          <a:cs typeface="Arial" pitchFamily="34" charset="0"/>
                        </a:rPr>
                        <a:t>Lenfositlerin yüksek endotelyal venüllere yerleşimi</a:t>
                      </a:r>
                      <a:endParaRPr lang="en-US"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nvGraphicFramePr>
        <p:xfrm>
          <a:off x="152400" y="1450705"/>
          <a:ext cx="8915400" cy="4340495"/>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682171">
                <a:tc>
                  <a:txBody>
                    <a:bodyPr/>
                    <a:lstStyle/>
                    <a:p>
                      <a:r>
                        <a:rPr lang="en-US" sz="2000" b="1" dirty="0">
                          <a:latin typeface="Arial" pitchFamily="34" charset="0"/>
                          <a:cs typeface="Arial" pitchFamily="34" charset="0"/>
                        </a:rPr>
                        <a:t>ENDOTELYAL MOLEKUL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2000" b="1" dirty="0">
                          <a:latin typeface="Arial" pitchFamily="34" charset="0"/>
                          <a:cs typeface="Arial" pitchFamily="34" charset="0"/>
                        </a:rPr>
                        <a:t>L</a:t>
                      </a:r>
                      <a:r>
                        <a:rPr lang="tr-TR" sz="2000" b="1" dirty="0">
                          <a:latin typeface="Arial" pitchFamily="34" charset="0"/>
                          <a:cs typeface="Arial" pitchFamily="34" charset="0"/>
                        </a:rPr>
                        <a:t>ÖKOSİT</a:t>
                      </a:r>
                      <a:r>
                        <a:rPr lang="tr-TR" sz="2000" b="1" baseline="0" dirty="0">
                          <a:latin typeface="Arial" pitchFamily="34" charset="0"/>
                          <a:cs typeface="Arial" pitchFamily="34" charset="0"/>
                        </a:rPr>
                        <a:t> RESEPTÖR</a:t>
                      </a:r>
                      <a:endParaRPr lang="en-US" sz="20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tr-TR" sz="2000" b="1" dirty="0">
                          <a:latin typeface="Arial" pitchFamily="34" charset="0"/>
                          <a:cs typeface="Arial" pitchFamily="34" charset="0"/>
                        </a:rPr>
                        <a:t>FONKSİYON</a:t>
                      </a:r>
                      <a:endParaRPr lang="en-US" sz="20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682171">
                <a:tc>
                  <a:txBody>
                    <a:bodyPr/>
                    <a:lstStyle/>
                    <a:p>
                      <a:r>
                        <a:rPr lang="tr-TR" b="1" dirty="0">
                          <a:latin typeface="Arial" pitchFamily="34" charset="0"/>
                          <a:cs typeface="Arial" pitchFamily="34" charset="0"/>
                        </a:rPr>
                        <a:t>P-SELEKTİN</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latin typeface="Arial" pitchFamily="34" charset="0"/>
                          <a:cs typeface="Arial" pitchFamily="34" charset="0"/>
                        </a:rPr>
                        <a:t>Sialyl-Lewis</a:t>
                      </a:r>
                      <a:r>
                        <a:rPr lang="tr-TR" b="1" baseline="0" dirty="0">
                          <a:latin typeface="Arial" pitchFamily="34" charset="0"/>
                          <a:cs typeface="Arial" pitchFamily="34" charset="0"/>
                        </a:rPr>
                        <a:t> X</a:t>
                      </a:r>
                    </a:p>
                    <a:p>
                      <a:r>
                        <a:rPr lang="tr-TR" b="1" baseline="0" dirty="0">
                          <a:latin typeface="Arial" pitchFamily="34" charset="0"/>
                          <a:cs typeface="Arial" pitchFamily="34" charset="0"/>
                        </a:rPr>
                        <a:t>PSGL-1</a:t>
                      </a:r>
                      <a:endParaRPr lang="en-US"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solidFill>
                            <a:srgbClr val="C00000"/>
                          </a:solidFill>
                          <a:latin typeface="Arial" pitchFamily="34" charset="0"/>
                          <a:cs typeface="Arial" pitchFamily="34" charset="0"/>
                        </a:rPr>
                        <a:t>YUVARLANMA</a:t>
                      </a:r>
                      <a:r>
                        <a:rPr lang="tr-TR" dirty="0">
                          <a:latin typeface="Arial" pitchFamily="34" charset="0"/>
                          <a:cs typeface="Arial" pitchFamily="34" charset="0"/>
                        </a:rPr>
                        <a:t> (nötrofill, monosit, lenfosit)</a:t>
                      </a:r>
                      <a:endParaRPr lang="en-US"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682171">
                <a:tc>
                  <a:txBody>
                    <a:bodyPr/>
                    <a:lstStyle/>
                    <a:p>
                      <a:r>
                        <a:rPr lang="tr-TR" b="1" dirty="0">
                          <a:latin typeface="Arial" pitchFamily="34" charset="0"/>
                          <a:cs typeface="Arial" pitchFamily="34" charset="0"/>
                        </a:rPr>
                        <a:t>E- SELEKTİN</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latin typeface="Arial" pitchFamily="34" charset="0"/>
                          <a:cs typeface="Arial" pitchFamily="34" charset="0"/>
                        </a:rPr>
                        <a:t>Sialyl-Lewis</a:t>
                      </a:r>
                      <a:r>
                        <a:rPr lang="tr-TR" b="1" baseline="0" dirty="0">
                          <a:latin typeface="Arial" pitchFamily="34" charset="0"/>
                          <a:cs typeface="Arial" pitchFamily="34" charset="0"/>
                        </a:rPr>
                        <a:t> X</a:t>
                      </a:r>
                    </a:p>
                    <a:p>
                      <a:endParaRPr lang="en-US"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solidFill>
                            <a:srgbClr val="C00000"/>
                          </a:solidFill>
                          <a:latin typeface="Arial" pitchFamily="34" charset="0"/>
                          <a:cs typeface="Arial" pitchFamily="34" charset="0"/>
                        </a:rPr>
                        <a:t>YUVARLANMA,</a:t>
                      </a:r>
                      <a:r>
                        <a:rPr lang="tr-TR" b="1" baseline="0" dirty="0">
                          <a:solidFill>
                            <a:srgbClr val="C00000"/>
                          </a:solidFill>
                          <a:latin typeface="Arial" pitchFamily="34" charset="0"/>
                          <a:cs typeface="Arial" pitchFamily="34" charset="0"/>
                        </a:rPr>
                        <a:t> ADEZYON</a:t>
                      </a:r>
                      <a:endParaRPr lang="en-US" b="1" dirty="0">
                        <a:solidFill>
                          <a:srgbClr val="C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682171">
                <a:tc>
                  <a:txBody>
                    <a:bodyPr/>
                    <a:lstStyle/>
                    <a:p>
                      <a:r>
                        <a:rPr lang="tr-TR" b="1" dirty="0">
                          <a:latin typeface="Arial" pitchFamily="34" charset="0"/>
                          <a:cs typeface="Arial" pitchFamily="34" charset="0"/>
                        </a:rPr>
                        <a:t>ICAM-1</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latin typeface="Arial" pitchFamily="34" charset="0"/>
                          <a:cs typeface="Arial" pitchFamily="34" charset="0"/>
                        </a:rPr>
                        <a:t>İntegrinler </a:t>
                      </a:r>
                    </a:p>
                    <a:p>
                      <a:r>
                        <a:rPr lang="tr-TR" b="1" dirty="0">
                          <a:latin typeface="Arial" pitchFamily="34" charset="0"/>
                          <a:cs typeface="Arial" pitchFamily="34" charset="0"/>
                        </a:rPr>
                        <a:t>(LFA-1, Mac-1)</a:t>
                      </a:r>
                      <a:endParaRPr lang="en-US"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solidFill>
                            <a:srgbClr val="C00000"/>
                          </a:solidFill>
                          <a:latin typeface="Arial" pitchFamily="34" charset="0"/>
                          <a:cs typeface="Arial" pitchFamily="34" charset="0"/>
                        </a:rPr>
                        <a:t>ADEZYON</a:t>
                      </a:r>
                      <a:r>
                        <a:rPr lang="tr-TR" dirty="0">
                          <a:latin typeface="Arial" pitchFamily="34" charset="0"/>
                          <a:cs typeface="Arial" pitchFamily="34" charset="0"/>
                        </a:rPr>
                        <a:t>,</a:t>
                      </a:r>
                      <a:r>
                        <a:rPr lang="tr-TR" baseline="0" dirty="0">
                          <a:latin typeface="Arial" pitchFamily="34" charset="0"/>
                          <a:cs typeface="Arial" pitchFamily="34" charset="0"/>
                        </a:rPr>
                        <a:t> Durma, Transmigrasyon</a:t>
                      </a:r>
                      <a:endParaRPr lang="tr-TR"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678542">
                <a:tc>
                  <a:txBody>
                    <a:bodyPr/>
                    <a:lstStyle/>
                    <a:p>
                      <a:r>
                        <a:rPr lang="tr-TR" b="1" dirty="0">
                          <a:latin typeface="Arial" pitchFamily="34" charset="0"/>
                          <a:cs typeface="Arial" pitchFamily="34" charset="0"/>
                        </a:rPr>
                        <a:t>VCAM-1</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latin typeface="Arial" pitchFamily="34" charset="0"/>
                          <a:cs typeface="Arial" pitchFamily="34" charset="0"/>
                        </a:rPr>
                        <a:t>İntegrinler </a:t>
                      </a:r>
                    </a:p>
                    <a:p>
                      <a:r>
                        <a:rPr lang="tr-TR" b="1" dirty="0">
                          <a:latin typeface="Arial" pitchFamily="34" charset="0"/>
                          <a:cs typeface="Arial" pitchFamily="34" charset="0"/>
                        </a:rPr>
                        <a:t>(VLA4)</a:t>
                      </a:r>
                      <a:r>
                        <a:rPr lang="tr-TR" b="1" baseline="0" dirty="0">
                          <a:latin typeface="Arial" pitchFamily="34" charset="0"/>
                          <a:cs typeface="Arial" pitchFamily="34" charset="0"/>
                        </a:rPr>
                        <a:t> (LPAM1)</a:t>
                      </a:r>
                      <a:endParaRPr lang="en-US"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solidFill>
                            <a:srgbClr val="C00000"/>
                          </a:solidFill>
                          <a:latin typeface="Arial" pitchFamily="34" charset="0"/>
                          <a:cs typeface="Arial" pitchFamily="34" charset="0"/>
                        </a:rPr>
                        <a:t>ADEZYON</a:t>
                      </a:r>
                      <a:endParaRPr lang="en-US"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682171">
                <a:tc>
                  <a:txBody>
                    <a:bodyPr/>
                    <a:lstStyle/>
                    <a:p>
                      <a:r>
                        <a:rPr lang="tr-TR" b="1" dirty="0">
                          <a:latin typeface="Arial" pitchFamily="34" charset="0"/>
                          <a:cs typeface="Arial" pitchFamily="34" charset="0"/>
                        </a:rPr>
                        <a:t>CD31</a:t>
                      </a:r>
                    </a:p>
                    <a:p>
                      <a:r>
                        <a:rPr lang="tr-TR" b="1" baseline="0" dirty="0">
                          <a:latin typeface="Arial" pitchFamily="34" charset="0"/>
                          <a:cs typeface="Arial" pitchFamily="34" charset="0"/>
                        </a:rPr>
                        <a:t> (PECAM)</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b="1" dirty="0">
                          <a:latin typeface="Arial" pitchFamily="34" charset="0"/>
                          <a:cs typeface="Arial" pitchFamily="34" charset="0"/>
                        </a:rPr>
                        <a:t>CD31</a:t>
                      </a:r>
                      <a:endParaRPr lang="en-US"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tr-TR" dirty="0">
                          <a:latin typeface="Arial" pitchFamily="34" charset="0"/>
                          <a:cs typeface="Arial" pitchFamily="34" charset="0"/>
                        </a:rPr>
                        <a:t>Endotel boyunca</a:t>
                      </a:r>
                      <a:r>
                        <a:rPr lang="tr-TR" baseline="0" dirty="0">
                          <a:latin typeface="Arial" pitchFamily="34" charset="0"/>
                          <a:cs typeface="Arial" pitchFamily="34" charset="0"/>
                        </a:rPr>
                        <a:t> lökosit göçü (</a:t>
                      </a:r>
                      <a:r>
                        <a:rPr lang="tr-TR" b="1" baseline="0" dirty="0">
                          <a:solidFill>
                            <a:srgbClr val="C00000"/>
                          </a:solidFill>
                          <a:latin typeface="Arial" pitchFamily="34" charset="0"/>
                          <a:cs typeface="Arial" pitchFamily="34" charset="0"/>
                        </a:rPr>
                        <a:t>TRANSMİGRASYON</a:t>
                      </a:r>
                      <a:r>
                        <a:rPr lang="tr-TR" baseline="0" dirty="0">
                          <a:latin typeface="Arial" pitchFamily="34" charset="0"/>
                          <a:cs typeface="Arial" pitchFamily="34" charset="0"/>
                        </a:rPr>
                        <a:t>)</a:t>
                      </a:r>
                      <a:endParaRPr lang="en-US"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bl>
          </a:graphicData>
        </a:graphic>
      </p:graphicFrame>
      <p:cxnSp>
        <p:nvCxnSpPr>
          <p:cNvPr id="4" name="Straight Arrow Connector 3"/>
          <p:cNvCxnSpPr/>
          <p:nvPr/>
        </p:nvCxnSpPr>
        <p:spPr>
          <a:xfrm>
            <a:off x="1676400" y="2362200"/>
            <a:ext cx="10668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400" y="2971800"/>
            <a:ext cx="10668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3657600"/>
            <a:ext cx="10668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76400" y="4343400"/>
            <a:ext cx="10668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5029200"/>
            <a:ext cx="10668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6400" y="6019800"/>
            <a:ext cx="10668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09600" y="228600"/>
            <a:ext cx="7467600" cy="1066800"/>
          </a:xfrm>
          <a:prstGeom prst="rect">
            <a:avLst/>
          </a:prstGeom>
        </p:spPr>
        <p:txBody>
          <a:bodyPr vert="horz" anchor="b">
            <a:noAutofit/>
          </a:bodyPr>
          <a:lstStyle/>
          <a:p>
            <a:pPr lvl="0" algn="ctr">
              <a:spcBef>
                <a:spcPct val="0"/>
              </a:spcBef>
            </a:pPr>
            <a:r>
              <a:rPr kumimoji="0" lang="tr-TR" sz="2800" b="1" i="0" u="none" strike="noStrike" kern="1200" cap="small" spc="0" normalizeH="0" baseline="0" noProof="0" dirty="0">
                <a:ln>
                  <a:noFill/>
                </a:ln>
                <a:solidFill>
                  <a:schemeClr val="accent1"/>
                </a:solidFill>
                <a:effectLst/>
                <a:uLnTx/>
                <a:uFillTx/>
                <a:latin typeface="Arial" pitchFamily="34" charset="0"/>
                <a:ea typeface="+mj-ea"/>
                <a:cs typeface="Arial" pitchFamily="34" charset="0"/>
              </a:rPr>
              <a:t>LÖKOSİT EKSTRAVAZASYONUNDA</a:t>
            </a:r>
            <a:r>
              <a:rPr kumimoji="0" lang="tr-TR" sz="2800" b="1" i="0" u="none" strike="noStrike" kern="1200" cap="small" spc="0" normalizeH="0" noProof="0" dirty="0">
                <a:ln>
                  <a:noFill/>
                </a:ln>
                <a:solidFill>
                  <a:schemeClr val="accent1"/>
                </a:solidFill>
                <a:effectLst/>
                <a:uLnTx/>
                <a:uFillTx/>
                <a:latin typeface="Arial" pitchFamily="34" charset="0"/>
                <a:ea typeface="+mj-ea"/>
                <a:cs typeface="Arial" pitchFamily="34" charset="0"/>
              </a:rPr>
              <a:t> ROL ALAN MOLEKÜLLER</a:t>
            </a:r>
            <a:endParaRPr kumimoji="0" lang="en-US" sz="2800" b="1" i="0" u="none" strike="noStrike" kern="1200" cap="small"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693738" y="2819400"/>
            <a:ext cx="7407275" cy="33338"/>
          </a:xfrm>
          <a:prstGeom prst="line">
            <a:avLst/>
          </a:prstGeom>
          <a:noFill/>
          <a:ln w="28575">
            <a:solidFill>
              <a:srgbClr val="FF66FF"/>
            </a:solidFill>
            <a:round/>
            <a:headEnd type="none" w="sm" len="sm"/>
            <a:tailEnd type="none" w="sm" len="sm"/>
          </a:ln>
          <a:effectLst/>
        </p:spPr>
        <p:txBody>
          <a:bodyPr wrap="none" anchor="ctr"/>
          <a:lstStyle/>
          <a:p>
            <a:endParaRPr lang="en-US" dirty="0"/>
          </a:p>
        </p:txBody>
      </p:sp>
      <p:sp>
        <p:nvSpPr>
          <p:cNvPr id="51204" name="Line 4"/>
          <p:cNvSpPr>
            <a:spLocks noChangeShapeType="1"/>
          </p:cNvSpPr>
          <p:nvPr/>
        </p:nvSpPr>
        <p:spPr bwMode="auto">
          <a:xfrm>
            <a:off x="693738" y="4724400"/>
            <a:ext cx="4710112" cy="0"/>
          </a:xfrm>
          <a:prstGeom prst="line">
            <a:avLst/>
          </a:prstGeom>
          <a:noFill/>
          <a:ln w="28575">
            <a:solidFill>
              <a:srgbClr val="FF66FF"/>
            </a:solidFill>
            <a:round/>
            <a:headEnd type="none" w="sm" len="sm"/>
            <a:tailEnd type="none" w="sm" len="sm"/>
          </a:ln>
          <a:effectLst/>
        </p:spPr>
        <p:txBody>
          <a:bodyPr wrap="none" anchor="ctr"/>
          <a:lstStyle/>
          <a:p>
            <a:endParaRPr lang="en-US" dirty="0"/>
          </a:p>
        </p:txBody>
      </p:sp>
      <p:sp>
        <p:nvSpPr>
          <p:cNvPr id="51205" name="Oval 5"/>
          <p:cNvSpPr>
            <a:spLocks noChangeArrowheads="1"/>
          </p:cNvSpPr>
          <p:nvPr/>
        </p:nvSpPr>
        <p:spPr bwMode="auto">
          <a:xfrm>
            <a:off x="82550" y="3130550"/>
            <a:ext cx="1130300" cy="1130300"/>
          </a:xfrm>
          <a:prstGeom prst="ellipse">
            <a:avLst/>
          </a:prstGeom>
          <a:solidFill>
            <a:srgbClr val="FF99FF"/>
          </a:solidFill>
          <a:ln w="12700">
            <a:solidFill>
              <a:schemeClr val="tx1"/>
            </a:solidFill>
            <a:round/>
            <a:headEnd/>
            <a:tailEnd/>
          </a:ln>
          <a:effectLst/>
        </p:spPr>
        <p:txBody>
          <a:bodyPr wrap="none" anchor="ctr"/>
          <a:lstStyle/>
          <a:p>
            <a:endParaRPr lang="en-US" dirty="0"/>
          </a:p>
        </p:txBody>
      </p:sp>
      <p:sp>
        <p:nvSpPr>
          <p:cNvPr id="51206" name="Oval 6"/>
          <p:cNvSpPr>
            <a:spLocks noChangeArrowheads="1"/>
          </p:cNvSpPr>
          <p:nvPr/>
        </p:nvSpPr>
        <p:spPr bwMode="auto">
          <a:xfrm>
            <a:off x="311150" y="3587750"/>
            <a:ext cx="139700" cy="2921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07" name="Oval 7"/>
          <p:cNvSpPr>
            <a:spLocks noChangeArrowheads="1"/>
          </p:cNvSpPr>
          <p:nvPr/>
        </p:nvSpPr>
        <p:spPr bwMode="auto">
          <a:xfrm>
            <a:off x="463550" y="3282950"/>
            <a:ext cx="215900" cy="2159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08" name="Oval 8"/>
          <p:cNvSpPr>
            <a:spLocks noChangeArrowheads="1"/>
          </p:cNvSpPr>
          <p:nvPr/>
        </p:nvSpPr>
        <p:spPr bwMode="auto">
          <a:xfrm>
            <a:off x="768350" y="3282950"/>
            <a:ext cx="215900" cy="2921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09" name="Line 9"/>
          <p:cNvSpPr>
            <a:spLocks noChangeShapeType="1"/>
          </p:cNvSpPr>
          <p:nvPr/>
        </p:nvSpPr>
        <p:spPr bwMode="auto">
          <a:xfrm flipV="1">
            <a:off x="395288" y="3357563"/>
            <a:ext cx="144462" cy="234950"/>
          </a:xfrm>
          <a:prstGeom prst="line">
            <a:avLst/>
          </a:prstGeom>
          <a:noFill/>
          <a:ln w="38100">
            <a:solidFill>
              <a:schemeClr val="accent2"/>
            </a:solidFill>
            <a:round/>
            <a:headEnd type="none" w="sm" len="sm"/>
            <a:tailEnd type="none" w="sm" len="sm"/>
          </a:ln>
          <a:effectLst/>
        </p:spPr>
        <p:txBody>
          <a:bodyPr wrap="none" anchor="ctr"/>
          <a:lstStyle/>
          <a:p>
            <a:endParaRPr lang="en-US" dirty="0"/>
          </a:p>
        </p:txBody>
      </p:sp>
      <p:sp>
        <p:nvSpPr>
          <p:cNvPr id="51210" name="Line 10"/>
          <p:cNvSpPr>
            <a:spLocks noChangeShapeType="1"/>
          </p:cNvSpPr>
          <p:nvPr/>
        </p:nvSpPr>
        <p:spPr bwMode="auto">
          <a:xfrm>
            <a:off x="611188" y="3429000"/>
            <a:ext cx="144462" cy="0"/>
          </a:xfrm>
          <a:prstGeom prst="line">
            <a:avLst/>
          </a:prstGeom>
          <a:noFill/>
          <a:ln w="38100">
            <a:solidFill>
              <a:schemeClr val="accent2"/>
            </a:solidFill>
            <a:round/>
            <a:headEnd type="none" w="sm" len="sm"/>
            <a:tailEnd type="none" w="sm" len="sm"/>
          </a:ln>
          <a:effectLst/>
        </p:spPr>
        <p:txBody>
          <a:bodyPr wrap="none" anchor="ctr"/>
          <a:lstStyle/>
          <a:p>
            <a:endParaRPr lang="en-US" dirty="0"/>
          </a:p>
        </p:txBody>
      </p:sp>
      <p:sp>
        <p:nvSpPr>
          <p:cNvPr id="51211" name="Oval 11"/>
          <p:cNvSpPr>
            <a:spLocks noChangeArrowheads="1"/>
          </p:cNvSpPr>
          <p:nvPr/>
        </p:nvSpPr>
        <p:spPr bwMode="auto">
          <a:xfrm>
            <a:off x="692150" y="4578350"/>
            <a:ext cx="2425700" cy="139700"/>
          </a:xfrm>
          <a:prstGeom prst="ellipse">
            <a:avLst/>
          </a:prstGeom>
          <a:solidFill>
            <a:srgbClr val="FFC5CF"/>
          </a:solidFill>
          <a:ln w="12700">
            <a:solidFill>
              <a:schemeClr val="tx1"/>
            </a:solidFill>
            <a:round/>
            <a:headEnd/>
            <a:tailEnd/>
          </a:ln>
          <a:effectLst/>
        </p:spPr>
        <p:txBody>
          <a:bodyPr wrap="none" anchor="ctr"/>
          <a:lstStyle/>
          <a:p>
            <a:endParaRPr lang="en-US" dirty="0"/>
          </a:p>
        </p:txBody>
      </p:sp>
      <p:sp>
        <p:nvSpPr>
          <p:cNvPr id="51212" name="Oval 12"/>
          <p:cNvSpPr>
            <a:spLocks noChangeArrowheads="1"/>
          </p:cNvSpPr>
          <p:nvPr/>
        </p:nvSpPr>
        <p:spPr bwMode="auto">
          <a:xfrm>
            <a:off x="3130550" y="4578350"/>
            <a:ext cx="2349500" cy="139700"/>
          </a:xfrm>
          <a:prstGeom prst="ellipse">
            <a:avLst/>
          </a:prstGeom>
          <a:solidFill>
            <a:srgbClr val="F76681"/>
          </a:solidFill>
          <a:ln w="12700">
            <a:solidFill>
              <a:schemeClr val="tx1"/>
            </a:solidFill>
            <a:round/>
            <a:headEnd/>
            <a:tailEnd/>
          </a:ln>
          <a:effectLst/>
        </p:spPr>
        <p:txBody>
          <a:bodyPr wrap="none" anchor="ctr"/>
          <a:lstStyle/>
          <a:p>
            <a:endParaRPr lang="en-US" dirty="0"/>
          </a:p>
        </p:txBody>
      </p:sp>
      <p:sp>
        <p:nvSpPr>
          <p:cNvPr id="51213" name="Oval 13"/>
          <p:cNvSpPr>
            <a:spLocks noChangeArrowheads="1"/>
          </p:cNvSpPr>
          <p:nvPr/>
        </p:nvSpPr>
        <p:spPr bwMode="auto">
          <a:xfrm>
            <a:off x="5873750" y="4578350"/>
            <a:ext cx="2120900" cy="139700"/>
          </a:xfrm>
          <a:prstGeom prst="ellipse">
            <a:avLst/>
          </a:prstGeom>
          <a:solidFill>
            <a:srgbClr val="CF0E30"/>
          </a:solidFill>
          <a:ln w="12700">
            <a:solidFill>
              <a:schemeClr val="tx1"/>
            </a:solidFill>
            <a:round/>
            <a:headEnd/>
            <a:tailEnd/>
          </a:ln>
          <a:effectLst/>
        </p:spPr>
        <p:txBody>
          <a:bodyPr wrap="none" anchor="ctr"/>
          <a:lstStyle/>
          <a:p>
            <a:endParaRPr lang="en-US" dirty="0"/>
          </a:p>
        </p:txBody>
      </p:sp>
      <p:sp>
        <p:nvSpPr>
          <p:cNvPr id="51214" name="Oval 14"/>
          <p:cNvSpPr>
            <a:spLocks noChangeArrowheads="1"/>
          </p:cNvSpPr>
          <p:nvPr/>
        </p:nvSpPr>
        <p:spPr bwMode="auto">
          <a:xfrm>
            <a:off x="768350" y="2825750"/>
            <a:ext cx="2197100" cy="139700"/>
          </a:xfrm>
          <a:prstGeom prst="ellipse">
            <a:avLst/>
          </a:prstGeom>
          <a:solidFill>
            <a:srgbClr val="FFC5CF"/>
          </a:solidFill>
          <a:ln w="12700">
            <a:solidFill>
              <a:schemeClr val="tx1"/>
            </a:solidFill>
            <a:round/>
            <a:headEnd/>
            <a:tailEnd/>
          </a:ln>
          <a:effectLst/>
        </p:spPr>
        <p:txBody>
          <a:bodyPr wrap="none" anchor="ctr"/>
          <a:lstStyle/>
          <a:p>
            <a:endParaRPr lang="en-US" dirty="0"/>
          </a:p>
        </p:txBody>
      </p:sp>
      <p:sp>
        <p:nvSpPr>
          <p:cNvPr id="51215" name="Oval 15"/>
          <p:cNvSpPr>
            <a:spLocks noChangeArrowheads="1"/>
          </p:cNvSpPr>
          <p:nvPr/>
        </p:nvSpPr>
        <p:spPr bwMode="auto">
          <a:xfrm>
            <a:off x="2978150" y="2825750"/>
            <a:ext cx="2197100" cy="139700"/>
          </a:xfrm>
          <a:prstGeom prst="ellipse">
            <a:avLst/>
          </a:prstGeom>
          <a:solidFill>
            <a:srgbClr val="F76681"/>
          </a:solidFill>
          <a:ln w="12700">
            <a:solidFill>
              <a:schemeClr val="tx1"/>
            </a:solidFill>
            <a:round/>
            <a:headEnd/>
            <a:tailEnd/>
          </a:ln>
          <a:effectLst/>
        </p:spPr>
        <p:txBody>
          <a:bodyPr wrap="none" anchor="ctr"/>
          <a:lstStyle/>
          <a:p>
            <a:endParaRPr lang="en-US" dirty="0"/>
          </a:p>
        </p:txBody>
      </p:sp>
      <p:sp>
        <p:nvSpPr>
          <p:cNvPr id="51216" name="Oval 16"/>
          <p:cNvSpPr>
            <a:spLocks noChangeArrowheads="1"/>
          </p:cNvSpPr>
          <p:nvPr/>
        </p:nvSpPr>
        <p:spPr bwMode="auto">
          <a:xfrm>
            <a:off x="5187950" y="2825750"/>
            <a:ext cx="2349500" cy="139700"/>
          </a:xfrm>
          <a:prstGeom prst="ellipse">
            <a:avLst/>
          </a:prstGeom>
          <a:solidFill>
            <a:srgbClr val="CF0E30"/>
          </a:solidFill>
          <a:ln w="12700">
            <a:solidFill>
              <a:schemeClr val="tx1"/>
            </a:solidFill>
            <a:round/>
            <a:headEnd/>
            <a:tailEnd/>
          </a:ln>
          <a:effectLst/>
        </p:spPr>
        <p:txBody>
          <a:bodyPr wrap="none" anchor="ctr"/>
          <a:lstStyle/>
          <a:p>
            <a:endParaRPr lang="en-US" dirty="0"/>
          </a:p>
        </p:txBody>
      </p:sp>
      <p:sp>
        <p:nvSpPr>
          <p:cNvPr id="51217" name="Oval 17"/>
          <p:cNvSpPr>
            <a:spLocks noChangeArrowheads="1"/>
          </p:cNvSpPr>
          <p:nvPr/>
        </p:nvSpPr>
        <p:spPr bwMode="auto">
          <a:xfrm rot="17400000">
            <a:off x="1377950" y="3359150"/>
            <a:ext cx="1130300" cy="1130300"/>
          </a:xfrm>
          <a:prstGeom prst="ellipse">
            <a:avLst/>
          </a:prstGeom>
          <a:solidFill>
            <a:srgbClr val="FF99FF"/>
          </a:solidFill>
          <a:ln w="12700">
            <a:solidFill>
              <a:schemeClr val="tx1"/>
            </a:solidFill>
            <a:round/>
            <a:headEnd/>
            <a:tailEnd/>
          </a:ln>
          <a:effectLst/>
        </p:spPr>
        <p:txBody>
          <a:bodyPr wrap="none" anchor="ctr"/>
          <a:lstStyle/>
          <a:p>
            <a:endParaRPr lang="en-US" dirty="0"/>
          </a:p>
        </p:txBody>
      </p:sp>
      <p:sp>
        <p:nvSpPr>
          <p:cNvPr id="51218" name="Oval 18"/>
          <p:cNvSpPr>
            <a:spLocks noChangeArrowheads="1"/>
          </p:cNvSpPr>
          <p:nvPr/>
        </p:nvSpPr>
        <p:spPr bwMode="auto">
          <a:xfrm rot="17400000">
            <a:off x="1606550" y="3740150"/>
            <a:ext cx="139700" cy="2921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19" name="Oval 19"/>
          <p:cNvSpPr>
            <a:spLocks noChangeArrowheads="1"/>
          </p:cNvSpPr>
          <p:nvPr/>
        </p:nvSpPr>
        <p:spPr bwMode="auto">
          <a:xfrm rot="17400000">
            <a:off x="1911350" y="3663950"/>
            <a:ext cx="215900" cy="2159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20" name="Oval 20"/>
          <p:cNvSpPr>
            <a:spLocks noChangeArrowheads="1"/>
          </p:cNvSpPr>
          <p:nvPr/>
        </p:nvSpPr>
        <p:spPr bwMode="auto">
          <a:xfrm rot="17400000">
            <a:off x="2139950" y="3892550"/>
            <a:ext cx="215900" cy="2921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21" name="Line 21"/>
          <p:cNvSpPr>
            <a:spLocks noChangeShapeType="1"/>
          </p:cNvSpPr>
          <p:nvPr/>
        </p:nvSpPr>
        <p:spPr bwMode="auto">
          <a:xfrm flipV="1">
            <a:off x="1763713" y="3789363"/>
            <a:ext cx="287337" cy="71437"/>
          </a:xfrm>
          <a:prstGeom prst="line">
            <a:avLst/>
          </a:prstGeom>
          <a:noFill/>
          <a:ln w="38100">
            <a:solidFill>
              <a:schemeClr val="accent2"/>
            </a:solidFill>
            <a:round/>
            <a:headEnd type="none" w="sm" len="sm"/>
            <a:tailEnd type="none" w="sm" len="sm"/>
          </a:ln>
          <a:effectLst/>
        </p:spPr>
        <p:txBody>
          <a:bodyPr wrap="none" anchor="ctr"/>
          <a:lstStyle/>
          <a:p>
            <a:endParaRPr lang="en-US" dirty="0"/>
          </a:p>
        </p:txBody>
      </p:sp>
      <p:sp>
        <p:nvSpPr>
          <p:cNvPr id="51222" name="Line 22"/>
          <p:cNvSpPr>
            <a:spLocks noChangeShapeType="1"/>
          </p:cNvSpPr>
          <p:nvPr/>
        </p:nvSpPr>
        <p:spPr bwMode="auto">
          <a:xfrm>
            <a:off x="2051050" y="3789363"/>
            <a:ext cx="76200" cy="166687"/>
          </a:xfrm>
          <a:prstGeom prst="line">
            <a:avLst/>
          </a:prstGeom>
          <a:noFill/>
          <a:ln w="38100">
            <a:solidFill>
              <a:schemeClr val="accent2"/>
            </a:solidFill>
            <a:round/>
            <a:headEnd type="none" w="sm" len="sm"/>
            <a:tailEnd type="none" w="sm" len="sm"/>
          </a:ln>
          <a:effectLst/>
        </p:spPr>
        <p:txBody>
          <a:bodyPr wrap="none" anchor="ctr"/>
          <a:lstStyle/>
          <a:p>
            <a:endParaRPr lang="en-US" dirty="0"/>
          </a:p>
        </p:txBody>
      </p:sp>
      <p:sp>
        <p:nvSpPr>
          <p:cNvPr id="51223" name="Oval 23"/>
          <p:cNvSpPr>
            <a:spLocks noChangeArrowheads="1"/>
          </p:cNvSpPr>
          <p:nvPr/>
        </p:nvSpPr>
        <p:spPr bwMode="auto">
          <a:xfrm>
            <a:off x="2444750" y="4197350"/>
            <a:ext cx="1892300" cy="368300"/>
          </a:xfrm>
          <a:prstGeom prst="ellipse">
            <a:avLst/>
          </a:prstGeom>
          <a:solidFill>
            <a:srgbClr val="FF99FF"/>
          </a:solidFill>
          <a:ln w="12700">
            <a:solidFill>
              <a:schemeClr val="tx1"/>
            </a:solidFill>
            <a:round/>
            <a:headEnd/>
            <a:tailEnd/>
          </a:ln>
          <a:effectLst/>
        </p:spPr>
        <p:txBody>
          <a:bodyPr wrap="none" anchor="ctr"/>
          <a:lstStyle/>
          <a:p>
            <a:endParaRPr lang="en-US" dirty="0"/>
          </a:p>
        </p:txBody>
      </p:sp>
      <p:sp>
        <p:nvSpPr>
          <p:cNvPr id="51224" name="Oval 24"/>
          <p:cNvSpPr>
            <a:spLocks noChangeArrowheads="1"/>
          </p:cNvSpPr>
          <p:nvPr/>
        </p:nvSpPr>
        <p:spPr bwMode="auto">
          <a:xfrm rot="17400000">
            <a:off x="3200400" y="4267200"/>
            <a:ext cx="215900" cy="2159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25" name="Oval 25"/>
          <p:cNvSpPr>
            <a:spLocks noChangeArrowheads="1"/>
          </p:cNvSpPr>
          <p:nvPr/>
        </p:nvSpPr>
        <p:spPr bwMode="auto">
          <a:xfrm rot="17400000">
            <a:off x="3663950" y="4273550"/>
            <a:ext cx="215900" cy="2921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26" name="Line 26"/>
          <p:cNvSpPr>
            <a:spLocks noChangeShapeType="1"/>
          </p:cNvSpPr>
          <p:nvPr/>
        </p:nvSpPr>
        <p:spPr bwMode="auto">
          <a:xfrm>
            <a:off x="5951538" y="4724400"/>
            <a:ext cx="2119312" cy="0"/>
          </a:xfrm>
          <a:prstGeom prst="line">
            <a:avLst/>
          </a:prstGeom>
          <a:noFill/>
          <a:ln w="28575">
            <a:solidFill>
              <a:srgbClr val="FF66FF"/>
            </a:solidFill>
            <a:round/>
            <a:headEnd type="none" w="sm" len="sm"/>
            <a:tailEnd type="none" w="sm" len="sm"/>
          </a:ln>
          <a:effectLst/>
        </p:spPr>
        <p:txBody>
          <a:bodyPr wrap="none" anchor="ctr"/>
          <a:lstStyle/>
          <a:p>
            <a:endParaRPr lang="en-US" dirty="0"/>
          </a:p>
        </p:txBody>
      </p:sp>
      <p:sp>
        <p:nvSpPr>
          <p:cNvPr id="51227" name="Oval 27"/>
          <p:cNvSpPr>
            <a:spLocks noChangeArrowheads="1"/>
          </p:cNvSpPr>
          <p:nvPr/>
        </p:nvSpPr>
        <p:spPr bwMode="auto">
          <a:xfrm rot="17400000">
            <a:off x="5645150" y="4806950"/>
            <a:ext cx="215900" cy="292100"/>
          </a:xfrm>
          <a:prstGeom prst="ellipse">
            <a:avLst/>
          </a:prstGeom>
          <a:solidFill>
            <a:schemeClr val="accent1"/>
          </a:solidFill>
          <a:ln w="12700">
            <a:solidFill>
              <a:schemeClr val="tx1"/>
            </a:solidFill>
            <a:round/>
            <a:headEnd/>
            <a:tailEnd/>
          </a:ln>
          <a:effectLst/>
        </p:spPr>
        <p:txBody>
          <a:bodyPr wrap="none" anchor="ctr"/>
          <a:lstStyle/>
          <a:p>
            <a:endParaRPr lang="en-US" dirty="0"/>
          </a:p>
        </p:txBody>
      </p:sp>
      <p:sp>
        <p:nvSpPr>
          <p:cNvPr id="51228" name="Oval 28"/>
          <p:cNvSpPr>
            <a:spLocks noChangeArrowheads="1"/>
          </p:cNvSpPr>
          <p:nvPr/>
        </p:nvSpPr>
        <p:spPr bwMode="auto">
          <a:xfrm rot="17400000">
            <a:off x="5416550" y="4425950"/>
            <a:ext cx="215900" cy="215900"/>
          </a:xfrm>
          <a:prstGeom prst="ellipse">
            <a:avLst/>
          </a:prstGeom>
          <a:solidFill>
            <a:schemeClr val="accent1"/>
          </a:solidFill>
          <a:ln w="12700">
            <a:solidFill>
              <a:schemeClr val="tx1"/>
            </a:solidFill>
            <a:round/>
            <a:headEnd/>
            <a:tailEnd/>
          </a:ln>
          <a:effectLst/>
        </p:spPr>
        <p:txBody>
          <a:bodyPr wrap="none" anchor="ctr"/>
          <a:lstStyle/>
          <a:p>
            <a:endParaRPr lang="en-US" dirty="0"/>
          </a:p>
        </p:txBody>
      </p:sp>
      <p:sp>
        <p:nvSpPr>
          <p:cNvPr id="51229" name="Oval 29"/>
          <p:cNvSpPr>
            <a:spLocks noChangeArrowheads="1"/>
          </p:cNvSpPr>
          <p:nvPr/>
        </p:nvSpPr>
        <p:spPr bwMode="auto">
          <a:xfrm rot="6300000">
            <a:off x="2749550" y="4273550"/>
            <a:ext cx="139700" cy="2921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51230" name="Line 30"/>
          <p:cNvSpPr>
            <a:spLocks noChangeShapeType="1"/>
          </p:cNvSpPr>
          <p:nvPr/>
        </p:nvSpPr>
        <p:spPr bwMode="auto">
          <a:xfrm flipV="1">
            <a:off x="2843213" y="4365625"/>
            <a:ext cx="433387" cy="71438"/>
          </a:xfrm>
          <a:prstGeom prst="line">
            <a:avLst/>
          </a:prstGeom>
          <a:noFill/>
          <a:ln w="38100">
            <a:solidFill>
              <a:schemeClr val="accent2"/>
            </a:solidFill>
            <a:round/>
            <a:headEnd type="none" w="sm" len="sm"/>
            <a:tailEnd type="none" w="sm" len="sm"/>
          </a:ln>
          <a:effectLst/>
        </p:spPr>
        <p:txBody>
          <a:bodyPr wrap="none" anchor="ctr"/>
          <a:lstStyle/>
          <a:p>
            <a:endParaRPr lang="en-US" dirty="0"/>
          </a:p>
        </p:txBody>
      </p:sp>
      <p:sp>
        <p:nvSpPr>
          <p:cNvPr id="51231" name="Line 31"/>
          <p:cNvSpPr>
            <a:spLocks noChangeShapeType="1"/>
          </p:cNvSpPr>
          <p:nvPr/>
        </p:nvSpPr>
        <p:spPr bwMode="auto">
          <a:xfrm>
            <a:off x="3348038" y="4365625"/>
            <a:ext cx="360362" cy="71438"/>
          </a:xfrm>
          <a:prstGeom prst="line">
            <a:avLst/>
          </a:prstGeom>
          <a:noFill/>
          <a:ln w="38100">
            <a:solidFill>
              <a:schemeClr val="accent2"/>
            </a:solidFill>
            <a:round/>
            <a:headEnd type="none" w="sm" len="sm"/>
            <a:tailEnd type="none" w="sm" len="sm"/>
          </a:ln>
          <a:effectLst/>
        </p:spPr>
        <p:txBody>
          <a:bodyPr wrap="none" anchor="ctr"/>
          <a:lstStyle/>
          <a:p>
            <a:endParaRPr lang="en-US" dirty="0"/>
          </a:p>
        </p:txBody>
      </p:sp>
      <p:sp>
        <p:nvSpPr>
          <p:cNvPr id="51232" name="Oval 32"/>
          <p:cNvSpPr>
            <a:spLocks noChangeArrowheads="1"/>
          </p:cNvSpPr>
          <p:nvPr/>
        </p:nvSpPr>
        <p:spPr bwMode="auto">
          <a:xfrm rot="6300000">
            <a:off x="5035550" y="4349750"/>
            <a:ext cx="139700" cy="292100"/>
          </a:xfrm>
          <a:prstGeom prst="ellipse">
            <a:avLst/>
          </a:prstGeom>
          <a:solidFill>
            <a:schemeClr val="accent1"/>
          </a:solidFill>
          <a:ln w="12700">
            <a:solidFill>
              <a:schemeClr val="tx1"/>
            </a:solidFill>
            <a:round/>
            <a:headEnd/>
            <a:tailEnd/>
          </a:ln>
          <a:effectLst/>
        </p:spPr>
        <p:txBody>
          <a:bodyPr wrap="none" anchor="ctr"/>
          <a:lstStyle/>
          <a:p>
            <a:endParaRPr lang="en-US" dirty="0"/>
          </a:p>
        </p:txBody>
      </p:sp>
      <p:sp>
        <p:nvSpPr>
          <p:cNvPr id="51233" name="Line 33"/>
          <p:cNvSpPr>
            <a:spLocks noChangeShapeType="1"/>
          </p:cNvSpPr>
          <p:nvPr/>
        </p:nvSpPr>
        <p:spPr bwMode="auto">
          <a:xfrm>
            <a:off x="5265738" y="4495800"/>
            <a:ext cx="138112" cy="0"/>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51234" name="Line 34"/>
          <p:cNvSpPr>
            <a:spLocks noChangeShapeType="1"/>
          </p:cNvSpPr>
          <p:nvPr/>
        </p:nvSpPr>
        <p:spPr bwMode="auto">
          <a:xfrm>
            <a:off x="5646738" y="4579938"/>
            <a:ext cx="61912" cy="214312"/>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51236" name="Freeform 36"/>
          <p:cNvSpPr>
            <a:spLocks/>
          </p:cNvSpPr>
          <p:nvPr/>
        </p:nvSpPr>
        <p:spPr bwMode="auto">
          <a:xfrm>
            <a:off x="4427538" y="4365625"/>
            <a:ext cx="1601787" cy="973138"/>
          </a:xfrm>
          <a:custGeom>
            <a:avLst/>
            <a:gdLst/>
            <a:ahLst/>
            <a:cxnLst>
              <a:cxn ang="0">
                <a:pos x="36" y="96"/>
              </a:cxn>
              <a:cxn ang="0">
                <a:pos x="108" y="84"/>
              </a:cxn>
              <a:cxn ang="0">
                <a:pos x="180" y="72"/>
              </a:cxn>
              <a:cxn ang="0">
                <a:pos x="252" y="48"/>
              </a:cxn>
              <a:cxn ang="0">
                <a:pos x="324" y="24"/>
              </a:cxn>
              <a:cxn ang="0">
                <a:pos x="396" y="24"/>
              </a:cxn>
              <a:cxn ang="0">
                <a:pos x="468" y="12"/>
              </a:cxn>
              <a:cxn ang="0">
                <a:pos x="540" y="0"/>
              </a:cxn>
              <a:cxn ang="0">
                <a:pos x="612" y="0"/>
              </a:cxn>
              <a:cxn ang="0">
                <a:pos x="684" y="0"/>
              </a:cxn>
              <a:cxn ang="0">
                <a:pos x="756" y="12"/>
              </a:cxn>
              <a:cxn ang="0">
                <a:pos x="828" y="60"/>
              </a:cxn>
              <a:cxn ang="0">
                <a:pos x="888" y="108"/>
              </a:cxn>
              <a:cxn ang="0">
                <a:pos x="912" y="180"/>
              </a:cxn>
              <a:cxn ang="0">
                <a:pos x="948" y="252"/>
              </a:cxn>
              <a:cxn ang="0">
                <a:pos x="972" y="324"/>
              </a:cxn>
              <a:cxn ang="0">
                <a:pos x="1008" y="396"/>
              </a:cxn>
              <a:cxn ang="0">
                <a:pos x="984" y="468"/>
              </a:cxn>
              <a:cxn ang="0">
                <a:pos x="960" y="540"/>
              </a:cxn>
              <a:cxn ang="0">
                <a:pos x="912" y="600"/>
              </a:cxn>
              <a:cxn ang="0">
                <a:pos x="840" y="612"/>
              </a:cxn>
              <a:cxn ang="0">
                <a:pos x="768" y="588"/>
              </a:cxn>
              <a:cxn ang="0">
                <a:pos x="720" y="528"/>
              </a:cxn>
              <a:cxn ang="0">
                <a:pos x="672" y="456"/>
              </a:cxn>
              <a:cxn ang="0">
                <a:pos x="648" y="384"/>
              </a:cxn>
              <a:cxn ang="0">
                <a:pos x="636" y="312"/>
              </a:cxn>
              <a:cxn ang="0">
                <a:pos x="636" y="240"/>
              </a:cxn>
              <a:cxn ang="0">
                <a:pos x="600" y="168"/>
              </a:cxn>
              <a:cxn ang="0">
                <a:pos x="528" y="144"/>
              </a:cxn>
              <a:cxn ang="0">
                <a:pos x="456" y="132"/>
              </a:cxn>
              <a:cxn ang="0">
                <a:pos x="384" y="108"/>
              </a:cxn>
              <a:cxn ang="0">
                <a:pos x="312" y="108"/>
              </a:cxn>
              <a:cxn ang="0">
                <a:pos x="240" y="108"/>
              </a:cxn>
              <a:cxn ang="0">
                <a:pos x="168" y="108"/>
              </a:cxn>
              <a:cxn ang="0">
                <a:pos x="96" y="108"/>
              </a:cxn>
              <a:cxn ang="0">
                <a:pos x="24" y="108"/>
              </a:cxn>
            </a:cxnLst>
            <a:rect l="0" t="0" r="r" b="b"/>
            <a:pathLst>
              <a:path w="1009" h="613">
                <a:moveTo>
                  <a:pt x="0" y="120"/>
                </a:moveTo>
                <a:lnTo>
                  <a:pt x="36" y="96"/>
                </a:lnTo>
                <a:lnTo>
                  <a:pt x="72" y="96"/>
                </a:lnTo>
                <a:lnTo>
                  <a:pt x="108" y="84"/>
                </a:lnTo>
                <a:lnTo>
                  <a:pt x="144" y="84"/>
                </a:lnTo>
                <a:lnTo>
                  <a:pt x="180" y="72"/>
                </a:lnTo>
                <a:lnTo>
                  <a:pt x="216" y="60"/>
                </a:lnTo>
                <a:lnTo>
                  <a:pt x="252" y="48"/>
                </a:lnTo>
                <a:lnTo>
                  <a:pt x="288" y="36"/>
                </a:lnTo>
                <a:lnTo>
                  <a:pt x="324" y="24"/>
                </a:lnTo>
                <a:lnTo>
                  <a:pt x="360" y="24"/>
                </a:lnTo>
                <a:lnTo>
                  <a:pt x="396" y="24"/>
                </a:lnTo>
                <a:lnTo>
                  <a:pt x="432" y="12"/>
                </a:lnTo>
                <a:lnTo>
                  <a:pt x="468" y="12"/>
                </a:lnTo>
                <a:lnTo>
                  <a:pt x="504" y="0"/>
                </a:lnTo>
                <a:lnTo>
                  <a:pt x="540" y="0"/>
                </a:lnTo>
                <a:lnTo>
                  <a:pt x="576" y="0"/>
                </a:lnTo>
                <a:lnTo>
                  <a:pt x="612" y="0"/>
                </a:lnTo>
                <a:lnTo>
                  <a:pt x="648" y="0"/>
                </a:lnTo>
                <a:lnTo>
                  <a:pt x="684" y="0"/>
                </a:lnTo>
                <a:lnTo>
                  <a:pt x="720" y="0"/>
                </a:lnTo>
                <a:lnTo>
                  <a:pt x="756" y="12"/>
                </a:lnTo>
                <a:lnTo>
                  <a:pt x="792" y="36"/>
                </a:lnTo>
                <a:lnTo>
                  <a:pt x="828" y="60"/>
                </a:lnTo>
                <a:lnTo>
                  <a:pt x="864" y="72"/>
                </a:lnTo>
                <a:lnTo>
                  <a:pt x="888" y="108"/>
                </a:lnTo>
                <a:lnTo>
                  <a:pt x="900" y="144"/>
                </a:lnTo>
                <a:lnTo>
                  <a:pt x="912" y="180"/>
                </a:lnTo>
                <a:lnTo>
                  <a:pt x="936" y="216"/>
                </a:lnTo>
                <a:lnTo>
                  <a:pt x="948" y="252"/>
                </a:lnTo>
                <a:lnTo>
                  <a:pt x="960" y="288"/>
                </a:lnTo>
                <a:lnTo>
                  <a:pt x="972" y="324"/>
                </a:lnTo>
                <a:lnTo>
                  <a:pt x="996" y="360"/>
                </a:lnTo>
                <a:lnTo>
                  <a:pt x="1008" y="396"/>
                </a:lnTo>
                <a:lnTo>
                  <a:pt x="996" y="432"/>
                </a:lnTo>
                <a:lnTo>
                  <a:pt x="984" y="468"/>
                </a:lnTo>
                <a:lnTo>
                  <a:pt x="972" y="504"/>
                </a:lnTo>
                <a:lnTo>
                  <a:pt x="960" y="540"/>
                </a:lnTo>
                <a:lnTo>
                  <a:pt x="948" y="576"/>
                </a:lnTo>
                <a:lnTo>
                  <a:pt x="912" y="600"/>
                </a:lnTo>
                <a:lnTo>
                  <a:pt x="876" y="612"/>
                </a:lnTo>
                <a:lnTo>
                  <a:pt x="840" y="612"/>
                </a:lnTo>
                <a:lnTo>
                  <a:pt x="804" y="600"/>
                </a:lnTo>
                <a:lnTo>
                  <a:pt x="768" y="588"/>
                </a:lnTo>
                <a:lnTo>
                  <a:pt x="732" y="564"/>
                </a:lnTo>
                <a:lnTo>
                  <a:pt x="720" y="528"/>
                </a:lnTo>
                <a:lnTo>
                  <a:pt x="696" y="492"/>
                </a:lnTo>
                <a:lnTo>
                  <a:pt x="672" y="456"/>
                </a:lnTo>
                <a:lnTo>
                  <a:pt x="660" y="420"/>
                </a:lnTo>
                <a:lnTo>
                  <a:pt x="648" y="384"/>
                </a:lnTo>
                <a:lnTo>
                  <a:pt x="648" y="348"/>
                </a:lnTo>
                <a:lnTo>
                  <a:pt x="636" y="312"/>
                </a:lnTo>
                <a:lnTo>
                  <a:pt x="648" y="276"/>
                </a:lnTo>
                <a:lnTo>
                  <a:pt x="636" y="240"/>
                </a:lnTo>
                <a:lnTo>
                  <a:pt x="624" y="204"/>
                </a:lnTo>
                <a:lnTo>
                  <a:pt x="600" y="168"/>
                </a:lnTo>
                <a:lnTo>
                  <a:pt x="564" y="156"/>
                </a:lnTo>
                <a:lnTo>
                  <a:pt x="528" y="144"/>
                </a:lnTo>
                <a:lnTo>
                  <a:pt x="492" y="132"/>
                </a:lnTo>
                <a:lnTo>
                  <a:pt x="456" y="132"/>
                </a:lnTo>
                <a:lnTo>
                  <a:pt x="420" y="120"/>
                </a:lnTo>
                <a:lnTo>
                  <a:pt x="384" y="108"/>
                </a:lnTo>
                <a:lnTo>
                  <a:pt x="348" y="108"/>
                </a:lnTo>
                <a:lnTo>
                  <a:pt x="312" y="108"/>
                </a:lnTo>
                <a:lnTo>
                  <a:pt x="276" y="108"/>
                </a:lnTo>
                <a:lnTo>
                  <a:pt x="240" y="108"/>
                </a:lnTo>
                <a:lnTo>
                  <a:pt x="204" y="108"/>
                </a:lnTo>
                <a:lnTo>
                  <a:pt x="168" y="108"/>
                </a:lnTo>
                <a:lnTo>
                  <a:pt x="132" y="108"/>
                </a:lnTo>
                <a:lnTo>
                  <a:pt x="96" y="108"/>
                </a:lnTo>
                <a:lnTo>
                  <a:pt x="60" y="108"/>
                </a:lnTo>
                <a:lnTo>
                  <a:pt x="24" y="108"/>
                </a:lnTo>
              </a:path>
            </a:pathLst>
          </a:custGeom>
          <a:solidFill>
            <a:srgbClr val="FF99FF"/>
          </a:solidFill>
          <a:ln w="12700" cap="rnd" cmpd="sng">
            <a:solidFill>
              <a:schemeClr val="tx1"/>
            </a:solidFill>
            <a:prstDash val="solid"/>
            <a:round/>
            <a:headEnd type="none" w="sm" len="sm"/>
            <a:tailEnd type="none" w="sm" len="sm"/>
          </a:ln>
          <a:effectLst/>
        </p:spPr>
        <p:txBody>
          <a:bodyPr/>
          <a:lstStyle/>
          <a:p>
            <a:endParaRPr lang="en-US" dirty="0"/>
          </a:p>
        </p:txBody>
      </p:sp>
      <p:sp>
        <p:nvSpPr>
          <p:cNvPr id="51237" name="Rectangle 37"/>
          <p:cNvSpPr>
            <a:spLocks noChangeArrowheads="1"/>
          </p:cNvSpPr>
          <p:nvPr/>
        </p:nvSpPr>
        <p:spPr bwMode="auto">
          <a:xfrm>
            <a:off x="468313" y="1773238"/>
            <a:ext cx="8280400" cy="942975"/>
          </a:xfrm>
          <a:prstGeom prst="rect">
            <a:avLst/>
          </a:prstGeom>
          <a:noFill/>
          <a:ln w="9525">
            <a:noFill/>
            <a:miter lim="800000"/>
            <a:headEnd/>
            <a:tailEnd/>
          </a:ln>
          <a:effectLst/>
        </p:spPr>
        <p:txBody>
          <a:bodyPr lIns="90488" tIns="44450" rIns="90488" bIns="44450">
            <a:spAutoFit/>
          </a:bodyPr>
          <a:lstStyle/>
          <a:p>
            <a:pPr eaLnBrk="0" hangingPunct="0"/>
            <a:r>
              <a:rPr lang="en-US" sz="2800" dirty="0">
                <a:latin typeface="Arial" pitchFamily="34" charset="0"/>
                <a:cs typeface="Arial" pitchFamily="34" charset="0"/>
              </a:rPr>
              <a:t>Rolling  </a:t>
            </a:r>
            <a:r>
              <a:rPr lang="en-US" sz="2800" dirty="0">
                <a:latin typeface="Arial" pitchFamily="34" charset="0"/>
                <a:cs typeface="Arial" pitchFamily="34" charset="0"/>
                <a:sym typeface="Wingdings" pitchFamily="2" charset="2"/>
              </a:rPr>
              <a:t> </a:t>
            </a:r>
            <a:r>
              <a:rPr lang="tr-TR" sz="2800" dirty="0">
                <a:latin typeface="Arial" pitchFamily="34" charset="0"/>
                <a:cs typeface="Arial" pitchFamily="34" charset="0"/>
                <a:sym typeface="Wingdings" pitchFamily="2" charset="2"/>
              </a:rPr>
              <a:t>      </a:t>
            </a:r>
            <a:r>
              <a:rPr lang="en-US" sz="2800" dirty="0">
                <a:latin typeface="Arial" pitchFamily="34" charset="0"/>
                <a:cs typeface="Arial" pitchFamily="34" charset="0"/>
                <a:sym typeface="Wingdings" pitchFamily="2" charset="2"/>
              </a:rPr>
              <a:t>Ade</a:t>
            </a:r>
            <a:r>
              <a:rPr lang="tr-TR" sz="2800" dirty="0">
                <a:latin typeface="Arial" pitchFamily="34" charset="0"/>
                <a:cs typeface="Arial" pitchFamily="34" charset="0"/>
                <a:sym typeface="Wingdings" pitchFamily="2" charset="2"/>
              </a:rPr>
              <a:t>zyon</a:t>
            </a:r>
            <a:r>
              <a:rPr lang="en-US" sz="2800" dirty="0">
                <a:latin typeface="Arial" pitchFamily="34" charset="0"/>
                <a:cs typeface="Arial" pitchFamily="34" charset="0"/>
                <a:sym typeface="Wingdings" pitchFamily="2" charset="2"/>
              </a:rPr>
              <a:t>  </a:t>
            </a:r>
            <a:r>
              <a:rPr lang="tr-TR"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Transmigra</a:t>
            </a:r>
            <a:r>
              <a:rPr lang="tr-TR" sz="2800" dirty="0">
                <a:latin typeface="Arial" pitchFamily="34" charset="0"/>
                <a:cs typeface="Arial" pitchFamily="34" charset="0"/>
                <a:sym typeface="Wingdings" pitchFamily="2" charset="2"/>
              </a:rPr>
              <a:t>syon</a:t>
            </a:r>
          </a:p>
          <a:p>
            <a:pPr eaLnBrk="0" hangingPunct="0"/>
            <a:r>
              <a:rPr lang="tr-TR" sz="2800" dirty="0">
                <a:latin typeface="Arial" pitchFamily="34" charset="0"/>
                <a:cs typeface="Arial" pitchFamily="34" charset="0"/>
                <a:sym typeface="Wingdings" pitchFamily="2" charset="2"/>
              </a:rPr>
              <a:t>(yuvarlanma)   (yapışma)         (endoteli geçme)</a:t>
            </a:r>
            <a:endParaRPr lang="en-US" sz="2800" dirty="0">
              <a:latin typeface="Arial" pitchFamily="34" charset="0"/>
              <a:cs typeface="Arial" pitchFamily="34" charset="0"/>
            </a:endParaRPr>
          </a:p>
        </p:txBody>
      </p:sp>
      <p:sp>
        <p:nvSpPr>
          <p:cNvPr id="51239" name="Line 39"/>
          <p:cNvSpPr>
            <a:spLocks noChangeShapeType="1"/>
          </p:cNvSpPr>
          <p:nvPr/>
        </p:nvSpPr>
        <p:spPr bwMode="auto">
          <a:xfrm flipV="1">
            <a:off x="2667000" y="5084762"/>
            <a:ext cx="0" cy="1773237"/>
          </a:xfrm>
          <a:prstGeom prst="line">
            <a:avLst/>
          </a:prstGeom>
          <a:noFill/>
          <a:ln w="57150">
            <a:solidFill>
              <a:schemeClr val="accent1"/>
            </a:solidFill>
            <a:prstDash val="dash"/>
            <a:round/>
            <a:headEnd type="none" w="sm" len="sm"/>
            <a:tailEnd type="none" w="sm" len="sm"/>
          </a:ln>
          <a:effectLst/>
        </p:spPr>
        <p:txBody>
          <a:bodyPr wrap="none" anchor="ctr"/>
          <a:lstStyle/>
          <a:p>
            <a:endParaRPr lang="en-US" dirty="0"/>
          </a:p>
        </p:txBody>
      </p:sp>
      <p:sp>
        <p:nvSpPr>
          <p:cNvPr id="51241" name="Rectangle 41"/>
          <p:cNvSpPr>
            <a:spLocks noChangeArrowheads="1"/>
          </p:cNvSpPr>
          <p:nvPr/>
        </p:nvSpPr>
        <p:spPr bwMode="auto">
          <a:xfrm>
            <a:off x="76200" y="5507836"/>
            <a:ext cx="2514600" cy="1197764"/>
          </a:xfrm>
          <a:prstGeom prst="rect">
            <a:avLst/>
          </a:prstGeom>
          <a:noFill/>
          <a:ln w="38100">
            <a:solidFill>
              <a:srgbClr val="FF0000"/>
            </a:solidFill>
            <a:miter lim="800000"/>
            <a:headEnd/>
            <a:tailEnd/>
          </a:ln>
          <a:effectLst/>
        </p:spPr>
        <p:txBody>
          <a:bodyPr wrap="square" lIns="90488" tIns="44450" rIns="90488" bIns="44450">
            <a:spAutoFit/>
          </a:bodyPr>
          <a:lstStyle/>
          <a:p>
            <a:pPr eaLnBrk="0" hangingPunct="0"/>
            <a:r>
              <a:rPr lang="en-US" b="1" dirty="0">
                <a:solidFill>
                  <a:schemeClr val="accent3">
                    <a:lumMod val="60000"/>
                    <a:lumOff val="40000"/>
                  </a:schemeClr>
                </a:solidFill>
                <a:latin typeface="Arial" pitchFamily="34" charset="0"/>
                <a:cs typeface="Arial" pitchFamily="34" charset="0"/>
              </a:rPr>
              <a:t>SELE</a:t>
            </a:r>
            <a:r>
              <a:rPr lang="tr-TR" b="1" dirty="0">
                <a:solidFill>
                  <a:schemeClr val="accent3">
                    <a:lumMod val="60000"/>
                    <a:lumOff val="40000"/>
                  </a:schemeClr>
                </a:solidFill>
                <a:latin typeface="Arial" pitchFamily="34" charset="0"/>
                <a:cs typeface="Arial" pitchFamily="34" charset="0"/>
              </a:rPr>
              <a:t>K</a:t>
            </a:r>
            <a:r>
              <a:rPr lang="en-US" b="1" dirty="0">
                <a:solidFill>
                  <a:schemeClr val="accent3">
                    <a:lumMod val="60000"/>
                    <a:lumOff val="40000"/>
                  </a:schemeClr>
                </a:solidFill>
                <a:latin typeface="Arial" pitchFamily="34" charset="0"/>
                <a:cs typeface="Arial" pitchFamily="34" charset="0"/>
              </a:rPr>
              <a:t>T</a:t>
            </a:r>
            <a:r>
              <a:rPr lang="tr-TR" b="1" dirty="0">
                <a:solidFill>
                  <a:schemeClr val="accent3">
                    <a:lumMod val="60000"/>
                    <a:lumOff val="40000"/>
                  </a:schemeClr>
                </a:solidFill>
                <a:latin typeface="Arial" pitchFamily="34" charset="0"/>
                <a:cs typeface="Arial" pitchFamily="34" charset="0"/>
              </a:rPr>
              <a:t>İ</a:t>
            </a:r>
            <a:r>
              <a:rPr lang="en-US" b="1" dirty="0">
                <a:solidFill>
                  <a:schemeClr val="accent3">
                    <a:lumMod val="60000"/>
                    <a:lumOff val="40000"/>
                  </a:schemeClr>
                </a:solidFill>
                <a:latin typeface="Arial" pitchFamily="34" charset="0"/>
                <a:cs typeface="Arial" pitchFamily="34" charset="0"/>
              </a:rPr>
              <a:t>N</a:t>
            </a:r>
            <a:r>
              <a:rPr lang="tr-TR" b="1" dirty="0">
                <a:solidFill>
                  <a:schemeClr val="accent3">
                    <a:lumMod val="60000"/>
                    <a:lumOff val="40000"/>
                  </a:schemeClr>
                </a:solidFill>
                <a:latin typeface="Arial" pitchFamily="34" charset="0"/>
                <a:cs typeface="Arial" pitchFamily="34" charset="0"/>
              </a:rPr>
              <a:t>LER </a:t>
            </a:r>
            <a:r>
              <a:rPr lang="en-US" b="1" dirty="0">
                <a:solidFill>
                  <a:schemeClr val="accent3">
                    <a:lumMod val="60000"/>
                    <a:lumOff val="40000"/>
                  </a:schemeClr>
                </a:solidFill>
                <a:latin typeface="Arial" pitchFamily="34" charset="0"/>
                <a:cs typeface="Arial" pitchFamily="34" charset="0"/>
              </a:rPr>
              <a:t>(E&amp;P)</a:t>
            </a:r>
            <a:endParaRPr lang="tr-TR" b="1" dirty="0">
              <a:solidFill>
                <a:schemeClr val="accent3">
                  <a:lumMod val="60000"/>
                  <a:lumOff val="40000"/>
                </a:schemeClr>
              </a:solidFill>
              <a:latin typeface="Arial" pitchFamily="34" charset="0"/>
              <a:cs typeface="Arial" pitchFamily="34" charset="0"/>
            </a:endParaRPr>
          </a:p>
          <a:p>
            <a:pPr eaLnBrk="0" hangingPunct="0"/>
            <a:r>
              <a:rPr lang="tr-TR" b="1" dirty="0">
                <a:solidFill>
                  <a:schemeClr val="accent3">
                    <a:lumMod val="60000"/>
                    <a:lumOff val="40000"/>
                  </a:schemeClr>
                </a:solidFill>
                <a:latin typeface="Arial" pitchFamily="34" charset="0"/>
                <a:cs typeface="Arial" pitchFamily="34" charset="0"/>
              </a:rPr>
              <a:t> İLE KARBONHİDRAT</a:t>
            </a:r>
          </a:p>
          <a:p>
            <a:pPr eaLnBrk="0" hangingPunct="0"/>
            <a:r>
              <a:rPr lang="tr-TR" b="1" dirty="0">
                <a:solidFill>
                  <a:schemeClr val="accent3">
                    <a:lumMod val="60000"/>
                    <a:lumOff val="40000"/>
                  </a:schemeClr>
                </a:solidFill>
                <a:latin typeface="Arial" pitchFamily="34" charset="0"/>
                <a:cs typeface="Arial" pitchFamily="34" charset="0"/>
              </a:rPr>
              <a:t>MOLEKÜLLER</a:t>
            </a:r>
            <a:r>
              <a:rPr lang="tr-TR" dirty="0">
                <a:solidFill>
                  <a:schemeClr val="accent3">
                    <a:lumMod val="60000"/>
                    <a:lumOff val="40000"/>
                  </a:schemeClr>
                </a:solidFill>
                <a:latin typeface="Arial" pitchFamily="34" charset="0"/>
                <a:cs typeface="Arial" pitchFamily="34" charset="0"/>
              </a:rPr>
              <a:t> </a:t>
            </a:r>
            <a:endParaRPr lang="en-US" dirty="0">
              <a:solidFill>
                <a:schemeClr val="accent3">
                  <a:lumMod val="60000"/>
                  <a:lumOff val="40000"/>
                </a:schemeClr>
              </a:solidFill>
              <a:latin typeface="Arial" pitchFamily="34" charset="0"/>
              <a:cs typeface="Arial" pitchFamily="34" charset="0"/>
            </a:endParaRPr>
          </a:p>
        </p:txBody>
      </p:sp>
      <p:sp>
        <p:nvSpPr>
          <p:cNvPr id="51242" name="Rectangle 42"/>
          <p:cNvSpPr>
            <a:spLocks noChangeArrowheads="1"/>
          </p:cNvSpPr>
          <p:nvPr/>
        </p:nvSpPr>
        <p:spPr bwMode="auto">
          <a:xfrm>
            <a:off x="2743200" y="5507836"/>
            <a:ext cx="2270125" cy="1197764"/>
          </a:xfrm>
          <a:prstGeom prst="rect">
            <a:avLst/>
          </a:prstGeom>
          <a:noFill/>
          <a:ln w="38100">
            <a:solidFill>
              <a:srgbClr val="FF0000"/>
            </a:solidFill>
            <a:miter lim="800000"/>
            <a:headEnd/>
            <a:tailEnd/>
          </a:ln>
          <a:effectLst/>
        </p:spPr>
        <p:txBody>
          <a:bodyPr wrap="square" lIns="90488" tIns="44450" rIns="90488" bIns="44450">
            <a:spAutoFit/>
          </a:bodyPr>
          <a:lstStyle/>
          <a:p>
            <a:pPr eaLnBrk="0" hangingPunct="0"/>
            <a:r>
              <a:rPr lang="en-US" b="1" dirty="0">
                <a:solidFill>
                  <a:schemeClr val="accent3">
                    <a:lumMod val="60000"/>
                    <a:lumOff val="40000"/>
                  </a:schemeClr>
                </a:solidFill>
                <a:latin typeface="Arial" pitchFamily="34" charset="0"/>
                <a:cs typeface="Arial" pitchFamily="34" charset="0"/>
              </a:rPr>
              <a:t>INTEGRIN</a:t>
            </a:r>
            <a:r>
              <a:rPr lang="tr-TR" b="1" dirty="0">
                <a:solidFill>
                  <a:schemeClr val="accent3">
                    <a:lumMod val="60000"/>
                    <a:lumOff val="40000"/>
                  </a:schemeClr>
                </a:solidFill>
                <a:latin typeface="Arial" pitchFamily="34" charset="0"/>
                <a:cs typeface="Arial" pitchFamily="34" charset="0"/>
              </a:rPr>
              <a:t>LER</a:t>
            </a:r>
            <a:r>
              <a:rPr lang="en-US" b="1" dirty="0">
                <a:solidFill>
                  <a:schemeClr val="accent3">
                    <a:lumMod val="60000"/>
                    <a:lumOff val="40000"/>
                  </a:schemeClr>
                </a:solidFill>
                <a:latin typeface="Arial" pitchFamily="34" charset="0"/>
                <a:cs typeface="Arial" pitchFamily="34" charset="0"/>
              </a:rPr>
              <a:t> </a:t>
            </a:r>
            <a:r>
              <a:rPr lang="tr-TR" b="1" dirty="0">
                <a:solidFill>
                  <a:schemeClr val="accent3">
                    <a:lumMod val="60000"/>
                    <a:lumOff val="40000"/>
                  </a:schemeClr>
                </a:solidFill>
                <a:latin typeface="Arial" pitchFamily="34" charset="0"/>
                <a:cs typeface="Arial" pitchFamily="34" charset="0"/>
              </a:rPr>
              <a:t>İLE</a:t>
            </a:r>
            <a:r>
              <a:rPr lang="en-US" b="1" dirty="0">
                <a:solidFill>
                  <a:schemeClr val="accent3">
                    <a:lumMod val="60000"/>
                    <a:lumOff val="40000"/>
                  </a:schemeClr>
                </a:solidFill>
                <a:latin typeface="Arial" pitchFamily="34" charset="0"/>
                <a:cs typeface="Arial" pitchFamily="34" charset="0"/>
              </a:rPr>
              <a:t> </a:t>
            </a:r>
            <a:r>
              <a:rPr lang="en-US" b="1" dirty="0" err="1">
                <a:solidFill>
                  <a:schemeClr val="accent3">
                    <a:lumMod val="60000"/>
                    <a:lumOff val="40000"/>
                  </a:schemeClr>
                </a:solidFill>
                <a:latin typeface="Arial" pitchFamily="34" charset="0"/>
                <a:cs typeface="Arial" pitchFamily="34" charset="0"/>
              </a:rPr>
              <a:t>Ig</a:t>
            </a:r>
            <a:r>
              <a:rPr lang="en-US" b="1" dirty="0">
                <a:solidFill>
                  <a:schemeClr val="accent3">
                    <a:lumMod val="60000"/>
                    <a:lumOff val="40000"/>
                  </a:schemeClr>
                </a:solidFill>
                <a:latin typeface="Arial" pitchFamily="34" charset="0"/>
                <a:cs typeface="Arial" pitchFamily="34" charset="0"/>
              </a:rPr>
              <a:t>-</a:t>
            </a:r>
            <a:r>
              <a:rPr lang="tr-TR" b="1" dirty="0">
                <a:solidFill>
                  <a:schemeClr val="accent3">
                    <a:lumMod val="60000"/>
                    <a:lumOff val="40000"/>
                  </a:schemeClr>
                </a:solidFill>
                <a:latin typeface="Arial" pitchFamily="34" charset="0"/>
                <a:cs typeface="Arial" pitchFamily="34" charset="0"/>
              </a:rPr>
              <a:t>BENZERİ </a:t>
            </a:r>
            <a:r>
              <a:rPr lang="en-US" b="1" dirty="0">
                <a:solidFill>
                  <a:schemeClr val="accent3">
                    <a:lumMod val="60000"/>
                    <a:lumOff val="40000"/>
                  </a:schemeClr>
                </a:solidFill>
                <a:latin typeface="Arial" pitchFamily="34" charset="0"/>
                <a:cs typeface="Arial" pitchFamily="34" charset="0"/>
              </a:rPr>
              <a:t>MOLE</a:t>
            </a:r>
            <a:r>
              <a:rPr lang="tr-TR" b="1" dirty="0">
                <a:solidFill>
                  <a:schemeClr val="accent3">
                    <a:lumMod val="60000"/>
                    <a:lumOff val="40000"/>
                  </a:schemeClr>
                </a:solidFill>
                <a:latin typeface="Arial" pitchFamily="34" charset="0"/>
                <a:cs typeface="Arial" pitchFamily="34" charset="0"/>
              </a:rPr>
              <a:t>KÜLLER</a:t>
            </a:r>
            <a:r>
              <a:rPr lang="en-US" b="1" dirty="0">
                <a:solidFill>
                  <a:schemeClr val="accent3">
                    <a:lumMod val="60000"/>
                    <a:lumOff val="40000"/>
                  </a:schemeClr>
                </a:solidFill>
                <a:latin typeface="Arial" pitchFamily="34" charset="0"/>
                <a:cs typeface="Arial" pitchFamily="34" charset="0"/>
              </a:rPr>
              <a:t> </a:t>
            </a:r>
            <a:endParaRPr lang="tr-TR" b="1" dirty="0">
              <a:solidFill>
                <a:schemeClr val="accent3">
                  <a:lumMod val="60000"/>
                  <a:lumOff val="40000"/>
                </a:schemeClr>
              </a:solidFill>
              <a:latin typeface="Arial" pitchFamily="34" charset="0"/>
              <a:cs typeface="Arial" pitchFamily="34" charset="0"/>
            </a:endParaRPr>
          </a:p>
          <a:p>
            <a:pPr eaLnBrk="0" hangingPunct="0"/>
            <a:r>
              <a:rPr lang="en-US" b="1" dirty="0">
                <a:solidFill>
                  <a:schemeClr val="accent3">
                    <a:lumMod val="60000"/>
                    <a:lumOff val="40000"/>
                  </a:schemeClr>
                </a:solidFill>
                <a:latin typeface="Arial" pitchFamily="34" charset="0"/>
                <a:cs typeface="Arial" pitchFamily="34" charset="0"/>
              </a:rPr>
              <a:t>(ICAM, VCAM)</a:t>
            </a:r>
            <a:endParaRPr lang="en-US" b="1" baseline="30000" dirty="0">
              <a:solidFill>
                <a:schemeClr val="accent3">
                  <a:lumMod val="60000"/>
                  <a:lumOff val="40000"/>
                </a:schemeClr>
              </a:solidFill>
              <a:effectLst>
                <a:outerShdw blurRad="38100" dist="38100" dir="2700000" algn="tl">
                  <a:srgbClr val="FFFFFF"/>
                </a:outerShdw>
              </a:effectLst>
              <a:latin typeface="Arial" pitchFamily="34" charset="0"/>
              <a:cs typeface="Arial" pitchFamily="34" charset="0"/>
            </a:endParaRPr>
          </a:p>
        </p:txBody>
      </p:sp>
      <p:sp>
        <p:nvSpPr>
          <p:cNvPr id="51243" name="Oval 43"/>
          <p:cNvSpPr>
            <a:spLocks noChangeArrowheads="1"/>
          </p:cNvSpPr>
          <p:nvPr/>
        </p:nvSpPr>
        <p:spPr bwMode="auto">
          <a:xfrm>
            <a:off x="5364163" y="4437063"/>
            <a:ext cx="215900" cy="14446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51244" name="Oval 44"/>
          <p:cNvSpPr>
            <a:spLocks noChangeArrowheads="1"/>
          </p:cNvSpPr>
          <p:nvPr/>
        </p:nvSpPr>
        <p:spPr bwMode="auto">
          <a:xfrm>
            <a:off x="5651500" y="4581525"/>
            <a:ext cx="144463" cy="288925"/>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51245" name="Oval 45"/>
          <p:cNvSpPr>
            <a:spLocks noChangeArrowheads="1"/>
          </p:cNvSpPr>
          <p:nvPr/>
        </p:nvSpPr>
        <p:spPr bwMode="auto">
          <a:xfrm>
            <a:off x="5651500" y="5013325"/>
            <a:ext cx="215900" cy="2159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51246" name="Line 46"/>
          <p:cNvSpPr>
            <a:spLocks noChangeShapeType="1"/>
          </p:cNvSpPr>
          <p:nvPr/>
        </p:nvSpPr>
        <p:spPr bwMode="auto">
          <a:xfrm>
            <a:off x="5508625" y="4508500"/>
            <a:ext cx="215900" cy="215900"/>
          </a:xfrm>
          <a:prstGeom prst="line">
            <a:avLst/>
          </a:prstGeom>
          <a:noFill/>
          <a:ln w="38100">
            <a:solidFill>
              <a:schemeClr val="accent2"/>
            </a:solidFill>
            <a:round/>
            <a:headEnd/>
            <a:tailEnd/>
          </a:ln>
          <a:effectLst/>
        </p:spPr>
        <p:txBody>
          <a:bodyPr/>
          <a:lstStyle/>
          <a:p>
            <a:endParaRPr lang="en-US"/>
          </a:p>
        </p:txBody>
      </p:sp>
      <p:sp>
        <p:nvSpPr>
          <p:cNvPr id="51247" name="Line 47"/>
          <p:cNvSpPr>
            <a:spLocks noChangeShapeType="1"/>
          </p:cNvSpPr>
          <p:nvPr/>
        </p:nvSpPr>
        <p:spPr bwMode="auto">
          <a:xfrm>
            <a:off x="5724525" y="4868863"/>
            <a:ext cx="0" cy="144462"/>
          </a:xfrm>
          <a:prstGeom prst="line">
            <a:avLst/>
          </a:prstGeom>
          <a:noFill/>
          <a:ln w="38100">
            <a:solidFill>
              <a:schemeClr val="accent2"/>
            </a:solidFill>
            <a:round/>
            <a:headEnd/>
            <a:tailEnd/>
          </a:ln>
          <a:effectLst/>
        </p:spPr>
        <p:txBody>
          <a:bodyPr/>
          <a:lstStyle/>
          <a:p>
            <a:endParaRPr lang="en-US"/>
          </a:p>
        </p:txBody>
      </p:sp>
      <p:sp>
        <p:nvSpPr>
          <p:cNvPr id="49" name="Title 1"/>
          <p:cNvSpPr>
            <a:spLocks noGrp="1"/>
          </p:cNvSpPr>
          <p:nvPr>
            <p:ph type="title"/>
          </p:nvPr>
        </p:nvSpPr>
        <p:spPr>
          <a:xfrm>
            <a:off x="457200" y="381000"/>
            <a:ext cx="7467600" cy="1143000"/>
          </a:xfrm>
        </p:spPr>
        <p:txBody>
          <a:bodyPr>
            <a:noAutofit/>
          </a:bodyPr>
          <a:lstStyle/>
          <a:p>
            <a:r>
              <a:rPr lang="en-US" sz="3600" b="1" dirty="0">
                <a:solidFill>
                  <a:srgbClr val="C00000"/>
                </a:solidFill>
                <a:latin typeface="Arial" pitchFamily="34" charset="0"/>
                <a:cs typeface="Arial" pitchFamily="34" charset="0"/>
              </a:rPr>
              <a:t>H</a:t>
            </a:r>
            <a:r>
              <a:rPr lang="tr-TR" sz="3600" b="1" dirty="0">
                <a:solidFill>
                  <a:srgbClr val="C00000"/>
                </a:solidFill>
                <a:latin typeface="Arial" pitchFamily="34" charset="0"/>
                <a:cs typeface="Arial" pitchFamily="34" charset="0"/>
              </a:rPr>
              <a:t>ÜCRESEL OLAYLAR</a:t>
            </a:r>
            <a:br>
              <a:rPr lang="tr-TR" sz="3600" b="1" dirty="0">
                <a:solidFill>
                  <a:srgbClr val="C00000"/>
                </a:solidFill>
                <a:latin typeface="Arial" pitchFamily="34" charset="0"/>
                <a:cs typeface="Arial" pitchFamily="34" charset="0"/>
              </a:rPr>
            </a:br>
            <a:r>
              <a:rPr lang="tr-TR" sz="3600" b="1" dirty="0">
                <a:solidFill>
                  <a:srgbClr val="C00000"/>
                </a:solidFill>
                <a:latin typeface="Arial" pitchFamily="34" charset="0"/>
                <a:cs typeface="Arial" pitchFamily="34" charset="0"/>
              </a:rPr>
              <a:t> (LÖKOSİT EKSTRAVAZASYONU)</a:t>
            </a:r>
            <a:endParaRPr lang="en-US" sz="3600" b="1" dirty="0">
              <a:solidFill>
                <a:srgbClr val="C00000"/>
              </a:solidFill>
              <a:latin typeface="Arial" pitchFamily="34" charset="0"/>
              <a:cs typeface="Arial" pitchFamily="34" charset="0"/>
            </a:endParaRPr>
          </a:p>
        </p:txBody>
      </p:sp>
      <p:sp>
        <p:nvSpPr>
          <p:cNvPr id="50" name="Line 39"/>
          <p:cNvSpPr>
            <a:spLocks noChangeShapeType="1"/>
          </p:cNvSpPr>
          <p:nvPr/>
        </p:nvSpPr>
        <p:spPr bwMode="auto">
          <a:xfrm flipV="1">
            <a:off x="5105400" y="5084763"/>
            <a:ext cx="0" cy="1773237"/>
          </a:xfrm>
          <a:prstGeom prst="line">
            <a:avLst/>
          </a:prstGeom>
          <a:noFill/>
          <a:ln w="57150">
            <a:solidFill>
              <a:schemeClr val="accent1"/>
            </a:solidFill>
            <a:prstDash val="dash"/>
            <a:round/>
            <a:headEnd type="none" w="sm" len="sm"/>
            <a:tailEnd type="none" w="sm" len="sm"/>
          </a:ln>
          <a:effectLst/>
        </p:spPr>
        <p:txBody>
          <a:bodyPr wrap="none" anchor="ctr"/>
          <a:lstStyle/>
          <a:p>
            <a:endParaRPr lang="en-US" dirty="0"/>
          </a:p>
        </p:txBody>
      </p:sp>
      <p:sp>
        <p:nvSpPr>
          <p:cNvPr id="51" name="Rectangle 42"/>
          <p:cNvSpPr>
            <a:spLocks noChangeArrowheads="1"/>
          </p:cNvSpPr>
          <p:nvPr/>
        </p:nvSpPr>
        <p:spPr bwMode="auto">
          <a:xfrm>
            <a:off x="5334000" y="5486400"/>
            <a:ext cx="3276600" cy="1013098"/>
          </a:xfrm>
          <a:prstGeom prst="rect">
            <a:avLst/>
          </a:prstGeom>
          <a:noFill/>
          <a:ln w="38100">
            <a:solidFill>
              <a:srgbClr val="FF0000"/>
            </a:solidFill>
            <a:miter lim="800000"/>
            <a:headEnd/>
            <a:tailEnd/>
          </a:ln>
          <a:effectLst/>
        </p:spPr>
        <p:txBody>
          <a:bodyPr wrap="square" lIns="90488" tIns="44450" rIns="90488" bIns="44450">
            <a:spAutoFit/>
          </a:bodyPr>
          <a:lstStyle/>
          <a:p>
            <a:pPr eaLnBrk="0" hangingPunct="0"/>
            <a:r>
              <a:rPr lang="tr-TR" b="1" dirty="0">
                <a:solidFill>
                  <a:schemeClr val="accent3">
                    <a:lumMod val="60000"/>
                    <a:lumOff val="40000"/>
                  </a:schemeClr>
                </a:solidFill>
                <a:effectLst>
                  <a:outerShdw blurRad="38100" dist="38100" dir="2700000" algn="tl">
                    <a:srgbClr val="FFFFFF"/>
                  </a:outerShdw>
                </a:effectLst>
                <a:latin typeface="Arial" pitchFamily="34" charset="0"/>
                <a:cs typeface="Arial" pitchFamily="34" charset="0"/>
              </a:rPr>
              <a:t> PECAM 1 (CD31) (homofilik)</a:t>
            </a:r>
          </a:p>
          <a:p>
            <a:pPr eaLnBrk="0" hangingPunct="0"/>
            <a:endParaRPr lang="tr-TR" b="1" baseline="30000" dirty="0">
              <a:solidFill>
                <a:schemeClr val="accent3">
                  <a:lumMod val="60000"/>
                  <a:lumOff val="40000"/>
                </a:schemeClr>
              </a:solidFill>
              <a:effectLst>
                <a:outerShdw blurRad="38100" dist="38100" dir="2700000" algn="tl">
                  <a:srgbClr val="FFFFFF"/>
                </a:outerShdw>
              </a:effectLst>
              <a:latin typeface="Arial" pitchFamily="34" charset="0"/>
              <a:cs typeface="Arial" pitchFamily="34" charset="0"/>
            </a:endParaRPr>
          </a:p>
          <a:p>
            <a:pPr eaLnBrk="0" hangingPunct="0"/>
            <a:endParaRPr lang="tr-TR" b="1" baseline="30000" dirty="0">
              <a:solidFill>
                <a:schemeClr val="accent3">
                  <a:lumMod val="60000"/>
                  <a:lumOff val="40000"/>
                </a:schemeClr>
              </a:solidFill>
              <a:effectLst>
                <a:outerShdw blurRad="38100" dist="38100" dir="2700000" algn="tl">
                  <a:srgbClr val="FFFFFF"/>
                </a:outerShdw>
              </a:effectLst>
              <a:latin typeface="Arial" pitchFamily="34" charset="0"/>
              <a:cs typeface="Arial"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04800" y="152400"/>
            <a:ext cx="8610600" cy="4114800"/>
          </a:xfrm>
          <a:prstGeom prst="rect">
            <a:avLst/>
          </a:prstGeom>
          <a:solidFill>
            <a:schemeClr val="accent2">
              <a:lumMod val="20000"/>
              <a:lumOff val="80000"/>
            </a:schemeClr>
          </a:solidFill>
          <a:ln>
            <a:solidFill>
              <a:schemeClr val="accent2">
                <a:lumMod val="60000"/>
                <a:lumOff val="40000"/>
              </a:schemeClr>
            </a:solidFill>
          </a:ln>
          <a:effectLst>
            <a:outerShdw blurRad="50800" dist="50800" dir="5400000" algn="ctr"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nvGrpSpPr>
          <p:cNvPr id="4" name="Group 6"/>
          <p:cNvGrpSpPr/>
          <p:nvPr/>
        </p:nvGrpSpPr>
        <p:grpSpPr>
          <a:xfrm>
            <a:off x="609600" y="295870"/>
            <a:ext cx="8001000" cy="3644623"/>
            <a:chOff x="762000" y="685800"/>
            <a:chExt cx="7924800" cy="3114496"/>
          </a:xfrm>
        </p:grpSpPr>
        <p:sp>
          <p:nvSpPr>
            <p:cNvPr id="2" name="Rounded Rectangle 1"/>
            <p:cNvSpPr/>
            <p:nvPr/>
          </p:nvSpPr>
          <p:spPr>
            <a:xfrm>
              <a:off x="5791200" y="2362200"/>
              <a:ext cx="2895600" cy="129540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latin typeface="Arial" pitchFamily="34" charset="0"/>
                  <a:cs typeface="Arial" pitchFamily="34" charset="0"/>
                </a:rPr>
                <a:t>SELEKTİNLER</a:t>
              </a:r>
              <a:endParaRPr lang="en-US" sz="2400" b="1" dirty="0">
                <a:solidFill>
                  <a:schemeClr val="tx1"/>
                </a:solidFill>
                <a:latin typeface="Arial" pitchFamily="34" charset="0"/>
                <a:cs typeface="Arial" pitchFamily="34" charset="0"/>
              </a:endParaRPr>
            </a:p>
          </p:txBody>
        </p:sp>
        <p:sp>
          <p:nvSpPr>
            <p:cNvPr id="3" name="Rounded Rectangle 2"/>
            <p:cNvSpPr/>
            <p:nvPr/>
          </p:nvSpPr>
          <p:spPr>
            <a:xfrm>
              <a:off x="762000" y="2378825"/>
              <a:ext cx="2895600" cy="1367444"/>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latin typeface="Arial" pitchFamily="34" charset="0"/>
                  <a:cs typeface="Arial" pitchFamily="34" charset="0"/>
                </a:rPr>
                <a:t>KARBONHİDRAT LİGANDLAR </a:t>
              </a:r>
              <a:r>
                <a:rPr lang="tr-TR" sz="2400" dirty="0">
                  <a:solidFill>
                    <a:schemeClr val="tx1"/>
                  </a:solidFill>
                  <a:latin typeface="Arial" pitchFamily="34" charset="0"/>
                  <a:cs typeface="Arial" pitchFamily="34" charset="0"/>
                </a:rPr>
                <a:t>(Sialyl-Lewis X)</a:t>
              </a:r>
            </a:p>
          </p:txBody>
        </p:sp>
        <p:cxnSp>
          <p:nvCxnSpPr>
            <p:cNvPr id="5" name="Straight Arrow Connector 4"/>
            <p:cNvCxnSpPr/>
            <p:nvPr/>
          </p:nvCxnSpPr>
          <p:spPr>
            <a:xfrm>
              <a:off x="4114800" y="2858869"/>
              <a:ext cx="1066800"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0" y="685800"/>
              <a:ext cx="4800600" cy="1563469"/>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itchFamily="34" charset="0"/>
                  <a:cs typeface="Arial" pitchFamily="34" charset="0"/>
                </a:rPr>
                <a:t>ROLLİNG (YUVARLANMA)</a:t>
              </a:r>
            </a:p>
          </p:txBody>
        </p:sp>
        <p:sp>
          <p:nvSpPr>
            <p:cNvPr id="10" name="TextBox 9"/>
            <p:cNvSpPr txBox="1"/>
            <p:nvPr/>
          </p:nvSpPr>
          <p:spPr>
            <a:xfrm>
              <a:off x="3886200" y="3011269"/>
              <a:ext cx="1524000" cy="789027"/>
            </a:xfrm>
            <a:prstGeom prst="rect">
              <a:avLst/>
            </a:prstGeom>
            <a:noFill/>
            <a:ln>
              <a:solidFill>
                <a:srgbClr val="C00000"/>
              </a:solidFill>
            </a:ln>
          </p:spPr>
          <p:txBody>
            <a:bodyPr wrap="square" rtlCol="0">
              <a:spAutoFit/>
            </a:bodyPr>
            <a:lstStyle/>
            <a:p>
              <a:pPr algn="ctr"/>
              <a:r>
                <a:rPr lang="tr-TR" b="1" dirty="0">
                  <a:solidFill>
                    <a:srgbClr val="C00000"/>
                  </a:solidFill>
                  <a:latin typeface="Arial" pitchFamily="34" charset="0"/>
                  <a:cs typeface="Arial" pitchFamily="34" charset="0"/>
                </a:rPr>
                <a:t>DÜŞÜK AFİNİTELİ BAĞ</a:t>
              </a:r>
              <a:endParaRPr lang="en-US" b="1" dirty="0">
                <a:solidFill>
                  <a:srgbClr val="C00000"/>
                </a:solidFill>
                <a:latin typeface="Arial" pitchFamily="34" charset="0"/>
                <a:cs typeface="Arial" pitchFamily="34" charset="0"/>
              </a:endParaRPr>
            </a:p>
          </p:txBody>
        </p:sp>
      </p:grpSp>
      <p:sp>
        <p:nvSpPr>
          <p:cNvPr id="8" name="TextBox 7"/>
          <p:cNvSpPr txBox="1"/>
          <p:nvPr/>
        </p:nvSpPr>
        <p:spPr>
          <a:xfrm>
            <a:off x="1143000" y="3953470"/>
            <a:ext cx="1324402" cy="400110"/>
          </a:xfrm>
          <a:prstGeom prst="rect">
            <a:avLst/>
          </a:prstGeom>
          <a:solidFill>
            <a:srgbClr val="FFFF00"/>
          </a:solidFill>
        </p:spPr>
        <p:txBody>
          <a:bodyPr wrap="none" rtlCol="0">
            <a:spAutoFit/>
          </a:bodyPr>
          <a:lstStyle/>
          <a:p>
            <a:r>
              <a:rPr lang="tr-TR" sz="2000" b="1" dirty="0">
                <a:latin typeface="Arial" pitchFamily="34" charset="0"/>
                <a:cs typeface="Arial" pitchFamily="34" charset="0"/>
              </a:rPr>
              <a:t>LÖKOSİT</a:t>
            </a:r>
            <a:endParaRPr lang="en-US" sz="2000" b="1" dirty="0">
              <a:latin typeface="Arial" pitchFamily="34" charset="0"/>
              <a:cs typeface="Arial" pitchFamily="34" charset="0"/>
            </a:endParaRPr>
          </a:p>
        </p:txBody>
      </p:sp>
      <p:sp>
        <p:nvSpPr>
          <p:cNvPr id="11" name="TextBox 10"/>
          <p:cNvSpPr txBox="1"/>
          <p:nvPr/>
        </p:nvSpPr>
        <p:spPr>
          <a:xfrm>
            <a:off x="6400800" y="3877270"/>
            <a:ext cx="1447800" cy="400110"/>
          </a:xfrm>
          <a:prstGeom prst="rect">
            <a:avLst/>
          </a:prstGeom>
          <a:solidFill>
            <a:srgbClr val="FFFF00"/>
          </a:solidFill>
        </p:spPr>
        <p:txBody>
          <a:bodyPr wrap="square" rtlCol="0">
            <a:spAutoFit/>
          </a:bodyPr>
          <a:lstStyle/>
          <a:p>
            <a:r>
              <a:rPr lang="tr-TR" sz="2000" b="1" dirty="0">
                <a:latin typeface="Arial" pitchFamily="34" charset="0"/>
                <a:cs typeface="Arial" pitchFamily="34" charset="0"/>
              </a:rPr>
              <a:t>ENDOTEL</a:t>
            </a:r>
            <a:endParaRPr lang="en-US" sz="2000" b="1" dirty="0">
              <a:latin typeface="Arial" pitchFamily="34" charset="0"/>
              <a:cs typeface="Arial" pitchFamily="34" charset="0"/>
            </a:endParaRPr>
          </a:p>
        </p:txBody>
      </p:sp>
      <p:sp>
        <p:nvSpPr>
          <p:cNvPr id="14" name="TextBox 13"/>
          <p:cNvSpPr txBox="1"/>
          <p:nvPr/>
        </p:nvSpPr>
        <p:spPr>
          <a:xfrm>
            <a:off x="6172200" y="4410670"/>
            <a:ext cx="1531188" cy="369332"/>
          </a:xfrm>
          <a:prstGeom prst="rect">
            <a:avLst/>
          </a:prstGeom>
          <a:noFill/>
          <a:ln>
            <a:solidFill>
              <a:schemeClr val="tx1"/>
            </a:solidFill>
          </a:ln>
        </p:spPr>
        <p:txBody>
          <a:bodyPr wrap="none" rtlCol="0">
            <a:spAutoFit/>
          </a:bodyPr>
          <a:lstStyle/>
          <a:p>
            <a:r>
              <a:rPr lang="tr-TR" dirty="0">
                <a:latin typeface="Arial" pitchFamily="34" charset="0"/>
                <a:cs typeface="Arial" pitchFamily="34" charset="0"/>
              </a:rPr>
              <a:t>E-SELEKTİN</a:t>
            </a:r>
            <a:endParaRPr lang="en-US" dirty="0">
              <a:latin typeface="Arial" pitchFamily="34" charset="0"/>
              <a:cs typeface="Arial" pitchFamily="34" charset="0"/>
            </a:endParaRPr>
          </a:p>
        </p:txBody>
      </p:sp>
      <p:sp>
        <p:nvSpPr>
          <p:cNvPr id="15" name="TextBox 14"/>
          <p:cNvSpPr txBox="1"/>
          <p:nvPr/>
        </p:nvSpPr>
        <p:spPr>
          <a:xfrm>
            <a:off x="609600" y="4410670"/>
            <a:ext cx="3057247" cy="369332"/>
          </a:xfrm>
          <a:prstGeom prst="rect">
            <a:avLst/>
          </a:prstGeom>
          <a:noFill/>
          <a:ln>
            <a:solidFill>
              <a:schemeClr val="tx1"/>
            </a:solidFill>
          </a:ln>
        </p:spPr>
        <p:txBody>
          <a:bodyPr wrap="none" rtlCol="0">
            <a:spAutoFit/>
          </a:bodyPr>
          <a:lstStyle/>
          <a:p>
            <a:r>
              <a:rPr lang="tr-TR" dirty="0">
                <a:latin typeface="Arial" pitchFamily="34" charset="0"/>
                <a:cs typeface="Arial" pitchFamily="34" charset="0"/>
              </a:rPr>
              <a:t>Sialyl- Lewis X glikoprotein  </a:t>
            </a:r>
            <a:endParaRPr lang="en-US" dirty="0">
              <a:latin typeface="Arial" pitchFamily="34" charset="0"/>
              <a:cs typeface="Arial" pitchFamily="34" charset="0"/>
            </a:endParaRPr>
          </a:p>
        </p:txBody>
      </p:sp>
      <p:sp>
        <p:nvSpPr>
          <p:cNvPr id="16" name="TextBox 15"/>
          <p:cNvSpPr txBox="1"/>
          <p:nvPr/>
        </p:nvSpPr>
        <p:spPr>
          <a:xfrm>
            <a:off x="6172200" y="5020270"/>
            <a:ext cx="1531188" cy="369332"/>
          </a:xfrm>
          <a:prstGeom prst="rect">
            <a:avLst/>
          </a:prstGeom>
          <a:noFill/>
          <a:ln>
            <a:solidFill>
              <a:schemeClr val="tx1"/>
            </a:solidFill>
          </a:ln>
        </p:spPr>
        <p:txBody>
          <a:bodyPr wrap="none" rtlCol="0">
            <a:spAutoFit/>
          </a:bodyPr>
          <a:lstStyle/>
          <a:p>
            <a:r>
              <a:rPr lang="tr-TR" dirty="0">
                <a:latin typeface="Arial" pitchFamily="34" charset="0"/>
                <a:cs typeface="Arial" pitchFamily="34" charset="0"/>
              </a:rPr>
              <a:t>P-SELEKTİN</a:t>
            </a:r>
            <a:endParaRPr lang="en-US" dirty="0">
              <a:latin typeface="Arial" pitchFamily="34" charset="0"/>
              <a:cs typeface="Arial" pitchFamily="34" charset="0"/>
            </a:endParaRPr>
          </a:p>
        </p:txBody>
      </p:sp>
      <p:sp>
        <p:nvSpPr>
          <p:cNvPr id="17" name="TextBox 16"/>
          <p:cNvSpPr txBox="1"/>
          <p:nvPr/>
        </p:nvSpPr>
        <p:spPr>
          <a:xfrm>
            <a:off x="609600" y="5020270"/>
            <a:ext cx="3505200" cy="923330"/>
          </a:xfrm>
          <a:prstGeom prst="rect">
            <a:avLst/>
          </a:prstGeom>
          <a:noFill/>
          <a:ln>
            <a:solidFill>
              <a:schemeClr val="tx1"/>
            </a:solidFill>
          </a:ln>
        </p:spPr>
        <p:txBody>
          <a:bodyPr wrap="square" rtlCol="0">
            <a:spAutoFit/>
          </a:bodyPr>
          <a:lstStyle/>
          <a:p>
            <a:r>
              <a:rPr lang="tr-TR" dirty="0">
                <a:latin typeface="Arial" pitchFamily="34" charset="0"/>
                <a:cs typeface="Arial" pitchFamily="34" charset="0"/>
              </a:rPr>
              <a:t>Sialyl- Lewis X glikoprotein, PSGL-1(P selektin glikoprotein ligand 1)  </a:t>
            </a:r>
            <a:endParaRPr lang="en-US" dirty="0">
              <a:latin typeface="Arial" pitchFamily="34" charset="0"/>
              <a:cs typeface="Arial" pitchFamily="34" charset="0"/>
            </a:endParaRPr>
          </a:p>
        </p:txBody>
      </p:sp>
      <p:sp>
        <p:nvSpPr>
          <p:cNvPr id="18" name="TextBox 17"/>
          <p:cNvSpPr txBox="1"/>
          <p:nvPr/>
        </p:nvSpPr>
        <p:spPr>
          <a:xfrm>
            <a:off x="609600" y="6172200"/>
            <a:ext cx="1505540" cy="369332"/>
          </a:xfrm>
          <a:prstGeom prst="rect">
            <a:avLst/>
          </a:prstGeom>
          <a:noFill/>
          <a:ln>
            <a:solidFill>
              <a:schemeClr val="tx1"/>
            </a:solidFill>
          </a:ln>
        </p:spPr>
        <p:txBody>
          <a:bodyPr wrap="none" rtlCol="0">
            <a:spAutoFit/>
          </a:bodyPr>
          <a:lstStyle/>
          <a:p>
            <a:r>
              <a:rPr lang="tr-TR" dirty="0"/>
              <a:t>L-SELEKTİN</a:t>
            </a:r>
            <a:endParaRPr lang="en-US" dirty="0"/>
          </a:p>
        </p:txBody>
      </p:sp>
      <p:sp>
        <p:nvSpPr>
          <p:cNvPr id="19" name="TextBox 18"/>
          <p:cNvSpPr txBox="1"/>
          <p:nvPr/>
        </p:nvSpPr>
        <p:spPr>
          <a:xfrm>
            <a:off x="6172200" y="6096000"/>
            <a:ext cx="774571" cy="369332"/>
          </a:xfrm>
          <a:prstGeom prst="rect">
            <a:avLst/>
          </a:prstGeom>
          <a:noFill/>
          <a:ln>
            <a:solidFill>
              <a:schemeClr val="tx1"/>
            </a:solidFill>
          </a:ln>
        </p:spPr>
        <p:txBody>
          <a:bodyPr wrap="none" rtlCol="0">
            <a:spAutoFit/>
          </a:bodyPr>
          <a:lstStyle/>
          <a:p>
            <a:r>
              <a:rPr lang="tr-TR" dirty="0">
                <a:latin typeface="Arial" pitchFamily="34" charset="0"/>
                <a:cs typeface="Arial" pitchFamily="34" charset="0"/>
              </a:rPr>
              <a:t>CD34</a:t>
            </a:r>
            <a:endParaRPr lang="en-US" dirty="0">
              <a:latin typeface="Arial" pitchFamily="34" charset="0"/>
              <a:cs typeface="Arial" pitchFamily="34" charset="0"/>
            </a:endParaRPr>
          </a:p>
        </p:txBody>
      </p:sp>
      <p:cxnSp>
        <p:nvCxnSpPr>
          <p:cNvPr id="21" name="Straight Connector 20"/>
          <p:cNvCxnSpPr/>
          <p:nvPr/>
        </p:nvCxnSpPr>
        <p:spPr>
          <a:xfrm>
            <a:off x="3886200" y="4572000"/>
            <a:ext cx="1981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91000" y="5257800"/>
            <a:ext cx="17526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09800" y="6248400"/>
            <a:ext cx="3581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a:t>İnflamasyon</a:t>
            </a:r>
            <a:r>
              <a:rPr lang="tr-TR" dirty="0"/>
              <a:t> genellikle lokalizedir. Nadiren yaygın bakteriyel enfeksiyon durumunda sistemik olabilir- SEPSİS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1"/>
            <a:ext cx="5029200" cy="1295400"/>
          </a:xfrm>
        </p:spPr>
        <p:txBody>
          <a:bodyPr/>
          <a:lstStyle/>
          <a:p>
            <a:pPr>
              <a:buNone/>
            </a:pPr>
            <a:endParaRPr lang="tr-TR" dirty="0">
              <a:latin typeface="Arial" pitchFamily="34" charset="0"/>
              <a:cs typeface="Arial" pitchFamily="34" charset="0"/>
            </a:endParaRPr>
          </a:p>
          <a:p>
            <a:pPr lvl="1"/>
            <a:endParaRPr lang="en-US" dirty="0">
              <a:latin typeface="Arial" pitchFamily="34" charset="0"/>
              <a:cs typeface="Arial" pitchFamily="34" charset="0"/>
            </a:endParaRPr>
          </a:p>
        </p:txBody>
      </p:sp>
      <p:sp>
        <p:nvSpPr>
          <p:cNvPr id="4" name="TextBox 3"/>
          <p:cNvSpPr txBox="1"/>
          <p:nvPr/>
        </p:nvSpPr>
        <p:spPr>
          <a:xfrm>
            <a:off x="228600" y="381000"/>
            <a:ext cx="8686800" cy="954107"/>
          </a:xfrm>
          <a:prstGeom prst="rect">
            <a:avLst/>
          </a:prstGeom>
          <a:solidFill>
            <a:schemeClr val="accent1">
              <a:lumMod val="75000"/>
            </a:schemeClr>
          </a:solidFill>
        </p:spPr>
        <p:txBody>
          <a:bodyPr wrap="square" rtlCol="0">
            <a:spAutoFit/>
          </a:bodyPr>
          <a:lstStyle/>
          <a:p>
            <a:pPr algn="ctr"/>
            <a:r>
              <a:rPr lang="tr-TR" sz="2800" b="1" dirty="0">
                <a:solidFill>
                  <a:schemeClr val="bg1"/>
                </a:solidFill>
                <a:latin typeface="Arial" pitchFamily="34" charset="0"/>
                <a:cs typeface="Arial" pitchFamily="34" charset="0"/>
              </a:rPr>
              <a:t>ENDOTEL YÜZEYİNDEKİ ADEZYON MOLEKÜLLERİNİN UYARILMASI</a:t>
            </a:r>
            <a:endParaRPr lang="en-US" sz="2800" b="1" dirty="0">
              <a:solidFill>
                <a:schemeClr val="bg1"/>
              </a:solidFill>
              <a:latin typeface="Arial" pitchFamily="34" charset="0"/>
              <a:cs typeface="Arial" pitchFamily="34" charset="0"/>
            </a:endParaRPr>
          </a:p>
        </p:txBody>
      </p:sp>
      <p:sp>
        <p:nvSpPr>
          <p:cNvPr id="6" name="Rounded Rectangle 5"/>
          <p:cNvSpPr/>
          <p:nvPr/>
        </p:nvSpPr>
        <p:spPr>
          <a:xfrm>
            <a:off x="1524000" y="1905000"/>
            <a:ext cx="6934200" cy="1752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tr-TR" sz="2400" b="1" dirty="0">
                <a:solidFill>
                  <a:schemeClr val="tx1"/>
                </a:solidFill>
                <a:latin typeface="Arial" pitchFamily="34" charset="0"/>
                <a:cs typeface="Arial" pitchFamily="34" charset="0"/>
              </a:rPr>
              <a:t> HİSTAMİN</a:t>
            </a:r>
          </a:p>
          <a:p>
            <a:pPr>
              <a:buFont typeface="Arial" pitchFamily="34" charset="0"/>
              <a:buChar char="•"/>
            </a:pPr>
            <a:r>
              <a:rPr lang="tr-TR" sz="2400" b="1" dirty="0">
                <a:solidFill>
                  <a:schemeClr val="tx1"/>
                </a:solidFill>
                <a:latin typeface="Arial" pitchFamily="34" charset="0"/>
                <a:cs typeface="Arial" pitchFamily="34" charset="0"/>
              </a:rPr>
              <a:t> TROMBİN</a:t>
            </a:r>
          </a:p>
          <a:p>
            <a:pPr>
              <a:buFont typeface="Arial" pitchFamily="34" charset="0"/>
              <a:buChar char="•"/>
            </a:pPr>
            <a:r>
              <a:rPr lang="tr-TR" sz="2400" b="1" dirty="0">
                <a:solidFill>
                  <a:schemeClr val="tx1"/>
                </a:solidFill>
                <a:latin typeface="Arial" pitchFamily="34" charset="0"/>
                <a:cs typeface="Arial" pitchFamily="34" charset="0"/>
              </a:rPr>
              <a:t> TROMBOSİT AKTİVE EDİCİ FAKTÖR  (PAF)</a:t>
            </a:r>
            <a:endParaRPr lang="en-US" sz="2400" b="1" dirty="0">
              <a:solidFill>
                <a:schemeClr val="tx1"/>
              </a:solidFill>
              <a:latin typeface="Arial" pitchFamily="34" charset="0"/>
              <a:cs typeface="Arial" pitchFamily="34" charset="0"/>
            </a:endParaRPr>
          </a:p>
        </p:txBody>
      </p:sp>
      <p:cxnSp>
        <p:nvCxnSpPr>
          <p:cNvPr id="8" name="Straight Arrow Connector 7"/>
          <p:cNvCxnSpPr/>
          <p:nvPr/>
        </p:nvCxnSpPr>
        <p:spPr>
          <a:xfrm>
            <a:off x="3810000" y="3657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67200" y="3657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24400" y="3657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3657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Flowchart: Terminator 16"/>
          <p:cNvSpPr/>
          <p:nvPr/>
        </p:nvSpPr>
        <p:spPr>
          <a:xfrm>
            <a:off x="6781800" y="4800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Flowchart: Terminator 17"/>
          <p:cNvSpPr/>
          <p:nvPr/>
        </p:nvSpPr>
        <p:spPr>
          <a:xfrm>
            <a:off x="4572000" y="4800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Flowchart: Terminator 19"/>
          <p:cNvSpPr/>
          <p:nvPr/>
        </p:nvSpPr>
        <p:spPr>
          <a:xfrm>
            <a:off x="2362200" y="4800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Flowchart: Terminator 20"/>
          <p:cNvSpPr/>
          <p:nvPr/>
        </p:nvSpPr>
        <p:spPr>
          <a:xfrm>
            <a:off x="5257800" y="5029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Flowchart: Terminator 23"/>
          <p:cNvSpPr/>
          <p:nvPr/>
        </p:nvSpPr>
        <p:spPr>
          <a:xfrm>
            <a:off x="7467600" y="5029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TextBox 24"/>
          <p:cNvSpPr txBox="1"/>
          <p:nvPr/>
        </p:nvSpPr>
        <p:spPr>
          <a:xfrm>
            <a:off x="228600" y="4267200"/>
            <a:ext cx="2635850" cy="400110"/>
          </a:xfrm>
          <a:prstGeom prst="rect">
            <a:avLst/>
          </a:prstGeom>
          <a:noFill/>
        </p:spPr>
        <p:txBody>
          <a:bodyPr wrap="none" rtlCol="0">
            <a:spAutoFit/>
          </a:bodyPr>
          <a:lstStyle/>
          <a:p>
            <a:r>
              <a:rPr lang="tr-TR" sz="2000" b="1" dirty="0">
                <a:latin typeface="Arial" pitchFamily="34" charset="0"/>
                <a:cs typeface="Arial" pitchFamily="34" charset="0"/>
              </a:rPr>
              <a:t>ENDOTEL HÜCRESİ</a:t>
            </a:r>
            <a:endParaRPr lang="en-US" sz="2000" b="1" dirty="0">
              <a:latin typeface="Arial" pitchFamily="34" charset="0"/>
              <a:cs typeface="Arial" pitchFamily="34" charset="0"/>
            </a:endParaRPr>
          </a:p>
        </p:txBody>
      </p:sp>
      <p:sp>
        <p:nvSpPr>
          <p:cNvPr id="36" name="TextBox 35"/>
          <p:cNvSpPr txBox="1"/>
          <p:nvPr/>
        </p:nvSpPr>
        <p:spPr>
          <a:xfrm>
            <a:off x="1066800" y="5638800"/>
            <a:ext cx="5181600" cy="1015663"/>
          </a:xfrm>
          <a:prstGeom prst="rect">
            <a:avLst/>
          </a:prstGeom>
          <a:noFill/>
          <a:ln>
            <a:solidFill>
              <a:schemeClr val="accent6">
                <a:lumMod val="75000"/>
              </a:schemeClr>
            </a:solidFill>
          </a:ln>
        </p:spPr>
        <p:txBody>
          <a:bodyPr wrap="square" rtlCol="0">
            <a:spAutoFit/>
          </a:bodyPr>
          <a:lstStyle/>
          <a:p>
            <a:r>
              <a:rPr lang="tr-TR" sz="2000" b="1" dirty="0">
                <a:solidFill>
                  <a:srgbClr val="7030A0"/>
                </a:solidFill>
                <a:latin typeface="Arial" pitchFamily="34" charset="0"/>
                <a:cs typeface="Arial" pitchFamily="34" charset="0"/>
              </a:rPr>
              <a:t>WEIBEL-PALADE CİSİMCİKLERİ: </a:t>
            </a:r>
            <a:r>
              <a:rPr lang="tr-TR" sz="2000" dirty="0">
                <a:latin typeface="Arial" pitchFamily="34" charset="0"/>
                <a:cs typeface="Arial" pitchFamily="34" charset="0"/>
              </a:rPr>
              <a:t>Endotel hücresi sitoplazmasında P-SELEKTİN içeren granuller</a:t>
            </a:r>
            <a:endParaRPr lang="en-US" sz="2000" dirty="0">
              <a:latin typeface="Arial" pitchFamily="34" charset="0"/>
              <a:cs typeface="Arial" pitchFamily="34" charset="0"/>
            </a:endParaRPr>
          </a:p>
        </p:txBody>
      </p:sp>
      <p:sp>
        <p:nvSpPr>
          <p:cNvPr id="38" name="Flowchart: Terminator 37"/>
          <p:cNvSpPr/>
          <p:nvPr/>
        </p:nvSpPr>
        <p:spPr>
          <a:xfrm>
            <a:off x="152400" y="4800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9" name="Flowchart: Terminator 38"/>
          <p:cNvSpPr/>
          <p:nvPr/>
        </p:nvSpPr>
        <p:spPr>
          <a:xfrm>
            <a:off x="762000" y="5029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0" name="Oval 39"/>
          <p:cNvSpPr/>
          <p:nvPr/>
        </p:nvSpPr>
        <p:spPr>
          <a:xfrm>
            <a:off x="457200" y="4876800"/>
            <a:ext cx="182880" cy="914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1" name="Oval 40"/>
          <p:cNvSpPr/>
          <p:nvPr/>
        </p:nvSpPr>
        <p:spPr>
          <a:xfrm>
            <a:off x="1676400" y="4876800"/>
            <a:ext cx="182880" cy="914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2" name="Oval 41"/>
          <p:cNvSpPr/>
          <p:nvPr/>
        </p:nvSpPr>
        <p:spPr>
          <a:xfrm>
            <a:off x="1676400" y="5257800"/>
            <a:ext cx="182880" cy="914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3" name="Oval 42"/>
          <p:cNvSpPr/>
          <p:nvPr/>
        </p:nvSpPr>
        <p:spPr>
          <a:xfrm>
            <a:off x="533400" y="5181600"/>
            <a:ext cx="182880" cy="914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33" name="Straight Arrow Connector 32"/>
          <p:cNvCxnSpPr/>
          <p:nvPr/>
        </p:nvCxnSpPr>
        <p:spPr>
          <a:xfrm flipH="1" flipV="1">
            <a:off x="609600" y="5257800"/>
            <a:ext cx="45720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Flowchart: Terminator 43"/>
          <p:cNvSpPr/>
          <p:nvPr/>
        </p:nvSpPr>
        <p:spPr>
          <a:xfrm>
            <a:off x="2362200" y="4800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5" name="Flowchart: Terminator 44"/>
          <p:cNvSpPr/>
          <p:nvPr/>
        </p:nvSpPr>
        <p:spPr>
          <a:xfrm>
            <a:off x="2971800" y="5029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0" name="Pentagon 49"/>
          <p:cNvSpPr/>
          <p:nvPr/>
        </p:nvSpPr>
        <p:spPr>
          <a:xfrm rot="16200000">
            <a:off x="7406640" y="4663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1" name="Pentagon 50"/>
          <p:cNvSpPr/>
          <p:nvPr/>
        </p:nvSpPr>
        <p:spPr>
          <a:xfrm rot="16200000">
            <a:off x="7787640" y="4663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2" name="Pentagon 51"/>
          <p:cNvSpPr/>
          <p:nvPr/>
        </p:nvSpPr>
        <p:spPr>
          <a:xfrm rot="16200000">
            <a:off x="8168640" y="4663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3" name="Pentagon 52"/>
          <p:cNvSpPr/>
          <p:nvPr/>
        </p:nvSpPr>
        <p:spPr>
          <a:xfrm rot="16200000">
            <a:off x="2849880" y="4693921"/>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4" name="Pentagon 53"/>
          <p:cNvSpPr/>
          <p:nvPr/>
        </p:nvSpPr>
        <p:spPr>
          <a:xfrm rot="16200000">
            <a:off x="3230880" y="4693921"/>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5" name="Pentagon 54"/>
          <p:cNvSpPr/>
          <p:nvPr/>
        </p:nvSpPr>
        <p:spPr>
          <a:xfrm rot="16200000">
            <a:off x="3611880" y="4693921"/>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6" name="Pentagon 55"/>
          <p:cNvSpPr/>
          <p:nvPr/>
        </p:nvSpPr>
        <p:spPr>
          <a:xfrm rot="16200000">
            <a:off x="5120640" y="4663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7" name="Pentagon 56"/>
          <p:cNvSpPr/>
          <p:nvPr/>
        </p:nvSpPr>
        <p:spPr>
          <a:xfrm rot="16200000">
            <a:off x="5501640" y="4663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8" name="Pentagon 57"/>
          <p:cNvSpPr/>
          <p:nvPr/>
        </p:nvSpPr>
        <p:spPr>
          <a:xfrm rot="16200000">
            <a:off x="5882640" y="4663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9" name="TextBox 58"/>
          <p:cNvSpPr txBox="1"/>
          <p:nvPr/>
        </p:nvSpPr>
        <p:spPr>
          <a:xfrm>
            <a:off x="6019800" y="4114800"/>
            <a:ext cx="2013693" cy="461665"/>
          </a:xfrm>
          <a:prstGeom prst="rect">
            <a:avLst/>
          </a:prstGeom>
          <a:noFill/>
        </p:spPr>
        <p:txBody>
          <a:bodyPr wrap="none" rtlCol="0">
            <a:spAutoFit/>
          </a:bodyPr>
          <a:lstStyle/>
          <a:p>
            <a:r>
              <a:rPr lang="tr-TR" sz="2400" b="1" dirty="0">
                <a:latin typeface="Arial" pitchFamily="34" charset="0"/>
                <a:cs typeface="Arial" pitchFamily="34" charset="0"/>
              </a:rPr>
              <a:t>P-SELEKTİN</a:t>
            </a:r>
            <a:endParaRPr lang="en-US" sz="2400" b="1" dirty="0">
              <a:latin typeface="Arial" pitchFamily="34" charset="0"/>
              <a:cs typeface="Arial" pitchFamily="34" charset="0"/>
            </a:endParaRPr>
          </a:p>
        </p:txBody>
      </p:sp>
      <p:sp>
        <p:nvSpPr>
          <p:cNvPr id="37" name="Rounded Rectangle 36"/>
          <p:cNvSpPr/>
          <p:nvPr/>
        </p:nvSpPr>
        <p:spPr>
          <a:xfrm rot="19421120">
            <a:off x="334461" y="1758994"/>
            <a:ext cx="15897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3"/>
                </a:solidFill>
                <a:effectLst>
                  <a:outerShdw blurRad="38100" dist="38100" dir="2700000" algn="tl">
                    <a:srgbClr val="FFFFFF"/>
                  </a:outerShdw>
                </a:effectLst>
                <a:latin typeface="Arial" pitchFamily="34" charset="0"/>
                <a:cs typeface="Arial" pitchFamily="34" charset="0"/>
              </a:rPr>
              <a:t>EN ERKEN OLAY</a:t>
            </a:r>
            <a:endParaRPr lang="en-US" dirty="0">
              <a:latin typeface="Arial" pitchFamily="34" charset="0"/>
              <a:cs typeface="Arial" pitchFamily="34" charset="0"/>
            </a:endParaRPr>
          </a:p>
        </p:txBody>
      </p:sp>
      <p:sp>
        <p:nvSpPr>
          <p:cNvPr id="46" name="TextBox 45"/>
          <p:cNvSpPr txBox="1"/>
          <p:nvPr/>
        </p:nvSpPr>
        <p:spPr>
          <a:xfrm>
            <a:off x="6781800" y="5715000"/>
            <a:ext cx="1981200" cy="923330"/>
          </a:xfrm>
          <a:prstGeom prst="rect">
            <a:avLst/>
          </a:prstGeom>
          <a:solidFill>
            <a:schemeClr val="bg1"/>
          </a:solidFill>
          <a:ln>
            <a:solidFill>
              <a:schemeClr val="tx1"/>
            </a:solidFill>
          </a:ln>
        </p:spPr>
        <p:txBody>
          <a:bodyPr wrap="square" rtlCol="0">
            <a:spAutoFit/>
          </a:bodyPr>
          <a:lstStyle/>
          <a:p>
            <a:r>
              <a:rPr lang="tr-TR" dirty="0"/>
              <a:t>P-selektin ayrıca trombositlerde bulunur.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76600" y="1981200"/>
            <a:ext cx="2209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latin typeface="Arial" pitchFamily="34" charset="0"/>
                <a:cs typeface="Arial" pitchFamily="34" charset="0"/>
              </a:rPr>
              <a:t> SİTOKİNLER (TNF, IL1)</a:t>
            </a:r>
            <a:endParaRPr lang="en-US" sz="2400" b="1" dirty="0">
              <a:solidFill>
                <a:schemeClr val="tx1"/>
              </a:solidFill>
              <a:latin typeface="Arial" pitchFamily="34" charset="0"/>
              <a:cs typeface="Arial" pitchFamily="34" charset="0"/>
            </a:endParaRPr>
          </a:p>
        </p:txBody>
      </p:sp>
      <p:cxnSp>
        <p:nvCxnSpPr>
          <p:cNvPr id="6" name="Straight Arrow Connector 5"/>
          <p:cNvCxnSpPr/>
          <p:nvPr/>
        </p:nvCxnSpPr>
        <p:spPr>
          <a:xfrm>
            <a:off x="3810000" y="3276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67200" y="3276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24400" y="3276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81600" y="3276600"/>
            <a:ext cx="0" cy="533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Terminator 9"/>
          <p:cNvSpPr/>
          <p:nvPr/>
        </p:nvSpPr>
        <p:spPr>
          <a:xfrm>
            <a:off x="6781800" y="4419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p:cNvSpPr/>
          <p:nvPr/>
        </p:nvSpPr>
        <p:spPr>
          <a:xfrm>
            <a:off x="4572000" y="4419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p:nvSpPr>
        <p:spPr>
          <a:xfrm>
            <a:off x="2362200" y="4419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p:cNvSpPr/>
          <p:nvPr/>
        </p:nvSpPr>
        <p:spPr>
          <a:xfrm>
            <a:off x="5257800" y="4648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p:cNvSpPr/>
          <p:nvPr/>
        </p:nvSpPr>
        <p:spPr>
          <a:xfrm>
            <a:off x="7467600" y="4648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 y="3886200"/>
            <a:ext cx="2148217" cy="400110"/>
          </a:xfrm>
          <a:prstGeom prst="rect">
            <a:avLst/>
          </a:prstGeom>
          <a:noFill/>
        </p:spPr>
        <p:txBody>
          <a:bodyPr wrap="none" rtlCol="0">
            <a:spAutoFit/>
          </a:bodyPr>
          <a:lstStyle/>
          <a:p>
            <a:r>
              <a:rPr lang="tr-TR" sz="2000" b="1" dirty="0"/>
              <a:t>ENDOTEL HÜCRESİ</a:t>
            </a:r>
            <a:endParaRPr lang="en-US" sz="2000" b="1" dirty="0"/>
          </a:p>
        </p:txBody>
      </p:sp>
      <p:sp>
        <p:nvSpPr>
          <p:cNvPr id="17" name="Flowchart: Terminator 16"/>
          <p:cNvSpPr/>
          <p:nvPr/>
        </p:nvSpPr>
        <p:spPr>
          <a:xfrm>
            <a:off x="152400" y="4419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Terminator 23"/>
          <p:cNvSpPr/>
          <p:nvPr/>
        </p:nvSpPr>
        <p:spPr>
          <a:xfrm>
            <a:off x="2362200" y="4419600"/>
            <a:ext cx="2209800" cy="6096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Terminator 24"/>
          <p:cNvSpPr/>
          <p:nvPr/>
        </p:nvSpPr>
        <p:spPr>
          <a:xfrm>
            <a:off x="2971800" y="4648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16200000">
            <a:off x="7406640" y="4282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rot="16200000">
            <a:off x="7787640" y="4282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rot="16200000">
            <a:off x="8168640" y="4282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rot="16200000">
            <a:off x="2849880" y="4312921"/>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rot="16200000">
            <a:off x="3230880" y="4312921"/>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p:cNvSpPr/>
          <p:nvPr/>
        </p:nvSpPr>
        <p:spPr>
          <a:xfrm rot="16200000">
            <a:off x="3611880" y="4312921"/>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rot="16200000">
            <a:off x="5120640" y="4282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rot="16200000">
            <a:off x="5501640" y="4282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rot="16200000">
            <a:off x="5882640" y="4282440"/>
            <a:ext cx="182880" cy="914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19800" y="3657600"/>
            <a:ext cx="2013693" cy="461665"/>
          </a:xfrm>
          <a:prstGeom prst="rect">
            <a:avLst/>
          </a:prstGeom>
          <a:noFill/>
        </p:spPr>
        <p:txBody>
          <a:bodyPr wrap="none" rtlCol="0">
            <a:spAutoFit/>
          </a:bodyPr>
          <a:lstStyle/>
          <a:p>
            <a:r>
              <a:rPr lang="tr-TR" sz="2400" b="1" dirty="0">
                <a:latin typeface="Arial" pitchFamily="34" charset="0"/>
                <a:cs typeface="Arial" pitchFamily="34" charset="0"/>
              </a:rPr>
              <a:t>E-SELEKTİN</a:t>
            </a:r>
            <a:endParaRPr lang="en-US" sz="2400" b="1" dirty="0">
              <a:latin typeface="Arial" pitchFamily="34" charset="0"/>
              <a:cs typeface="Arial" pitchFamily="34" charset="0"/>
            </a:endParaRPr>
          </a:p>
        </p:txBody>
      </p:sp>
      <p:sp>
        <p:nvSpPr>
          <p:cNvPr id="37" name="TextBox 36"/>
          <p:cNvSpPr txBox="1"/>
          <p:nvPr/>
        </p:nvSpPr>
        <p:spPr>
          <a:xfrm>
            <a:off x="228600" y="381000"/>
            <a:ext cx="8686800" cy="954107"/>
          </a:xfrm>
          <a:prstGeom prst="rect">
            <a:avLst/>
          </a:prstGeom>
          <a:solidFill>
            <a:schemeClr val="accent1">
              <a:lumMod val="75000"/>
            </a:schemeClr>
          </a:solidFill>
        </p:spPr>
        <p:txBody>
          <a:bodyPr wrap="square" rtlCol="0">
            <a:spAutoFit/>
          </a:bodyPr>
          <a:lstStyle/>
          <a:p>
            <a:pPr algn="ctr"/>
            <a:r>
              <a:rPr lang="tr-TR" sz="2800" b="1" dirty="0">
                <a:solidFill>
                  <a:schemeClr val="bg1"/>
                </a:solidFill>
                <a:latin typeface="Arial" pitchFamily="34" charset="0"/>
                <a:cs typeface="Arial" pitchFamily="34" charset="0"/>
              </a:rPr>
              <a:t>ENDOTEL YÜZEYİNDEKİ ADEZYON MOLEKÜLLERİNİN UYARILMASI</a:t>
            </a:r>
            <a:endParaRPr lang="en-US" sz="2800" b="1" dirty="0">
              <a:solidFill>
                <a:schemeClr val="bg1"/>
              </a:solidFill>
              <a:latin typeface="Arial" pitchFamily="34" charset="0"/>
              <a:cs typeface="Arial" pitchFamily="34" charset="0"/>
            </a:endParaRPr>
          </a:p>
        </p:txBody>
      </p:sp>
      <p:sp>
        <p:nvSpPr>
          <p:cNvPr id="38" name="Flowchart: Terminator 37"/>
          <p:cNvSpPr/>
          <p:nvPr/>
        </p:nvSpPr>
        <p:spPr>
          <a:xfrm>
            <a:off x="838200" y="4648200"/>
            <a:ext cx="838200" cy="1524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62000" y="5257800"/>
            <a:ext cx="7696200" cy="830997"/>
          </a:xfrm>
          <a:prstGeom prst="rect">
            <a:avLst/>
          </a:prstGeom>
          <a:noFill/>
          <a:ln>
            <a:solidFill>
              <a:schemeClr val="accent6">
                <a:lumMod val="75000"/>
              </a:schemeClr>
            </a:solidFill>
          </a:ln>
        </p:spPr>
        <p:txBody>
          <a:bodyPr wrap="square" rtlCol="0">
            <a:spAutoFit/>
          </a:bodyPr>
          <a:lstStyle/>
          <a:p>
            <a:r>
              <a:rPr lang="tr-TR" sz="2400" dirty="0">
                <a:latin typeface="Arial" pitchFamily="34" charset="0"/>
                <a:cs typeface="Arial" pitchFamily="34" charset="0"/>
              </a:rPr>
              <a:t>Endotel hücreleri sitokinlerle aktive olunca E-selektin eksprese etmeye başlar. </a:t>
            </a:r>
            <a:endParaRPr lang="en-US" sz="24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021"/>
          <p:cNvPicPr>
            <a:picLocks noChangeAspect="1" noChangeArrowheads="1"/>
          </p:cNvPicPr>
          <p:nvPr/>
        </p:nvPicPr>
        <p:blipFill>
          <a:blip r:embed="rId2" cstate="print"/>
          <a:srcRect/>
          <a:stretch>
            <a:fillRect/>
          </a:stretch>
        </p:blipFill>
        <p:spPr>
          <a:xfrm>
            <a:off x="179388" y="134938"/>
            <a:ext cx="8785225" cy="6534150"/>
          </a:xfrm>
          <a:prstGeom prst="rect">
            <a:avLst/>
          </a:prstGeom>
        </p:spPr>
      </p:pic>
      <p:sp>
        <p:nvSpPr>
          <p:cNvPr id="3" name="TextBox 2"/>
          <p:cNvSpPr txBox="1"/>
          <p:nvPr/>
        </p:nvSpPr>
        <p:spPr>
          <a:xfrm>
            <a:off x="685800" y="381000"/>
            <a:ext cx="4655505" cy="523220"/>
          </a:xfrm>
          <a:prstGeom prst="rect">
            <a:avLst/>
          </a:prstGeom>
          <a:noFill/>
        </p:spPr>
        <p:txBody>
          <a:bodyPr wrap="none" rtlCol="0">
            <a:spAutoFit/>
          </a:bodyPr>
          <a:lstStyle/>
          <a:p>
            <a:r>
              <a:rPr lang="tr-TR" sz="2800" b="1" dirty="0">
                <a:solidFill>
                  <a:srgbClr val="00B050"/>
                </a:solidFill>
                <a:latin typeface="Arial" pitchFamily="34" charset="0"/>
                <a:cs typeface="Arial" pitchFamily="34" charset="0"/>
              </a:rPr>
              <a:t>YUVARLANMA (ROLLİNG)</a:t>
            </a:r>
            <a:endParaRPr lang="en-US" sz="2800" b="1" dirty="0">
              <a:solidFill>
                <a:srgbClr val="00B050"/>
              </a:solidFill>
              <a:latin typeface="Arial" pitchFamily="34" charset="0"/>
              <a:cs typeface="Arial" pitchFamily="34" charset="0"/>
            </a:endParaRPr>
          </a:p>
        </p:txBody>
      </p:sp>
      <p:sp>
        <p:nvSpPr>
          <p:cNvPr id="4" name="Metin kutusu 3">
            <a:extLst>
              <a:ext uri="{FF2B5EF4-FFF2-40B4-BE49-F238E27FC236}">
                <a16:creationId xmlns:a16="http://schemas.microsoft.com/office/drawing/2014/main" id="{F8EE1953-0D62-412D-89B4-36A98BC48173}"/>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58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28600" y="152400"/>
            <a:ext cx="8610600" cy="3733800"/>
          </a:xfrm>
          <a:prstGeom prst="rect">
            <a:avLst/>
          </a:prstGeom>
          <a:solidFill>
            <a:schemeClr val="accent2">
              <a:lumMod val="20000"/>
              <a:lumOff val="80000"/>
            </a:schemeClr>
          </a:solidFill>
          <a:ln>
            <a:solidFill>
              <a:schemeClr val="accent2">
                <a:lumMod val="60000"/>
                <a:lumOff val="40000"/>
              </a:schemeClr>
            </a:solidFill>
          </a:ln>
          <a:effectLst>
            <a:outerShdw blurRad="50800" dist="50800" dir="5400000" algn="ctr"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p:cNvSpPr txBox="1"/>
          <p:nvPr/>
        </p:nvSpPr>
        <p:spPr>
          <a:xfrm>
            <a:off x="228600" y="5715000"/>
            <a:ext cx="2590800" cy="523220"/>
          </a:xfrm>
          <a:prstGeom prst="rect">
            <a:avLst/>
          </a:prstGeom>
          <a:solidFill>
            <a:srgbClr val="FFFF00"/>
          </a:solidFill>
          <a:ln w="38100">
            <a:solidFill>
              <a:schemeClr val="accent6">
                <a:lumMod val="75000"/>
              </a:schemeClr>
            </a:solidFill>
          </a:ln>
        </p:spPr>
        <p:txBody>
          <a:bodyPr wrap="square" rtlCol="0">
            <a:spAutoFit/>
          </a:bodyPr>
          <a:lstStyle/>
          <a:p>
            <a:r>
              <a:rPr lang="tr-TR" sz="2800" b="1" dirty="0">
                <a:solidFill>
                  <a:srgbClr val="1D6214"/>
                </a:solidFill>
                <a:latin typeface="Arial" pitchFamily="34" charset="0"/>
                <a:cs typeface="Arial" pitchFamily="34" charset="0"/>
              </a:rPr>
              <a:t>KEMOKİNLER</a:t>
            </a:r>
            <a:endParaRPr lang="en-US" sz="2800" dirty="0">
              <a:solidFill>
                <a:srgbClr val="1D6214"/>
              </a:solidFill>
              <a:latin typeface="Arial" pitchFamily="34" charset="0"/>
              <a:cs typeface="Arial" pitchFamily="34" charset="0"/>
            </a:endParaRPr>
          </a:p>
        </p:txBody>
      </p:sp>
      <p:sp>
        <p:nvSpPr>
          <p:cNvPr id="10" name="TextBox 9"/>
          <p:cNvSpPr txBox="1"/>
          <p:nvPr/>
        </p:nvSpPr>
        <p:spPr>
          <a:xfrm>
            <a:off x="76200" y="4038600"/>
            <a:ext cx="3886200" cy="1015663"/>
          </a:xfrm>
          <a:prstGeom prst="rect">
            <a:avLst/>
          </a:prstGeom>
          <a:noFill/>
          <a:ln w="38100">
            <a:solidFill>
              <a:schemeClr val="accent6">
                <a:lumMod val="75000"/>
              </a:schemeClr>
            </a:solidFill>
          </a:ln>
        </p:spPr>
        <p:txBody>
          <a:bodyPr wrap="square" rtlCol="0">
            <a:spAutoFit/>
          </a:bodyPr>
          <a:lstStyle/>
          <a:p>
            <a:r>
              <a:rPr lang="tr-TR" sz="2000" b="1" dirty="0">
                <a:solidFill>
                  <a:srgbClr val="1D6214"/>
                </a:solidFill>
                <a:latin typeface="Arial" pitchFamily="34" charset="0"/>
                <a:cs typeface="Arial" pitchFamily="34" charset="0"/>
              </a:rPr>
              <a:t>LÖKOSİTLERİ AKTİVE EDER.</a:t>
            </a:r>
          </a:p>
          <a:p>
            <a:r>
              <a:rPr lang="tr-TR" sz="2000" b="1" dirty="0">
                <a:solidFill>
                  <a:srgbClr val="1D6214"/>
                </a:solidFill>
                <a:latin typeface="Arial" pitchFamily="34" charset="0"/>
                <a:cs typeface="Arial" pitchFamily="34" charset="0"/>
              </a:rPr>
              <a:t> </a:t>
            </a:r>
            <a:r>
              <a:rPr lang="tr-TR" sz="2000" dirty="0">
                <a:latin typeface="Arial" pitchFamily="34" charset="0"/>
                <a:cs typeface="Arial" pitchFamily="34" charset="0"/>
              </a:rPr>
              <a:t>İntegrinlerin bağlanma gücünde </a:t>
            </a:r>
            <a:r>
              <a:rPr lang="tr-TR" sz="2000" dirty="0">
                <a:latin typeface="Arial" pitchFamily="34" charset="0"/>
                <a:cs typeface="Arial" pitchFamily="34" charset="0"/>
                <a:sym typeface="Symbol"/>
              </a:rPr>
              <a:t> </a:t>
            </a:r>
            <a:r>
              <a:rPr lang="tr-TR" sz="2000" dirty="0">
                <a:latin typeface="Arial" pitchFamily="34" charset="0"/>
                <a:cs typeface="Arial" pitchFamily="34" charset="0"/>
              </a:rPr>
              <a:t>(Normalde düşük afinitelidir.)</a:t>
            </a:r>
            <a:endParaRPr lang="en-US" sz="2000" dirty="0">
              <a:latin typeface="Arial" pitchFamily="34" charset="0"/>
              <a:cs typeface="Arial" pitchFamily="34" charset="0"/>
            </a:endParaRPr>
          </a:p>
        </p:txBody>
      </p:sp>
      <p:cxnSp>
        <p:nvCxnSpPr>
          <p:cNvPr id="11" name="Straight Arrow Connector 10"/>
          <p:cNvCxnSpPr/>
          <p:nvPr/>
        </p:nvCxnSpPr>
        <p:spPr>
          <a:xfrm>
            <a:off x="5029200" y="5943600"/>
            <a:ext cx="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09600" y="1752600"/>
            <a:ext cx="2895600" cy="1295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Arial" pitchFamily="34" charset="0"/>
                <a:cs typeface="Arial" pitchFamily="34" charset="0"/>
              </a:rPr>
              <a:t>İNTEGRİNLER</a:t>
            </a:r>
          </a:p>
          <a:p>
            <a:pPr algn="ctr"/>
            <a:r>
              <a:rPr lang="tr-TR" sz="2000" b="1" dirty="0">
                <a:solidFill>
                  <a:schemeClr val="tx1"/>
                </a:solidFill>
                <a:latin typeface="Arial" pitchFamily="34" charset="0"/>
                <a:cs typeface="Arial" pitchFamily="34" charset="0"/>
              </a:rPr>
              <a:t> (VLA-4, LFA-1)</a:t>
            </a:r>
          </a:p>
        </p:txBody>
      </p:sp>
      <p:sp>
        <p:nvSpPr>
          <p:cNvPr id="13" name="Rounded Rectangle 12"/>
          <p:cNvSpPr/>
          <p:nvPr/>
        </p:nvSpPr>
        <p:spPr>
          <a:xfrm>
            <a:off x="5181600" y="1828800"/>
            <a:ext cx="3352800" cy="1066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tx1"/>
                </a:solidFill>
                <a:latin typeface="Arial" pitchFamily="34" charset="0"/>
                <a:cs typeface="Arial" pitchFamily="34" charset="0"/>
              </a:rPr>
              <a:t>Ig Ailesi</a:t>
            </a:r>
          </a:p>
          <a:p>
            <a:pPr>
              <a:buFont typeface="Arial" pitchFamily="34" charset="0"/>
              <a:buChar char="•"/>
            </a:pPr>
            <a:r>
              <a:rPr lang="tr-TR" sz="2000" b="1" dirty="0">
                <a:solidFill>
                  <a:schemeClr val="tx1"/>
                </a:solidFill>
                <a:latin typeface="Arial" pitchFamily="34" charset="0"/>
                <a:cs typeface="Arial" pitchFamily="34" charset="0"/>
              </a:rPr>
              <a:t>ICAM-1 (LFA-1 ligandı) </a:t>
            </a:r>
          </a:p>
          <a:p>
            <a:pPr>
              <a:buFont typeface="Arial" pitchFamily="34" charset="0"/>
              <a:buChar char="•"/>
            </a:pPr>
            <a:r>
              <a:rPr lang="tr-TR" sz="2000" b="1" dirty="0">
                <a:solidFill>
                  <a:schemeClr val="tx1"/>
                </a:solidFill>
                <a:latin typeface="Arial" pitchFamily="34" charset="0"/>
                <a:cs typeface="Arial" pitchFamily="34" charset="0"/>
              </a:rPr>
              <a:t>VCAM-1 (VLA-4 ligandı)</a:t>
            </a:r>
            <a:endParaRPr lang="en-US" sz="2000" b="1" dirty="0">
              <a:solidFill>
                <a:schemeClr val="tx1"/>
              </a:solidFill>
              <a:latin typeface="Arial" pitchFamily="34" charset="0"/>
              <a:cs typeface="Arial" pitchFamily="34" charset="0"/>
            </a:endParaRPr>
          </a:p>
        </p:txBody>
      </p:sp>
      <p:cxnSp>
        <p:nvCxnSpPr>
          <p:cNvPr id="14" name="Straight Arrow Connector 13"/>
          <p:cNvCxnSpPr/>
          <p:nvPr/>
        </p:nvCxnSpPr>
        <p:spPr>
          <a:xfrm>
            <a:off x="3810000" y="2286000"/>
            <a:ext cx="1066800"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81400" y="2514600"/>
            <a:ext cx="1524000" cy="923330"/>
          </a:xfrm>
          <a:prstGeom prst="rect">
            <a:avLst/>
          </a:prstGeom>
          <a:noFill/>
          <a:ln>
            <a:solidFill>
              <a:srgbClr val="C00000"/>
            </a:solidFill>
          </a:ln>
        </p:spPr>
        <p:txBody>
          <a:bodyPr wrap="square" rtlCol="0">
            <a:spAutoFit/>
          </a:bodyPr>
          <a:lstStyle/>
          <a:p>
            <a:pPr algn="ctr"/>
            <a:r>
              <a:rPr lang="tr-TR" b="1" dirty="0">
                <a:solidFill>
                  <a:srgbClr val="C00000"/>
                </a:solidFill>
                <a:latin typeface="Arial" pitchFamily="34" charset="0"/>
                <a:cs typeface="Arial" pitchFamily="34" charset="0"/>
              </a:rPr>
              <a:t>YÜKSEK AFİNİTELİ BAĞ</a:t>
            </a:r>
            <a:endParaRPr lang="en-US" b="1" dirty="0">
              <a:solidFill>
                <a:srgbClr val="C00000"/>
              </a:solidFill>
              <a:latin typeface="Arial" pitchFamily="34" charset="0"/>
              <a:cs typeface="Arial" pitchFamily="34" charset="0"/>
            </a:endParaRPr>
          </a:p>
        </p:txBody>
      </p:sp>
      <p:sp>
        <p:nvSpPr>
          <p:cNvPr id="19" name="TextBox 18"/>
          <p:cNvSpPr txBox="1"/>
          <p:nvPr/>
        </p:nvSpPr>
        <p:spPr>
          <a:xfrm>
            <a:off x="6629400" y="5715000"/>
            <a:ext cx="1828800" cy="523220"/>
          </a:xfrm>
          <a:prstGeom prst="rect">
            <a:avLst/>
          </a:prstGeom>
          <a:solidFill>
            <a:srgbClr val="FFFF00"/>
          </a:solidFill>
          <a:ln w="38100">
            <a:solidFill>
              <a:schemeClr val="accent6">
                <a:lumMod val="75000"/>
              </a:schemeClr>
            </a:solidFill>
          </a:ln>
        </p:spPr>
        <p:txBody>
          <a:bodyPr wrap="square" rtlCol="0">
            <a:spAutoFit/>
          </a:bodyPr>
          <a:lstStyle/>
          <a:p>
            <a:pPr algn="ctr"/>
            <a:r>
              <a:rPr lang="tr-TR" sz="2800" b="1" dirty="0">
                <a:solidFill>
                  <a:srgbClr val="1D6214"/>
                </a:solidFill>
                <a:latin typeface="Arial" pitchFamily="34" charset="0"/>
                <a:cs typeface="Arial" pitchFamily="34" charset="0"/>
              </a:rPr>
              <a:t>TNF, IL1</a:t>
            </a:r>
            <a:endParaRPr lang="en-US" sz="2800" dirty="0">
              <a:solidFill>
                <a:srgbClr val="1D6214"/>
              </a:solidFill>
              <a:latin typeface="Arial" pitchFamily="34" charset="0"/>
              <a:cs typeface="Arial" pitchFamily="34" charset="0"/>
            </a:endParaRPr>
          </a:p>
        </p:txBody>
      </p:sp>
      <p:sp>
        <p:nvSpPr>
          <p:cNvPr id="20" name="TextBox 19"/>
          <p:cNvSpPr txBox="1"/>
          <p:nvPr/>
        </p:nvSpPr>
        <p:spPr>
          <a:xfrm>
            <a:off x="5486400" y="4038600"/>
            <a:ext cx="3352800" cy="1015663"/>
          </a:xfrm>
          <a:prstGeom prst="rect">
            <a:avLst/>
          </a:prstGeom>
          <a:noFill/>
          <a:ln w="38100">
            <a:solidFill>
              <a:schemeClr val="accent6">
                <a:lumMod val="75000"/>
              </a:schemeClr>
            </a:solidFill>
          </a:ln>
        </p:spPr>
        <p:txBody>
          <a:bodyPr wrap="square" rtlCol="0">
            <a:spAutoFit/>
          </a:bodyPr>
          <a:lstStyle/>
          <a:p>
            <a:r>
              <a:rPr lang="tr-TR" sz="2000" b="1" dirty="0">
                <a:solidFill>
                  <a:srgbClr val="1D6214"/>
                </a:solidFill>
                <a:latin typeface="Arial" pitchFamily="34" charset="0"/>
                <a:cs typeface="Arial" pitchFamily="34" charset="0"/>
              </a:rPr>
              <a:t>ENDOTELDEKİ İNTEGRİN LİGANDLARININ EKSPRESYONUNU</a:t>
            </a:r>
            <a:r>
              <a:rPr lang="tr-TR" sz="2000" dirty="0">
                <a:latin typeface="Arial" pitchFamily="34" charset="0"/>
                <a:cs typeface="Arial" pitchFamily="34" charset="0"/>
                <a:sym typeface="Symbol"/>
              </a:rPr>
              <a:t> </a:t>
            </a:r>
            <a:endParaRPr lang="en-US" sz="2000" dirty="0">
              <a:latin typeface="Arial" pitchFamily="34" charset="0"/>
              <a:cs typeface="Arial" pitchFamily="34" charset="0"/>
            </a:endParaRPr>
          </a:p>
        </p:txBody>
      </p:sp>
      <p:sp>
        <p:nvSpPr>
          <p:cNvPr id="22" name="Oval 21"/>
          <p:cNvSpPr/>
          <p:nvPr/>
        </p:nvSpPr>
        <p:spPr>
          <a:xfrm>
            <a:off x="1905000" y="381000"/>
            <a:ext cx="4572000" cy="11824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itchFamily="34" charset="0"/>
                <a:cs typeface="Arial" pitchFamily="34" charset="0"/>
              </a:rPr>
              <a:t>SIKI ADEZYON</a:t>
            </a:r>
            <a:endParaRPr lang="en-US" sz="3200" b="1" dirty="0">
              <a:solidFill>
                <a:schemeClr val="tx1"/>
              </a:solidFill>
              <a:latin typeface="Arial" pitchFamily="34" charset="0"/>
              <a:cs typeface="Arial" pitchFamily="34" charset="0"/>
            </a:endParaRPr>
          </a:p>
        </p:txBody>
      </p:sp>
      <p:sp>
        <p:nvSpPr>
          <p:cNvPr id="16" name="TextBox 15"/>
          <p:cNvSpPr txBox="1"/>
          <p:nvPr/>
        </p:nvSpPr>
        <p:spPr>
          <a:xfrm>
            <a:off x="1371600" y="3048000"/>
            <a:ext cx="1324402" cy="400110"/>
          </a:xfrm>
          <a:prstGeom prst="rect">
            <a:avLst/>
          </a:prstGeom>
          <a:solidFill>
            <a:srgbClr val="FFFF00"/>
          </a:solidFill>
        </p:spPr>
        <p:txBody>
          <a:bodyPr wrap="none" rtlCol="0">
            <a:spAutoFit/>
          </a:bodyPr>
          <a:lstStyle/>
          <a:p>
            <a:r>
              <a:rPr lang="tr-TR" sz="2000" b="1" dirty="0">
                <a:latin typeface="Arial" pitchFamily="34" charset="0"/>
                <a:cs typeface="Arial" pitchFamily="34" charset="0"/>
              </a:rPr>
              <a:t>LÖKOSİT</a:t>
            </a:r>
            <a:endParaRPr lang="en-US" sz="2000" b="1" dirty="0">
              <a:latin typeface="Arial" pitchFamily="34" charset="0"/>
              <a:cs typeface="Arial" pitchFamily="34" charset="0"/>
            </a:endParaRPr>
          </a:p>
        </p:txBody>
      </p:sp>
      <p:sp>
        <p:nvSpPr>
          <p:cNvPr id="17" name="TextBox 16"/>
          <p:cNvSpPr txBox="1"/>
          <p:nvPr/>
        </p:nvSpPr>
        <p:spPr>
          <a:xfrm>
            <a:off x="5791200" y="2895600"/>
            <a:ext cx="1412566" cy="400110"/>
          </a:xfrm>
          <a:prstGeom prst="rect">
            <a:avLst/>
          </a:prstGeom>
          <a:solidFill>
            <a:srgbClr val="FFFF00"/>
          </a:solidFill>
        </p:spPr>
        <p:txBody>
          <a:bodyPr wrap="none" rtlCol="0">
            <a:spAutoFit/>
          </a:bodyPr>
          <a:lstStyle/>
          <a:p>
            <a:r>
              <a:rPr lang="tr-TR" sz="2000" b="1" dirty="0">
                <a:latin typeface="Arial" pitchFamily="34" charset="0"/>
                <a:cs typeface="Arial" pitchFamily="34" charset="0"/>
              </a:rPr>
              <a:t>ENDOTEL</a:t>
            </a:r>
            <a:endParaRPr lang="en-US" sz="2000" b="1" dirty="0">
              <a:latin typeface="Arial" pitchFamily="34" charset="0"/>
              <a:cs typeface="Arial" pitchFamily="34" charset="0"/>
            </a:endParaRPr>
          </a:p>
        </p:txBody>
      </p:sp>
      <p:sp>
        <p:nvSpPr>
          <p:cNvPr id="18" name="Rounded Rectangle 17"/>
          <p:cNvSpPr/>
          <p:nvPr/>
        </p:nvSpPr>
        <p:spPr>
          <a:xfrm>
            <a:off x="3352800" y="5638800"/>
            <a:ext cx="2590800"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latin typeface="Arial" pitchFamily="34" charset="0"/>
                <a:cs typeface="Arial" pitchFamily="34" charset="0"/>
              </a:rPr>
              <a:t>MAST HÜCRESİ</a:t>
            </a:r>
          </a:p>
          <a:p>
            <a:r>
              <a:rPr lang="tr-TR" b="1" dirty="0">
                <a:solidFill>
                  <a:schemeClr val="tx1"/>
                </a:solidFill>
                <a:latin typeface="Arial" pitchFamily="34" charset="0"/>
                <a:cs typeface="Arial" pitchFamily="34" charset="0"/>
              </a:rPr>
              <a:t>MAKROFAJLAR</a:t>
            </a:r>
          </a:p>
          <a:p>
            <a:r>
              <a:rPr lang="tr-TR" b="1" dirty="0">
                <a:solidFill>
                  <a:schemeClr val="tx1"/>
                </a:solidFill>
                <a:latin typeface="Arial" pitchFamily="34" charset="0"/>
                <a:cs typeface="Arial" pitchFamily="34" charset="0"/>
              </a:rPr>
              <a:t>ENDOTEL HÜCRESİ</a:t>
            </a:r>
          </a:p>
        </p:txBody>
      </p:sp>
      <p:cxnSp>
        <p:nvCxnSpPr>
          <p:cNvPr id="26" name="Straight Arrow Connector 25"/>
          <p:cNvCxnSpPr/>
          <p:nvPr/>
        </p:nvCxnSpPr>
        <p:spPr>
          <a:xfrm flipV="1">
            <a:off x="6096000" y="6324600"/>
            <a:ext cx="762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133600" y="6324600"/>
            <a:ext cx="9906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600200" y="518160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91400" y="518160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g025"/>
          <p:cNvPicPr>
            <a:picLocks noGrp="1" noChangeAspect="1" noChangeArrowheads="1"/>
          </p:cNvPicPr>
          <p:nvPr>
            <p:ph idx="1"/>
          </p:nvPr>
        </p:nvPicPr>
        <p:blipFill>
          <a:blip r:embed="rId2" cstate="print"/>
          <a:srcRect/>
          <a:stretch>
            <a:fillRect/>
          </a:stretch>
        </p:blipFill>
        <p:spPr>
          <a:xfrm>
            <a:off x="179388" y="133350"/>
            <a:ext cx="8964612" cy="6724650"/>
          </a:xfrm>
        </p:spPr>
      </p:pic>
      <p:sp>
        <p:nvSpPr>
          <p:cNvPr id="3" name="TextBox 2"/>
          <p:cNvSpPr txBox="1"/>
          <p:nvPr/>
        </p:nvSpPr>
        <p:spPr>
          <a:xfrm>
            <a:off x="202738" y="304800"/>
            <a:ext cx="3088474" cy="584775"/>
          </a:xfrm>
          <a:prstGeom prst="rect">
            <a:avLst/>
          </a:prstGeom>
          <a:solidFill>
            <a:srgbClr val="FFFF00"/>
          </a:solidFill>
        </p:spPr>
        <p:txBody>
          <a:bodyPr wrap="none" rtlCol="0">
            <a:spAutoFit/>
          </a:bodyPr>
          <a:lstStyle/>
          <a:p>
            <a:pPr algn="ctr"/>
            <a:r>
              <a:rPr lang="tr-TR" sz="3200" b="1" dirty="0">
                <a:latin typeface="Arial" pitchFamily="34" charset="0"/>
                <a:cs typeface="Arial" pitchFamily="34" charset="0"/>
              </a:rPr>
              <a:t>SIKI ADEZYON</a:t>
            </a:r>
            <a:endParaRPr lang="en-US" sz="3200" b="1" dirty="0">
              <a:latin typeface="Arial" pitchFamily="34" charset="0"/>
              <a:cs typeface="Arial" pitchFamily="34" charset="0"/>
            </a:endParaRPr>
          </a:p>
        </p:txBody>
      </p:sp>
      <p:sp>
        <p:nvSpPr>
          <p:cNvPr id="4" name="Metin kutusu 3">
            <a:extLst>
              <a:ext uri="{FF2B5EF4-FFF2-40B4-BE49-F238E27FC236}">
                <a16:creationId xmlns:a16="http://schemas.microsoft.com/office/drawing/2014/main" id="{2E29FAA2-39E1-4A60-8921-A0CD23BBED20}"/>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58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1871-002-f007c"/>
          <p:cNvPicPr>
            <a:picLocks noChangeAspect="1" noChangeArrowheads="1"/>
          </p:cNvPicPr>
          <p:nvPr/>
        </p:nvPicPr>
        <p:blipFill>
          <a:blip r:embed="rId2" cstate="print"/>
          <a:srcRect b="10581"/>
          <a:stretch>
            <a:fillRect/>
          </a:stretch>
        </p:blipFill>
        <p:spPr>
          <a:xfrm>
            <a:off x="4343400" y="3124200"/>
            <a:ext cx="4649683" cy="2971800"/>
          </a:xfrm>
          <a:prstGeom prst="rect">
            <a:avLst/>
          </a:prstGeom>
          <a:noFill/>
          <a:ln>
            <a:solidFill>
              <a:schemeClr val="tx2">
                <a:lumMod val="60000"/>
                <a:lumOff val="40000"/>
              </a:schemeClr>
            </a:solidFill>
          </a:ln>
        </p:spPr>
      </p:pic>
      <p:pic>
        <p:nvPicPr>
          <p:cNvPr id="5" name="Picture 4" descr="S01871-002-f007b"/>
          <p:cNvPicPr>
            <a:picLocks noChangeAspect="1" noChangeArrowheads="1"/>
          </p:cNvPicPr>
          <p:nvPr/>
        </p:nvPicPr>
        <p:blipFill>
          <a:blip r:embed="rId3" cstate="print"/>
          <a:srcRect b="7692"/>
          <a:stretch>
            <a:fillRect/>
          </a:stretch>
        </p:blipFill>
        <p:spPr>
          <a:xfrm>
            <a:off x="71718" y="3124200"/>
            <a:ext cx="4195482" cy="2971800"/>
          </a:xfrm>
          <a:prstGeom prst="rect">
            <a:avLst/>
          </a:prstGeom>
          <a:noFill/>
          <a:ln>
            <a:solidFill>
              <a:schemeClr val="tx2">
                <a:lumMod val="60000"/>
                <a:lumOff val="40000"/>
              </a:schemeClr>
            </a:solidFill>
          </a:ln>
        </p:spPr>
      </p:pic>
      <p:pic>
        <p:nvPicPr>
          <p:cNvPr id="6" name="Picture 5" descr="S01871-002-f007a"/>
          <p:cNvPicPr>
            <a:picLocks noChangeAspect="1" noChangeArrowheads="1"/>
          </p:cNvPicPr>
          <p:nvPr/>
        </p:nvPicPr>
        <p:blipFill>
          <a:blip r:embed="rId4" cstate="print"/>
          <a:srcRect b="13158"/>
          <a:stretch>
            <a:fillRect/>
          </a:stretch>
        </p:blipFill>
        <p:spPr>
          <a:xfrm>
            <a:off x="1600200" y="381000"/>
            <a:ext cx="6205901" cy="2514600"/>
          </a:xfrm>
          <a:prstGeom prst="rect">
            <a:avLst/>
          </a:prstGeom>
          <a:noFill/>
          <a:ln>
            <a:solidFill>
              <a:schemeClr val="tx2">
                <a:lumMod val="60000"/>
                <a:lumOff val="40000"/>
              </a:schemeClr>
            </a:solidFill>
          </a:ln>
        </p:spPr>
      </p:pic>
      <p:sp>
        <p:nvSpPr>
          <p:cNvPr id="7" name="Metin kutusu 6">
            <a:extLst>
              <a:ext uri="{FF2B5EF4-FFF2-40B4-BE49-F238E27FC236}">
                <a16:creationId xmlns:a16="http://schemas.microsoft.com/office/drawing/2014/main" id="{365D60D0-33B1-4EAA-B8B0-DC6066BCD712}"/>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56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g027"/>
          <p:cNvPicPr>
            <a:picLocks noGrp="1" noChangeAspect="1" noChangeArrowheads="1"/>
          </p:cNvPicPr>
          <p:nvPr>
            <p:ph idx="1"/>
          </p:nvPr>
        </p:nvPicPr>
        <p:blipFill>
          <a:blip r:embed="rId3" cstate="print"/>
          <a:srcRect/>
          <a:stretch>
            <a:fillRect/>
          </a:stretch>
        </p:blipFill>
        <p:spPr>
          <a:xfrm>
            <a:off x="0" y="134938"/>
            <a:ext cx="8964613" cy="6723062"/>
          </a:xfrm>
        </p:spPr>
      </p:pic>
      <p:sp>
        <p:nvSpPr>
          <p:cNvPr id="3" name="TextBox 2"/>
          <p:cNvSpPr txBox="1"/>
          <p:nvPr/>
        </p:nvSpPr>
        <p:spPr>
          <a:xfrm>
            <a:off x="228603" y="304800"/>
            <a:ext cx="4129657" cy="1077218"/>
          </a:xfrm>
          <a:prstGeom prst="rect">
            <a:avLst/>
          </a:prstGeom>
          <a:solidFill>
            <a:srgbClr val="FFFF00"/>
          </a:solidFill>
        </p:spPr>
        <p:txBody>
          <a:bodyPr wrap="none" rtlCol="0">
            <a:spAutoFit/>
          </a:bodyPr>
          <a:lstStyle/>
          <a:p>
            <a:pPr algn="ctr"/>
            <a:r>
              <a:rPr lang="en-US" sz="3200" b="1" dirty="0">
                <a:latin typeface="Arial" pitchFamily="34" charset="0"/>
                <a:cs typeface="Arial" pitchFamily="34" charset="0"/>
              </a:rPr>
              <a:t>TRANSM</a:t>
            </a:r>
            <a:r>
              <a:rPr lang="tr-TR" sz="3200" b="1" dirty="0">
                <a:latin typeface="Arial" pitchFamily="34" charset="0"/>
                <a:cs typeface="Arial" pitchFamily="34" charset="0"/>
              </a:rPr>
              <a:t>İ</a:t>
            </a:r>
            <a:r>
              <a:rPr lang="en-US" sz="3200" b="1" dirty="0">
                <a:latin typeface="Arial" pitchFamily="34" charset="0"/>
                <a:cs typeface="Arial" pitchFamily="34" charset="0"/>
              </a:rPr>
              <a:t>GRASYON</a:t>
            </a:r>
            <a:endParaRPr lang="tr-TR" sz="3200" b="1" dirty="0">
              <a:latin typeface="Arial" pitchFamily="34" charset="0"/>
              <a:cs typeface="Arial" pitchFamily="34" charset="0"/>
            </a:endParaRPr>
          </a:p>
          <a:p>
            <a:pPr algn="ctr"/>
            <a:r>
              <a:rPr lang="tr-TR" sz="3200" b="1" dirty="0">
                <a:latin typeface="Arial" pitchFamily="34" charset="0"/>
                <a:cs typeface="Arial" pitchFamily="34" charset="0"/>
              </a:rPr>
              <a:t> (DİAPEDEZ)</a:t>
            </a:r>
            <a:endParaRPr lang="en-US" sz="3200" b="1" dirty="0">
              <a:latin typeface="Arial" pitchFamily="34" charset="0"/>
              <a:cs typeface="Arial" pitchFamily="34" charset="0"/>
            </a:endParaRPr>
          </a:p>
        </p:txBody>
      </p:sp>
      <p:sp>
        <p:nvSpPr>
          <p:cNvPr id="4" name="Rectangle 3"/>
          <p:cNvSpPr/>
          <p:nvPr/>
        </p:nvSpPr>
        <p:spPr>
          <a:xfrm>
            <a:off x="228600" y="4114800"/>
            <a:ext cx="4572000" cy="1384995"/>
          </a:xfrm>
          <a:prstGeom prst="rect">
            <a:avLst/>
          </a:prstGeom>
        </p:spPr>
        <p:txBody>
          <a:bodyPr>
            <a:spAutoFit/>
          </a:bodyPr>
          <a:lstStyle/>
          <a:p>
            <a:r>
              <a:rPr lang="tr-TR" sz="2800" dirty="0">
                <a:latin typeface="Arial" pitchFamily="34" charset="0"/>
                <a:cs typeface="Arial" pitchFamily="34" charset="0"/>
              </a:rPr>
              <a:t>Homofilik (birbirine bağlanan) adezyon molekülleri</a:t>
            </a:r>
            <a:endParaRPr lang="en-US" sz="2800" dirty="0">
              <a:latin typeface="Arial" pitchFamily="34" charset="0"/>
              <a:cs typeface="Arial" pitchFamily="34" charset="0"/>
            </a:endParaRPr>
          </a:p>
        </p:txBody>
      </p:sp>
      <p:sp>
        <p:nvSpPr>
          <p:cNvPr id="5" name="Metin kutusu 4">
            <a:extLst>
              <a:ext uri="{FF2B5EF4-FFF2-40B4-BE49-F238E27FC236}">
                <a16:creationId xmlns:a16="http://schemas.microsoft.com/office/drawing/2014/main" id="{18698D7F-FF47-4185-9EAD-0C08A630ADDB}"/>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58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04800"/>
            <a:ext cx="7772400" cy="6172200"/>
          </a:xfrm>
        </p:spPr>
        <p:txBody>
          <a:bodyPr>
            <a:noAutofit/>
          </a:bodyPr>
          <a:lstStyle/>
          <a:p>
            <a:r>
              <a:rPr lang="tr-TR" sz="2800" dirty="0">
                <a:latin typeface="Arial" pitchFamily="34" charset="0"/>
                <a:cs typeface="Arial" pitchFamily="34" charset="0"/>
              </a:rPr>
              <a:t>Lökosit tipi,</a:t>
            </a:r>
          </a:p>
          <a:p>
            <a:pPr lvl="1"/>
            <a:r>
              <a:rPr lang="tr-TR" sz="2800" dirty="0">
                <a:latin typeface="Arial" pitchFamily="34" charset="0"/>
                <a:cs typeface="Arial" pitchFamily="34" charset="0"/>
              </a:rPr>
              <a:t>İnflamatuar yanıt süresine</a:t>
            </a:r>
          </a:p>
          <a:p>
            <a:pPr lvl="1"/>
            <a:r>
              <a:rPr lang="tr-TR" sz="2800" dirty="0">
                <a:latin typeface="Arial" pitchFamily="34" charset="0"/>
                <a:cs typeface="Arial" pitchFamily="34" charset="0"/>
              </a:rPr>
              <a:t>Uyaran tipine bağlı</a:t>
            </a:r>
          </a:p>
          <a:p>
            <a:pPr lvl="1">
              <a:buNone/>
            </a:pPr>
            <a:r>
              <a:rPr lang="tr-TR" sz="2800" dirty="0">
                <a:latin typeface="Arial" pitchFamily="34" charset="0"/>
                <a:cs typeface="Arial" pitchFamily="34" charset="0"/>
              </a:rPr>
              <a:t>İlk 6-24 saat nötrofiller, 24- 48 saat monositler baskın</a:t>
            </a:r>
          </a:p>
          <a:p>
            <a:r>
              <a:rPr lang="tr-TR" sz="2800" dirty="0">
                <a:latin typeface="Arial" pitchFamily="34" charset="0"/>
                <a:cs typeface="Arial" pitchFamily="34" charset="0"/>
              </a:rPr>
              <a:t>Uyarı türü önemli.</a:t>
            </a:r>
          </a:p>
          <a:p>
            <a:pPr lvl="1"/>
            <a:r>
              <a:rPr lang="tr-TR" sz="2800" dirty="0">
                <a:latin typeface="Arial" pitchFamily="34" charset="0"/>
                <a:cs typeface="Arial" pitchFamily="34" charset="0"/>
              </a:rPr>
              <a:t>Viral enfeksiyonlarda ilk gelen hücre lenfositler</a:t>
            </a:r>
          </a:p>
          <a:p>
            <a:pPr lvl="1"/>
            <a:r>
              <a:rPr lang="tr-TR" sz="2800" dirty="0">
                <a:latin typeface="Arial" pitchFamily="34" charset="0"/>
                <a:cs typeface="Arial" pitchFamily="34" charset="0"/>
              </a:rPr>
              <a:t>Hipersensitivite (aşırı duyarlılık) reaksiyonlarında temel hücre eozinofil lökositler</a:t>
            </a:r>
          </a:p>
          <a:p>
            <a:pPr lvl="1"/>
            <a:r>
              <a:rPr lang="tr-TR" sz="2800" dirty="0">
                <a:latin typeface="Arial" pitchFamily="34" charset="0"/>
                <a:cs typeface="Arial" pitchFamily="34" charset="0"/>
              </a:rPr>
              <a:t>Psödomonas enfeksiyonunda nötrofiller 2-4 gün boyunca baskın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228600" y="2209800"/>
            <a:ext cx="3887787" cy="2677656"/>
          </a:xfrm>
          <a:prstGeom prst="rect">
            <a:avLst/>
          </a:prstGeom>
          <a:noFill/>
          <a:ln w="9525">
            <a:noFill/>
            <a:miter lim="800000"/>
            <a:headEnd/>
            <a:tailEnd/>
          </a:ln>
          <a:effectLst/>
        </p:spPr>
        <p:txBody>
          <a:bodyPr wrap="square">
            <a:spAutoFit/>
          </a:bodyPr>
          <a:lstStyle/>
          <a:p>
            <a:r>
              <a:rPr lang="tr-TR" sz="2400" b="1" dirty="0">
                <a:latin typeface="Arial" pitchFamily="34" charset="0"/>
                <a:cs typeface="Arial" pitchFamily="34" charset="0"/>
              </a:rPr>
              <a:t>Lökositlerin damar dışına çıktıktan sonra</a:t>
            </a:r>
          </a:p>
          <a:p>
            <a:r>
              <a:rPr lang="tr-TR" sz="2400" b="1" dirty="0">
                <a:latin typeface="Arial" pitchFamily="34" charset="0"/>
                <a:cs typeface="Arial" pitchFamily="34" charset="0"/>
              </a:rPr>
              <a:t>inflamasyon </a:t>
            </a:r>
          </a:p>
          <a:p>
            <a:r>
              <a:rPr lang="tr-TR" sz="2400" b="1" dirty="0">
                <a:latin typeface="Arial" pitchFamily="34" charset="0"/>
                <a:cs typeface="Arial" pitchFamily="34" charset="0"/>
              </a:rPr>
              <a:t>odağına yönelerek </a:t>
            </a:r>
          </a:p>
          <a:p>
            <a:r>
              <a:rPr lang="tr-TR" sz="2400" b="1" dirty="0">
                <a:latin typeface="Arial" pitchFamily="34" charset="0"/>
                <a:cs typeface="Arial" pitchFamily="34" charset="0"/>
              </a:rPr>
              <a:t>hücreler arası aralıkta  </a:t>
            </a:r>
          </a:p>
          <a:p>
            <a:r>
              <a:rPr lang="tr-TR" sz="2400" b="1" dirty="0">
                <a:latin typeface="Arial" pitchFamily="34" charset="0"/>
                <a:cs typeface="Arial" pitchFamily="34" charset="0"/>
              </a:rPr>
              <a:t>(ekstrasellüler </a:t>
            </a:r>
            <a:r>
              <a:rPr lang="tr-TR" sz="2400" b="1" dirty="0" err="1">
                <a:latin typeface="Arial" pitchFamily="34" charset="0"/>
                <a:cs typeface="Arial" pitchFamily="34" charset="0"/>
              </a:rPr>
              <a:t>matriks</a:t>
            </a:r>
            <a:r>
              <a:rPr lang="tr-TR" sz="2400" b="1" dirty="0">
                <a:latin typeface="Arial" pitchFamily="34" charset="0"/>
                <a:cs typeface="Arial" pitchFamily="34" charset="0"/>
              </a:rPr>
              <a:t> içinde) hareketi</a:t>
            </a:r>
            <a:r>
              <a:rPr lang="tr-TR" sz="2400" dirty="0">
                <a:latin typeface="Arial" pitchFamily="34" charset="0"/>
                <a:cs typeface="Arial" pitchFamily="34" charset="0"/>
              </a:rPr>
              <a:t> </a:t>
            </a:r>
          </a:p>
        </p:txBody>
      </p:sp>
      <p:sp>
        <p:nvSpPr>
          <p:cNvPr id="4" name="Rectangle 3"/>
          <p:cNvSpPr/>
          <p:nvPr/>
        </p:nvSpPr>
        <p:spPr>
          <a:xfrm>
            <a:off x="304800" y="1066800"/>
            <a:ext cx="3394263" cy="707886"/>
          </a:xfrm>
          <a:prstGeom prst="rect">
            <a:avLst/>
          </a:prstGeom>
        </p:spPr>
        <p:txBody>
          <a:bodyPr wrap="none">
            <a:spAutoFit/>
          </a:bodyPr>
          <a:lstStyle/>
          <a:p>
            <a:r>
              <a:rPr lang="tr-TR" sz="4000" b="1" dirty="0">
                <a:solidFill>
                  <a:srgbClr val="C00000"/>
                </a:solidFill>
                <a:latin typeface="Arial" pitchFamily="34" charset="0"/>
                <a:cs typeface="Arial" pitchFamily="34" charset="0"/>
              </a:rPr>
              <a:t>KEMOTAKSİ:</a:t>
            </a:r>
            <a:endParaRPr lang="en-US" sz="4000" dirty="0">
              <a:solidFill>
                <a:srgbClr val="C00000"/>
              </a:solidFill>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077200" cy="3810000"/>
          </a:xfrm>
        </p:spPr>
        <p:txBody>
          <a:bodyPr>
            <a:normAutofit/>
          </a:bodyPr>
          <a:lstStyle/>
          <a:p>
            <a:pPr>
              <a:buNone/>
            </a:pPr>
            <a:r>
              <a:rPr lang="tr-TR" sz="2800" b="1" dirty="0">
                <a:solidFill>
                  <a:srgbClr val="FF0000"/>
                </a:solidFill>
                <a:latin typeface="Arial" pitchFamily="34" charset="0"/>
                <a:cs typeface="Arial" pitchFamily="34" charset="0"/>
              </a:rPr>
              <a:t>Kemotaktik uyaranlar:</a:t>
            </a:r>
          </a:p>
          <a:p>
            <a:r>
              <a:rPr lang="tr-TR" sz="2800" b="1" dirty="0">
                <a:solidFill>
                  <a:srgbClr val="FF0000"/>
                </a:solidFill>
                <a:latin typeface="Arial" pitchFamily="34" charset="0"/>
                <a:cs typeface="Arial" pitchFamily="34" charset="0"/>
              </a:rPr>
              <a:t>EKSOJEN</a:t>
            </a:r>
          </a:p>
          <a:p>
            <a:pPr lvl="1"/>
            <a:r>
              <a:rPr lang="tr-TR" sz="2800" dirty="0">
                <a:latin typeface="Arial" pitchFamily="34" charset="0"/>
                <a:cs typeface="Arial" pitchFamily="34" charset="0"/>
              </a:rPr>
              <a:t>BAKTERİYEL ÜRÜNLER</a:t>
            </a:r>
          </a:p>
          <a:p>
            <a:r>
              <a:rPr lang="tr-TR" sz="2800" b="1" dirty="0">
                <a:solidFill>
                  <a:srgbClr val="FF0000"/>
                </a:solidFill>
                <a:latin typeface="Arial" pitchFamily="34" charset="0"/>
                <a:cs typeface="Arial" pitchFamily="34" charset="0"/>
              </a:rPr>
              <a:t>ENDOJEN</a:t>
            </a:r>
            <a:endParaRPr lang="tr-TR" sz="2800" dirty="0">
              <a:latin typeface="Arial" pitchFamily="34" charset="0"/>
              <a:cs typeface="Arial" pitchFamily="34" charset="0"/>
            </a:endParaRPr>
          </a:p>
          <a:p>
            <a:pPr lvl="1"/>
            <a:r>
              <a:rPr lang="tr-TR" sz="2800" dirty="0">
                <a:latin typeface="Arial" pitchFamily="34" charset="0"/>
                <a:cs typeface="Arial" pitchFamily="34" charset="0"/>
              </a:rPr>
              <a:t>Kompleman sistemi komponentleri (C5a)</a:t>
            </a:r>
          </a:p>
          <a:p>
            <a:pPr lvl="1"/>
            <a:r>
              <a:rPr lang="tr-TR" sz="2800" dirty="0">
                <a:latin typeface="Arial" pitchFamily="34" charset="0"/>
                <a:cs typeface="Arial" pitchFamily="34" charset="0"/>
              </a:rPr>
              <a:t>Lipooksijenaz yolak ürünleri (Lökotrien B4)</a:t>
            </a:r>
          </a:p>
          <a:p>
            <a:pPr lvl="1"/>
            <a:r>
              <a:rPr lang="tr-TR" sz="2800" dirty="0">
                <a:latin typeface="Arial" pitchFamily="34" charset="0"/>
                <a:cs typeface="Arial" pitchFamily="34" charset="0"/>
              </a:rPr>
              <a:t>Sitokinler  (özellikle IL8)</a:t>
            </a:r>
            <a:endParaRPr lang="en-US" sz="2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4800" y="457200"/>
            <a:ext cx="8229600" cy="5867400"/>
          </a:xfrm>
        </p:spPr>
        <p:txBody>
          <a:bodyPr>
            <a:normAutofit/>
          </a:bodyPr>
          <a:lstStyle/>
          <a:p>
            <a:r>
              <a:rPr lang="tr-TR" sz="2800" b="1" dirty="0">
                <a:solidFill>
                  <a:srgbClr val="FF0000"/>
                </a:solidFill>
                <a:latin typeface="Arial" pitchFamily="34" charset="0"/>
                <a:cs typeface="Arial" pitchFamily="34" charset="0"/>
              </a:rPr>
              <a:t>İNFLAMASYONU TETİKLEYEN UYARILAR:</a:t>
            </a:r>
          </a:p>
          <a:p>
            <a:pPr lvl="1"/>
            <a:r>
              <a:rPr lang="tr-TR" sz="2400" b="1" dirty="0">
                <a:latin typeface="Arial" pitchFamily="34" charset="0"/>
                <a:cs typeface="Arial" pitchFamily="34" charset="0"/>
              </a:rPr>
              <a:t>Enfeksiyonlar</a:t>
            </a:r>
            <a:r>
              <a:rPr lang="tr-TR" sz="2400" dirty="0">
                <a:latin typeface="Arial" pitchFamily="34" charset="0"/>
                <a:cs typeface="Arial" pitchFamily="34" charset="0"/>
              </a:rPr>
              <a:t>- Mikroorganizma veya </a:t>
            </a:r>
            <a:r>
              <a:rPr lang="tr-TR" sz="2400" dirty="0" err="1">
                <a:latin typeface="Arial" pitchFamily="34" charset="0"/>
                <a:cs typeface="Arial" pitchFamily="34" charset="0"/>
              </a:rPr>
              <a:t>mikrobiyal</a:t>
            </a:r>
            <a:r>
              <a:rPr lang="tr-TR" sz="2400" dirty="0">
                <a:latin typeface="Arial" pitchFamily="34" charset="0"/>
                <a:cs typeface="Arial" pitchFamily="34" charset="0"/>
              </a:rPr>
              <a:t> ürünler</a:t>
            </a:r>
          </a:p>
          <a:p>
            <a:pPr lvl="1"/>
            <a:r>
              <a:rPr lang="tr-TR" sz="2400" b="1" dirty="0">
                <a:latin typeface="Arial" pitchFamily="34" charset="0"/>
                <a:cs typeface="Arial" pitchFamily="34" charset="0"/>
              </a:rPr>
              <a:t>Doku nekrozu</a:t>
            </a:r>
          </a:p>
          <a:p>
            <a:pPr lvl="1"/>
            <a:r>
              <a:rPr lang="tr-TR" sz="2400" b="1" dirty="0">
                <a:latin typeface="Arial" pitchFamily="34" charset="0"/>
                <a:cs typeface="Arial" pitchFamily="34" charset="0"/>
              </a:rPr>
              <a:t>Yabancı cisimler</a:t>
            </a:r>
          </a:p>
          <a:p>
            <a:pPr lvl="1">
              <a:buNone/>
            </a:pPr>
            <a:r>
              <a:rPr lang="tr-TR" sz="2400" dirty="0">
                <a:latin typeface="Arial" pitchFamily="34" charset="0"/>
                <a:cs typeface="Arial" pitchFamily="34" charset="0"/>
              </a:rPr>
              <a:t>    Bazı </a:t>
            </a:r>
            <a:r>
              <a:rPr lang="tr-TR" sz="2400" dirty="0" err="1">
                <a:latin typeface="Arial" pitchFamily="34" charset="0"/>
                <a:cs typeface="Arial" pitchFamily="34" charset="0"/>
              </a:rPr>
              <a:t>endojen</a:t>
            </a:r>
            <a:r>
              <a:rPr lang="tr-TR" sz="2400" dirty="0">
                <a:latin typeface="Arial" pitchFamily="34" charset="0"/>
                <a:cs typeface="Arial" pitchFamily="34" charset="0"/>
              </a:rPr>
              <a:t> yapılar da çok fazla biriktiğinde </a:t>
            </a:r>
            <a:r>
              <a:rPr lang="tr-TR" sz="2400" dirty="0" err="1">
                <a:latin typeface="Arial" pitchFamily="34" charset="0"/>
                <a:cs typeface="Arial" pitchFamily="34" charset="0"/>
              </a:rPr>
              <a:t>zraarlı</a:t>
            </a:r>
            <a:r>
              <a:rPr lang="tr-TR" sz="2400" dirty="0">
                <a:latin typeface="Arial" pitchFamily="34" charset="0"/>
                <a:cs typeface="Arial" pitchFamily="34" charset="0"/>
              </a:rPr>
              <a:t> olabilir-</a:t>
            </a:r>
          </a:p>
          <a:p>
            <a:pPr lvl="1">
              <a:buNone/>
            </a:pPr>
            <a:r>
              <a:rPr lang="tr-TR" sz="2400" dirty="0">
                <a:latin typeface="Arial" pitchFamily="34" charset="0"/>
                <a:cs typeface="Arial" pitchFamily="34" charset="0"/>
              </a:rPr>
              <a:t>             Ürat kristalleri → Gut hastalığı</a:t>
            </a:r>
          </a:p>
          <a:p>
            <a:pPr lvl="1">
              <a:buNone/>
            </a:pPr>
            <a:r>
              <a:rPr lang="tr-TR" sz="2400" dirty="0">
                <a:latin typeface="Arial" pitchFamily="34" charset="0"/>
                <a:cs typeface="Arial" pitchFamily="34" charset="0"/>
              </a:rPr>
              <a:t>             Kolesterol kristalleri → </a:t>
            </a:r>
            <a:r>
              <a:rPr lang="tr-TR" sz="2400" dirty="0" err="1">
                <a:latin typeface="Arial" pitchFamily="34" charset="0"/>
                <a:cs typeface="Arial" pitchFamily="34" charset="0"/>
              </a:rPr>
              <a:t>Ateroskleroz</a:t>
            </a:r>
            <a:endParaRPr lang="tr-TR" sz="2400" dirty="0">
              <a:latin typeface="Arial" pitchFamily="34" charset="0"/>
              <a:cs typeface="Arial" pitchFamily="34" charset="0"/>
            </a:endParaRPr>
          </a:p>
          <a:p>
            <a:pPr lvl="1"/>
            <a:r>
              <a:rPr lang="tr-TR" sz="2400" b="1" dirty="0" err="1">
                <a:latin typeface="Arial" pitchFamily="34" charset="0"/>
                <a:cs typeface="Arial" pitchFamily="34" charset="0"/>
              </a:rPr>
              <a:t>İmmünreaksiyonlar</a:t>
            </a:r>
            <a:endParaRPr lang="tr-TR" sz="2400" b="1" dirty="0">
              <a:latin typeface="Arial" pitchFamily="34" charset="0"/>
              <a:cs typeface="Arial" pitchFamily="34" charset="0"/>
            </a:endParaRPr>
          </a:p>
          <a:p>
            <a:pPr lvl="1">
              <a:buNone/>
            </a:pPr>
            <a:r>
              <a:rPr lang="tr-TR" sz="2400" dirty="0">
                <a:latin typeface="Arial" pitchFamily="34" charset="0"/>
                <a:cs typeface="Arial" pitchFamily="34" charset="0"/>
              </a:rPr>
              <a:t>             Normalde koruyucu olan </a:t>
            </a:r>
            <a:r>
              <a:rPr lang="tr-TR" sz="2400" dirty="0" err="1">
                <a:latin typeface="Arial" pitchFamily="34" charset="0"/>
                <a:cs typeface="Arial" pitchFamily="34" charset="0"/>
              </a:rPr>
              <a:t>immün</a:t>
            </a:r>
            <a:r>
              <a:rPr lang="tr-TR" sz="2400" dirty="0">
                <a:latin typeface="Arial" pitchFamily="34" charset="0"/>
                <a:cs typeface="Arial" pitchFamily="34" charset="0"/>
              </a:rPr>
              <a:t> reaksiyonlar zararlı hale gelebilir (</a:t>
            </a:r>
            <a:r>
              <a:rPr lang="tr-TR" sz="2400" dirty="0" err="1">
                <a:latin typeface="Arial" pitchFamily="34" charset="0"/>
                <a:cs typeface="Arial" pitchFamily="34" charset="0"/>
              </a:rPr>
              <a:t>Otoimmün</a:t>
            </a:r>
            <a:r>
              <a:rPr lang="tr-TR" sz="2400" dirty="0">
                <a:latin typeface="Arial" pitchFamily="34" charset="0"/>
                <a:cs typeface="Arial" pitchFamily="34" charset="0"/>
              </a:rPr>
              <a:t> hastalıklar, </a:t>
            </a:r>
            <a:r>
              <a:rPr lang="tr-TR" sz="2400" dirty="0" err="1">
                <a:latin typeface="Arial" pitchFamily="34" charset="0"/>
                <a:cs typeface="Arial" pitchFamily="34" charset="0"/>
              </a:rPr>
              <a:t>allerjik</a:t>
            </a:r>
            <a:r>
              <a:rPr lang="tr-TR" sz="2400" dirty="0">
                <a:latin typeface="Arial" pitchFamily="34" charset="0"/>
                <a:cs typeface="Arial" pitchFamily="34" charset="0"/>
              </a:rPr>
              <a:t> reaksiyonlar)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773723" y="1600200"/>
            <a:ext cx="3363912" cy="642937"/>
          </a:xfrm>
          <a:prstGeom prst="rect">
            <a:avLst/>
          </a:prstGeom>
          <a:solidFill>
            <a:schemeClr val="accent1"/>
          </a:solidFill>
          <a:ln w="9525">
            <a:solidFill>
              <a:schemeClr val="tx1"/>
            </a:solidFill>
            <a:miter lim="800000"/>
            <a:headEnd/>
            <a:tailEnd/>
          </a:ln>
          <a:effectLst/>
        </p:spPr>
        <p:txBody>
          <a:bodyPr wrap="none" anchor="ctr"/>
          <a:lstStyle/>
          <a:p>
            <a:pPr algn="ctr"/>
            <a:r>
              <a:rPr lang="tr-TR" sz="3200" b="1" dirty="0">
                <a:latin typeface="Arial" pitchFamily="34" charset="0"/>
                <a:cs typeface="Arial" pitchFamily="34" charset="0"/>
              </a:rPr>
              <a:t>KEMOTAKSİ </a:t>
            </a:r>
          </a:p>
        </p:txBody>
      </p:sp>
      <p:sp>
        <p:nvSpPr>
          <p:cNvPr id="4" name="Rectangle 3"/>
          <p:cNvSpPr/>
          <p:nvPr/>
        </p:nvSpPr>
        <p:spPr>
          <a:xfrm>
            <a:off x="762000" y="4034135"/>
            <a:ext cx="7758855" cy="461665"/>
          </a:xfrm>
          <a:prstGeom prst="rect">
            <a:avLst/>
          </a:prstGeom>
        </p:spPr>
        <p:txBody>
          <a:bodyPr wrap="none">
            <a:spAutoFit/>
          </a:bodyPr>
          <a:lstStyle/>
          <a:p>
            <a:r>
              <a:rPr lang="tr-TR" sz="2400" b="1" dirty="0">
                <a:latin typeface="Arial" pitchFamily="34" charset="0"/>
                <a:cs typeface="Arial" pitchFamily="34" charset="0"/>
              </a:rPr>
              <a:t>Bir kimyasal gradyana doğru yönlendirilmiş hareket</a:t>
            </a:r>
          </a:p>
        </p:txBody>
      </p:sp>
      <p:sp>
        <p:nvSpPr>
          <p:cNvPr id="5" name="Rectangle 4"/>
          <p:cNvSpPr/>
          <p:nvPr/>
        </p:nvSpPr>
        <p:spPr>
          <a:xfrm>
            <a:off x="457200" y="4953000"/>
            <a:ext cx="8153400" cy="1631216"/>
          </a:xfrm>
          <a:prstGeom prst="rect">
            <a:avLst/>
          </a:prstGeom>
          <a:solidFill>
            <a:schemeClr val="bg1"/>
          </a:solidFill>
        </p:spPr>
        <p:txBody>
          <a:bodyPr wrap="square">
            <a:spAutoFit/>
          </a:bodyPr>
          <a:lstStyle/>
          <a:p>
            <a:r>
              <a:rPr lang="tr-TR" sz="2000" b="1" u="sng" dirty="0">
                <a:latin typeface="Arial" pitchFamily="34" charset="0"/>
                <a:cs typeface="Arial" pitchFamily="34" charset="0"/>
              </a:rPr>
              <a:t>Kemokinler lökositleri nasıl uyarır?</a:t>
            </a:r>
          </a:p>
          <a:p>
            <a:r>
              <a:rPr lang="tr-TR" sz="2000" dirty="0">
                <a:latin typeface="Arial" pitchFamily="34" charset="0"/>
                <a:cs typeface="Arial" pitchFamily="34" charset="0"/>
              </a:rPr>
              <a:t>Lökosit yüzeyindeki G protein ilişkili reseptörlere bağlanır. Sitoplazmada fosfolipaz C aktive olur ve sitoplazmik Ca miktarı artar. Hücre baş tarafındaki polimerize aktin miktarı artar ve hücre öne doğru psödopod oluşturur, geri kalan kısmını çeker.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38200" y="762000"/>
            <a:ext cx="6248400" cy="715963"/>
          </a:xfrm>
        </p:spPr>
        <p:txBody>
          <a:bodyPr/>
          <a:lstStyle/>
          <a:p>
            <a:r>
              <a:rPr lang="tr-TR" sz="4000" b="1" dirty="0">
                <a:solidFill>
                  <a:srgbClr val="C00000"/>
                </a:solidFill>
                <a:latin typeface="Arial" pitchFamily="34" charset="0"/>
                <a:cs typeface="Arial" pitchFamily="34" charset="0"/>
              </a:rPr>
              <a:t>LÖKOSİT AKTİVASYONU </a:t>
            </a:r>
          </a:p>
        </p:txBody>
      </p:sp>
      <p:sp>
        <p:nvSpPr>
          <p:cNvPr id="171011" name="Rectangle 3"/>
          <p:cNvSpPr>
            <a:spLocks noGrp="1" noChangeArrowheads="1"/>
          </p:cNvSpPr>
          <p:nvPr>
            <p:ph sz="quarter" idx="1"/>
          </p:nvPr>
        </p:nvSpPr>
        <p:spPr>
          <a:xfrm>
            <a:off x="1219200" y="2209800"/>
            <a:ext cx="5257800" cy="2743200"/>
          </a:xfrm>
          <a:ln w="38100">
            <a:solidFill>
              <a:srgbClr val="FF0000"/>
            </a:solidFill>
          </a:ln>
        </p:spPr>
        <p:txBody>
          <a:bodyPr>
            <a:normAutofit/>
          </a:bodyPr>
          <a:lstStyle/>
          <a:p>
            <a:r>
              <a:rPr lang="tr-TR" sz="2800" dirty="0">
                <a:latin typeface="Arial" pitchFamily="34" charset="0"/>
                <a:cs typeface="Arial" pitchFamily="34" charset="0"/>
              </a:rPr>
              <a:t>Mikroorganizmalar</a:t>
            </a:r>
          </a:p>
          <a:p>
            <a:r>
              <a:rPr lang="tr-TR" sz="2800" dirty="0">
                <a:latin typeface="Arial" pitchFamily="34" charset="0"/>
                <a:cs typeface="Arial" pitchFamily="34" charset="0"/>
              </a:rPr>
              <a:t>Nekrotik hücre artıkları</a:t>
            </a:r>
          </a:p>
          <a:p>
            <a:r>
              <a:rPr lang="tr-TR" sz="2800" dirty="0">
                <a:latin typeface="Arial" pitchFamily="34" charset="0"/>
                <a:cs typeface="Arial" pitchFamily="34" charset="0"/>
              </a:rPr>
              <a:t>Antijen-antikor kompleksleri</a:t>
            </a:r>
          </a:p>
          <a:p>
            <a:r>
              <a:rPr lang="tr-TR" sz="2800" dirty="0">
                <a:latin typeface="Arial" pitchFamily="34" charset="0"/>
                <a:cs typeface="Arial" pitchFamily="34" charset="0"/>
              </a:rPr>
              <a:t>Kemokinler</a:t>
            </a:r>
            <a:endParaRPr lang="en-US" sz="2800" dirty="0">
              <a:latin typeface="Arial" pitchFamily="34" charset="0"/>
              <a:cs typeface="Arial" pitchFamily="34" charset="0"/>
            </a:endParaRPr>
          </a:p>
          <a:p>
            <a:r>
              <a:rPr lang="en-US" sz="2800" dirty="0">
                <a:latin typeface="Arial" pitchFamily="34" charset="0"/>
                <a:cs typeface="Arial" pitchFamily="34" charset="0"/>
              </a:rPr>
              <a:t>S</a:t>
            </a:r>
            <a:r>
              <a:rPr lang="tr-TR" sz="2800" dirty="0">
                <a:latin typeface="Arial" pitchFamily="34" charset="0"/>
                <a:cs typeface="Arial" pitchFamily="34" charset="0"/>
              </a:rPr>
              <a:t>itokinler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968276"/>
            <a:ext cx="6705600" cy="830997"/>
          </a:xfrm>
          <a:prstGeom prst="rect">
            <a:avLst/>
          </a:prstGeom>
          <a:ln>
            <a:solidFill>
              <a:srgbClr val="0070C0"/>
            </a:solidFill>
          </a:ln>
        </p:spPr>
        <p:txBody>
          <a:bodyPr wrap="square">
            <a:spAutoFit/>
          </a:bodyPr>
          <a:lstStyle/>
          <a:p>
            <a:r>
              <a:rPr lang="tr-TR" sz="2400" dirty="0">
                <a:latin typeface="Arial" pitchFamily="34" charset="0"/>
                <a:cs typeface="Arial" pitchFamily="34" charset="0"/>
              </a:rPr>
              <a:t>Lökosit yüzeyindeki spesifik reseptörlere bağlanır ve çeşitli sinyal yolakları aktive olur.</a:t>
            </a:r>
          </a:p>
        </p:txBody>
      </p:sp>
      <p:sp>
        <p:nvSpPr>
          <p:cNvPr id="5" name="Rectangle 4"/>
          <p:cNvSpPr/>
          <p:nvPr/>
        </p:nvSpPr>
        <p:spPr>
          <a:xfrm>
            <a:off x="1219200" y="2873276"/>
            <a:ext cx="5943600" cy="830997"/>
          </a:xfrm>
          <a:prstGeom prst="rect">
            <a:avLst/>
          </a:prstGeom>
          <a:ln>
            <a:solidFill>
              <a:srgbClr val="0070C0"/>
            </a:solidFill>
          </a:ln>
        </p:spPr>
        <p:txBody>
          <a:bodyPr wrap="square">
            <a:spAutoFit/>
          </a:bodyPr>
          <a:lstStyle/>
          <a:p>
            <a:r>
              <a:rPr lang="tr-TR" sz="2400" b="1" dirty="0">
                <a:solidFill>
                  <a:srgbClr val="C00000"/>
                </a:solidFill>
                <a:latin typeface="Arial" pitchFamily="34" charset="0"/>
                <a:cs typeface="Arial" pitchFamily="34" charset="0"/>
                <a:sym typeface="Symbol"/>
              </a:rPr>
              <a:t>Protein kinaz C ve fosfolipaz A2 aktive olur.</a:t>
            </a:r>
            <a:endParaRPr lang="en-US" sz="2400" dirty="0">
              <a:solidFill>
                <a:srgbClr val="C00000"/>
              </a:solidFill>
            </a:endParaRPr>
          </a:p>
        </p:txBody>
      </p:sp>
      <p:sp>
        <p:nvSpPr>
          <p:cNvPr id="6" name="Rectangle 5"/>
          <p:cNvSpPr/>
          <p:nvPr/>
        </p:nvSpPr>
        <p:spPr>
          <a:xfrm>
            <a:off x="4572000" y="2035076"/>
            <a:ext cx="2743200" cy="461665"/>
          </a:xfrm>
          <a:prstGeom prst="rect">
            <a:avLst/>
          </a:prstGeom>
        </p:spPr>
        <p:txBody>
          <a:bodyPr wrap="square">
            <a:spAutoFit/>
          </a:bodyPr>
          <a:lstStyle/>
          <a:p>
            <a:r>
              <a:rPr lang="tr-TR" sz="2400" b="1" dirty="0">
                <a:solidFill>
                  <a:srgbClr val="C00000"/>
                </a:solidFill>
                <a:latin typeface="Arial" pitchFamily="34" charset="0"/>
                <a:cs typeface="Arial" pitchFamily="34" charset="0"/>
              </a:rPr>
              <a:t>Sitoplazmik Ca </a:t>
            </a:r>
            <a:r>
              <a:rPr lang="tr-TR" sz="2400" b="1" dirty="0">
                <a:solidFill>
                  <a:srgbClr val="C00000"/>
                </a:solidFill>
                <a:latin typeface="Arial" pitchFamily="34" charset="0"/>
                <a:cs typeface="Arial" pitchFamily="34" charset="0"/>
                <a:sym typeface="Symbol"/>
              </a:rPr>
              <a:t></a:t>
            </a:r>
            <a:endParaRPr lang="en-US" dirty="0">
              <a:solidFill>
                <a:srgbClr val="C00000"/>
              </a:solidFill>
            </a:endParaRPr>
          </a:p>
        </p:txBody>
      </p:sp>
      <p:sp>
        <p:nvSpPr>
          <p:cNvPr id="7" name="Rectangle 6"/>
          <p:cNvSpPr/>
          <p:nvPr/>
        </p:nvSpPr>
        <p:spPr>
          <a:xfrm>
            <a:off x="533400" y="3711476"/>
            <a:ext cx="7467600" cy="2677656"/>
          </a:xfrm>
          <a:prstGeom prst="rect">
            <a:avLst/>
          </a:prstGeom>
          <a:ln>
            <a:solidFill>
              <a:srgbClr val="C00000"/>
            </a:solidFill>
          </a:ln>
        </p:spPr>
        <p:txBody>
          <a:bodyPr wrap="square">
            <a:spAutoFit/>
          </a:bodyPr>
          <a:lstStyle/>
          <a:p>
            <a:pPr>
              <a:buFont typeface="Arial" pitchFamily="34" charset="0"/>
              <a:buChar char="•"/>
            </a:pPr>
            <a:r>
              <a:rPr lang="tr-TR" sz="2400" dirty="0">
                <a:latin typeface="Arial" pitchFamily="34" charset="0"/>
                <a:cs typeface="Arial" pitchFamily="34" charset="0"/>
                <a:sym typeface="Symbol"/>
              </a:rPr>
              <a:t>  Lökosit adezyon moleküllerinin düzenlenmesi, </a:t>
            </a:r>
            <a:r>
              <a:rPr lang="tr-TR" sz="2400" dirty="0" err="1">
                <a:latin typeface="Arial" pitchFamily="34" charset="0"/>
                <a:cs typeface="Arial" pitchFamily="34" charset="0"/>
                <a:sym typeface="Symbol"/>
              </a:rPr>
              <a:t>kemotaksi</a:t>
            </a:r>
            <a:endParaRPr lang="en-US" sz="2400" dirty="0">
              <a:latin typeface="Arial" pitchFamily="34" charset="0"/>
              <a:cs typeface="Arial" pitchFamily="34" charset="0"/>
            </a:endParaRPr>
          </a:p>
          <a:p>
            <a:pPr>
              <a:buFont typeface="Arial" pitchFamily="34" charset="0"/>
              <a:buChar char="•"/>
            </a:pPr>
            <a:r>
              <a:rPr lang="tr-TR" sz="2400" dirty="0">
                <a:latin typeface="Arial" pitchFamily="34" charset="0"/>
                <a:cs typeface="Arial" pitchFamily="34" charset="0"/>
                <a:sym typeface="Symbol"/>
              </a:rPr>
              <a:t>  </a:t>
            </a:r>
            <a:r>
              <a:rPr lang="tr-TR" sz="2400" dirty="0" err="1">
                <a:latin typeface="Arial" pitchFamily="34" charset="0"/>
                <a:cs typeface="Arial" pitchFamily="34" charset="0"/>
                <a:sym typeface="Symbol"/>
              </a:rPr>
              <a:t>Mediatörler</a:t>
            </a:r>
            <a:r>
              <a:rPr lang="tr-TR" sz="2400" dirty="0">
                <a:latin typeface="Arial" pitchFamily="34" charset="0"/>
                <a:cs typeface="Arial" pitchFamily="34" charset="0"/>
                <a:sym typeface="Symbol"/>
              </a:rPr>
              <a:t> (AA </a:t>
            </a:r>
            <a:r>
              <a:rPr lang="tr-TR" sz="2400" dirty="0" err="1">
                <a:latin typeface="Arial" pitchFamily="34" charset="0"/>
                <a:cs typeface="Arial" pitchFamily="34" charset="0"/>
                <a:sym typeface="Symbol"/>
              </a:rPr>
              <a:t>metabolitleri</a:t>
            </a:r>
            <a:r>
              <a:rPr lang="tr-TR" sz="2400" dirty="0">
                <a:latin typeface="Arial" pitchFamily="34" charset="0"/>
                <a:cs typeface="Arial" pitchFamily="34" charset="0"/>
                <a:sym typeface="Symbol"/>
              </a:rPr>
              <a:t> gibi), </a:t>
            </a:r>
            <a:r>
              <a:rPr lang="tr-TR" sz="2400" dirty="0" err="1">
                <a:latin typeface="Arial" pitchFamily="34" charset="0"/>
                <a:cs typeface="Arial" pitchFamily="34" charset="0"/>
                <a:sym typeface="Symbol"/>
              </a:rPr>
              <a:t>sitokinlerin</a:t>
            </a:r>
            <a:r>
              <a:rPr lang="tr-TR" sz="2400" dirty="0">
                <a:latin typeface="Arial" pitchFamily="34" charset="0"/>
                <a:cs typeface="Arial" pitchFamily="34" charset="0"/>
                <a:sym typeface="Symbol"/>
              </a:rPr>
              <a:t> üretimi</a:t>
            </a:r>
          </a:p>
          <a:p>
            <a:pPr>
              <a:buFont typeface="Arial" pitchFamily="34" charset="0"/>
              <a:buChar char="•"/>
            </a:pPr>
            <a:r>
              <a:rPr lang="tr-TR" sz="2400" dirty="0">
                <a:latin typeface="Arial" pitchFamily="34" charset="0"/>
                <a:cs typeface="Arial" pitchFamily="34" charset="0"/>
                <a:sym typeface="Symbol"/>
              </a:rPr>
              <a:t>  </a:t>
            </a:r>
            <a:r>
              <a:rPr lang="tr-TR" sz="2400" dirty="0" err="1">
                <a:latin typeface="Arial" pitchFamily="34" charset="0"/>
                <a:cs typeface="Arial" pitchFamily="34" charset="0"/>
                <a:sym typeface="Symbol"/>
              </a:rPr>
              <a:t>Lizozomal</a:t>
            </a:r>
            <a:r>
              <a:rPr lang="tr-TR" sz="2400" dirty="0">
                <a:latin typeface="Arial" pitchFamily="34" charset="0"/>
                <a:cs typeface="Arial" pitchFamily="34" charset="0"/>
                <a:sym typeface="Symbol"/>
              </a:rPr>
              <a:t> enzimlerin degranulasyonu- </a:t>
            </a:r>
            <a:r>
              <a:rPr lang="tr-TR" sz="2400" dirty="0" err="1">
                <a:latin typeface="Arial" pitchFamily="34" charset="0"/>
                <a:cs typeface="Arial" pitchFamily="34" charset="0"/>
                <a:sym typeface="Symbol"/>
              </a:rPr>
              <a:t>oksidatif</a:t>
            </a:r>
            <a:r>
              <a:rPr lang="tr-TR" sz="2400" dirty="0">
                <a:latin typeface="Arial" pitchFamily="34" charset="0"/>
                <a:cs typeface="Arial" pitchFamily="34" charset="0"/>
                <a:sym typeface="Symbol"/>
              </a:rPr>
              <a:t> patlama</a:t>
            </a:r>
          </a:p>
          <a:p>
            <a:pPr>
              <a:buFont typeface="Arial" pitchFamily="34" charset="0"/>
              <a:buChar char="•"/>
            </a:pPr>
            <a:r>
              <a:rPr lang="tr-TR" sz="2400" dirty="0">
                <a:latin typeface="Arial" pitchFamily="34" charset="0"/>
                <a:cs typeface="Arial" pitchFamily="34" charset="0"/>
                <a:sym typeface="Symbol"/>
              </a:rPr>
              <a:t>  Fagositoz</a:t>
            </a:r>
            <a:endParaRPr lang="en-US" sz="2400" dirty="0">
              <a:latin typeface="Arial" pitchFamily="34" charset="0"/>
              <a:cs typeface="Arial" pitchFamily="34" charset="0"/>
            </a:endParaRPr>
          </a:p>
        </p:txBody>
      </p:sp>
      <p:cxnSp>
        <p:nvCxnSpPr>
          <p:cNvPr id="9" name="Straight Arrow Connector 8"/>
          <p:cNvCxnSpPr/>
          <p:nvPr/>
        </p:nvCxnSpPr>
        <p:spPr>
          <a:xfrm>
            <a:off x="4038600" y="1882676"/>
            <a:ext cx="0" cy="685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l="22840" t="16667" r="22694" b="16667"/>
          <a:stretch>
            <a:fillRect/>
          </a:stretch>
        </p:blipFill>
        <p:spPr bwMode="auto">
          <a:xfrm>
            <a:off x="228600" y="685800"/>
            <a:ext cx="8636794" cy="5943600"/>
          </a:xfrm>
          <a:prstGeom prst="rect">
            <a:avLst/>
          </a:prstGeom>
          <a:noFill/>
          <a:ln w="9525">
            <a:solidFill>
              <a:schemeClr val="accent1"/>
            </a:solidFill>
            <a:miter lim="800000"/>
            <a:headEnd/>
            <a:tailEnd/>
          </a:ln>
        </p:spPr>
      </p:pic>
      <p:sp>
        <p:nvSpPr>
          <p:cNvPr id="5" name="Text Box 3"/>
          <p:cNvSpPr txBox="1">
            <a:spLocks noChangeArrowheads="1"/>
          </p:cNvSpPr>
          <p:nvPr/>
        </p:nvSpPr>
        <p:spPr bwMode="auto">
          <a:xfrm>
            <a:off x="381000" y="152400"/>
            <a:ext cx="8382000" cy="461665"/>
          </a:xfrm>
          <a:prstGeom prst="rect">
            <a:avLst/>
          </a:prstGeom>
          <a:noFill/>
          <a:ln w="9525">
            <a:noFill/>
            <a:miter lim="800000"/>
            <a:headEnd/>
            <a:tailEnd/>
          </a:ln>
          <a:effectLst/>
        </p:spPr>
        <p:txBody>
          <a:bodyPr>
            <a:spAutoFit/>
          </a:bodyPr>
          <a:lstStyle/>
          <a:p>
            <a:pPr algn="ctr"/>
            <a:r>
              <a:rPr lang="tr-TR" sz="2400" b="1" dirty="0">
                <a:solidFill>
                  <a:srgbClr val="C00000"/>
                </a:solidFill>
                <a:latin typeface="Arial" pitchFamily="34" charset="0"/>
                <a:cs typeface="Arial" pitchFamily="34" charset="0"/>
              </a:rPr>
              <a:t>LÖKOSİT AKTİVASYONU</a:t>
            </a:r>
          </a:p>
        </p:txBody>
      </p:sp>
      <p:sp>
        <p:nvSpPr>
          <p:cNvPr id="4" name="Metin kutusu 3">
            <a:extLst>
              <a:ext uri="{FF2B5EF4-FFF2-40B4-BE49-F238E27FC236}">
                <a16:creationId xmlns:a16="http://schemas.microsoft.com/office/drawing/2014/main" id="{08C36EE2-6404-444B-B132-2A2DDDEEC3AF}"/>
              </a:ext>
            </a:extLst>
          </p:cNvPr>
          <p:cNvSpPr txBox="1"/>
          <p:nvPr/>
        </p:nvSpPr>
        <p:spPr>
          <a:xfrm>
            <a:off x="1211658" y="626564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7th </a:t>
            </a:r>
            <a:r>
              <a:rPr lang="tr-TR" dirty="0" err="1"/>
              <a:t>edit</a:t>
            </a:r>
            <a:r>
              <a:rPr lang="tr-TR" dirty="0"/>
              <a:t>, </a:t>
            </a:r>
            <a:r>
              <a:rPr lang="tr-TR" dirty="0" err="1"/>
              <a:t>page</a:t>
            </a:r>
            <a:r>
              <a:rPr lang="tr-TR" dirty="0"/>
              <a:t> 58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05000"/>
            <a:ext cx="7467600" cy="2971800"/>
          </a:xfrm>
        </p:spPr>
        <p:txBody>
          <a:bodyPr>
            <a:noAutofit/>
          </a:bodyPr>
          <a:lstStyle/>
          <a:p>
            <a:r>
              <a:rPr lang="tr-TR" sz="2800" dirty="0">
                <a:latin typeface="Arial" pitchFamily="34" charset="0"/>
                <a:cs typeface="Arial" pitchFamily="34" charset="0"/>
              </a:rPr>
              <a:t>Lökositler, immun yanıtlar sırasında oluşan sitokinler için de reseptör eksprese ederler</a:t>
            </a:r>
          </a:p>
          <a:p>
            <a:r>
              <a:rPr lang="tr-TR" sz="2800" dirty="0">
                <a:latin typeface="Arial" pitchFamily="34" charset="0"/>
                <a:cs typeface="Arial" pitchFamily="34" charset="0"/>
              </a:rPr>
              <a:t>Bu sitokinlerin en önemlisi antijenle aktive edilmiş T lenfositer tarafından salgılanan </a:t>
            </a:r>
            <a:r>
              <a:rPr lang="tr-TR" sz="2800" b="1" dirty="0">
                <a:solidFill>
                  <a:srgbClr val="00B050"/>
                </a:solidFill>
                <a:latin typeface="Arial" pitchFamily="34" charset="0"/>
                <a:cs typeface="Arial" pitchFamily="34" charset="0"/>
              </a:rPr>
              <a:t>IFN</a:t>
            </a:r>
            <a:r>
              <a:rPr lang="tr-TR" sz="2800" b="1" dirty="0">
                <a:solidFill>
                  <a:srgbClr val="00B050"/>
                </a:solidFill>
                <a:latin typeface="Arial" pitchFamily="34" charset="0"/>
                <a:cs typeface="Arial" pitchFamily="34" charset="0"/>
                <a:sym typeface="Symbol"/>
              </a:rPr>
              <a:t></a:t>
            </a:r>
            <a:r>
              <a:rPr lang="tr-TR" sz="2800" dirty="0">
                <a:latin typeface="Arial" pitchFamily="34" charset="0"/>
                <a:cs typeface="Arial" pitchFamily="34" charset="0"/>
                <a:sym typeface="Symbol"/>
              </a:rPr>
              <a:t>’dır.</a:t>
            </a:r>
          </a:p>
          <a:p>
            <a:r>
              <a:rPr lang="tr-TR" sz="2800" b="1" u="sng" dirty="0">
                <a:solidFill>
                  <a:srgbClr val="00B050"/>
                </a:solidFill>
                <a:latin typeface="Arial" pitchFamily="34" charset="0"/>
                <a:cs typeface="Arial" pitchFamily="34" charset="0"/>
                <a:sym typeface="Symbol"/>
              </a:rPr>
              <a:t>IFN </a:t>
            </a:r>
            <a:r>
              <a:rPr lang="tr-TR" sz="2800" u="sng" dirty="0">
                <a:latin typeface="Arial" pitchFamily="34" charset="0"/>
                <a:cs typeface="Arial" pitchFamily="34" charset="0"/>
                <a:sym typeface="Symbol"/>
              </a:rPr>
              <a:t>, major makrofaj aktive edici sitokindir.</a:t>
            </a:r>
            <a:endParaRPr lang="tr-TR" sz="2800" u="sng" dirty="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824805"/>
            <a:ext cx="8686800" cy="830997"/>
          </a:xfrm>
          <a:prstGeom prst="rect">
            <a:avLst/>
          </a:prstGeom>
          <a:ln w="57150">
            <a:solidFill>
              <a:srgbClr val="00B050"/>
            </a:solidFill>
          </a:ln>
        </p:spPr>
        <p:txBody>
          <a:bodyPr wrap="square">
            <a:spAutoFit/>
          </a:bodyPr>
          <a:lstStyle/>
          <a:p>
            <a:pPr marL="0" lvl="1"/>
            <a:r>
              <a:rPr lang="tr-TR" sz="2400" b="1" dirty="0">
                <a:solidFill>
                  <a:srgbClr val="00B050"/>
                </a:solidFill>
                <a:latin typeface="Arial" pitchFamily="34" charset="0"/>
                <a:cs typeface="Arial" pitchFamily="34" charset="0"/>
              </a:rPr>
              <a:t>LÖKOSİT, MAKROFAJ HASARLAYICI AJANI NASIL TANIR? </a:t>
            </a:r>
            <a:endParaRPr lang="en-US" sz="2400" b="1" dirty="0">
              <a:solidFill>
                <a:srgbClr val="00B050"/>
              </a:solidFill>
              <a:latin typeface="Arial" pitchFamily="34" charset="0"/>
              <a:cs typeface="Arial" pitchFamily="34" charset="0"/>
            </a:endParaRPr>
          </a:p>
          <a:p>
            <a:pPr marL="0" lvl="1"/>
            <a:r>
              <a:rPr lang="tr-TR" sz="2400" dirty="0">
                <a:latin typeface="Arial" pitchFamily="34" charset="0"/>
                <a:cs typeface="Arial" pitchFamily="34" charset="0"/>
              </a:rPr>
              <a:t>Hasarlayıcı ajan işaretlenmiştir</a:t>
            </a:r>
            <a:r>
              <a:rPr lang="en-US" sz="2400" dirty="0">
                <a:latin typeface="Arial" pitchFamily="34" charset="0"/>
                <a:cs typeface="Arial" pitchFamily="34" charset="0"/>
              </a:rPr>
              <a:t> </a:t>
            </a:r>
            <a:r>
              <a:rPr lang="tr-TR" sz="2400" dirty="0">
                <a:latin typeface="Arial" pitchFamily="34" charset="0"/>
                <a:cs typeface="Arial" pitchFamily="34" charset="0"/>
              </a:rPr>
              <a:t>(OPSONİZASYON)</a:t>
            </a:r>
            <a:endParaRPr lang="en-US" sz="2400" dirty="0"/>
          </a:p>
        </p:txBody>
      </p:sp>
      <p:sp>
        <p:nvSpPr>
          <p:cNvPr id="3" name="Rectangle 2"/>
          <p:cNvSpPr/>
          <p:nvPr/>
        </p:nvSpPr>
        <p:spPr>
          <a:xfrm>
            <a:off x="76200" y="3428321"/>
            <a:ext cx="8915400" cy="2529923"/>
          </a:xfrm>
          <a:prstGeom prst="rect">
            <a:avLst/>
          </a:prstGeom>
          <a:ln w="57150">
            <a:solidFill>
              <a:srgbClr val="00B050"/>
            </a:solidFill>
          </a:ln>
        </p:spPr>
        <p:txBody>
          <a:bodyPr wrap="square">
            <a:spAutoFit/>
          </a:bodyPr>
          <a:lstStyle/>
          <a:p>
            <a:pPr marL="342900" indent="-342900">
              <a:lnSpc>
                <a:spcPct val="80000"/>
              </a:lnSpc>
              <a:spcBef>
                <a:spcPct val="20000"/>
              </a:spcBef>
            </a:pPr>
            <a:r>
              <a:rPr lang="tr-TR" sz="2400" b="1" dirty="0">
                <a:solidFill>
                  <a:srgbClr val="00B050"/>
                </a:solidFill>
                <a:latin typeface="Arial" pitchFamily="34" charset="0"/>
                <a:cs typeface="Arial" pitchFamily="34" charset="0"/>
              </a:rPr>
              <a:t>OPSONİZASYON OLMADAN TANIMA OLABİLİR Mİ?</a:t>
            </a:r>
          </a:p>
          <a:p>
            <a:pPr marL="342900" indent="-342900">
              <a:lnSpc>
                <a:spcPct val="80000"/>
              </a:lnSpc>
              <a:spcBef>
                <a:spcPct val="20000"/>
              </a:spcBef>
            </a:pPr>
            <a:r>
              <a:rPr lang="tr-TR" sz="2400" dirty="0">
                <a:latin typeface="Arial" pitchFamily="34" charset="0"/>
                <a:cs typeface="Arial" pitchFamily="34" charset="0"/>
              </a:rPr>
              <a:t>  Makrofaj ve lökosit yüzeyinde bulunan </a:t>
            </a:r>
            <a:r>
              <a:rPr lang="en-US" sz="2400" dirty="0" err="1">
                <a:latin typeface="Arial" pitchFamily="34" charset="0"/>
                <a:cs typeface="Arial" pitchFamily="34" charset="0"/>
              </a:rPr>
              <a:t>resept</a:t>
            </a:r>
            <a:r>
              <a:rPr lang="tr-TR" sz="2400" dirty="0">
                <a:latin typeface="Arial" pitchFamily="34" charset="0"/>
                <a:cs typeface="Arial" pitchFamily="34" charset="0"/>
              </a:rPr>
              <a:t>örler:</a:t>
            </a:r>
          </a:p>
          <a:p>
            <a:pPr marL="514350" indent="-514350">
              <a:lnSpc>
                <a:spcPct val="80000"/>
              </a:lnSpc>
              <a:spcBef>
                <a:spcPct val="20000"/>
              </a:spcBef>
              <a:buAutoNum type="arabicPeriod"/>
            </a:pPr>
            <a:r>
              <a:rPr lang="tr-TR" sz="2400" dirty="0">
                <a:latin typeface="Arial" pitchFamily="34" charset="0"/>
                <a:cs typeface="Arial" pitchFamily="34" charset="0"/>
              </a:rPr>
              <a:t>Mannoz reseptörleri- glikoprotein, glikolipidleri bağlar</a:t>
            </a:r>
          </a:p>
          <a:p>
            <a:pPr marL="514350" indent="-514350">
              <a:lnSpc>
                <a:spcPct val="80000"/>
              </a:lnSpc>
              <a:spcBef>
                <a:spcPct val="20000"/>
              </a:spcBef>
              <a:buAutoNum type="arabicPeriod"/>
            </a:pPr>
            <a:r>
              <a:rPr lang="tr-TR" sz="2400" dirty="0">
                <a:latin typeface="Arial" pitchFamily="34" charset="0"/>
                <a:cs typeface="Arial" pitchFamily="34" charset="0"/>
              </a:rPr>
              <a:t>Çöpçü reseptörler (“Scavenger”)- asetillenmiş düşük dansiteli lipoproteinler</a:t>
            </a:r>
          </a:p>
          <a:p>
            <a:pPr marL="514350" indent="-514350">
              <a:lnSpc>
                <a:spcPct val="80000"/>
              </a:lnSpc>
              <a:spcBef>
                <a:spcPct val="20000"/>
              </a:spcBef>
              <a:buAutoNum type="arabicPeriod"/>
            </a:pPr>
            <a:r>
              <a:rPr lang="tr-TR" sz="2400" dirty="0">
                <a:latin typeface="Arial" pitchFamily="34" charset="0"/>
                <a:cs typeface="Arial" pitchFamily="34" charset="0"/>
              </a:rPr>
              <a:t>Mac-1 (CD11b/CD18) gibi makrofaj integrinleri </a:t>
            </a:r>
          </a:p>
          <a:p>
            <a:pPr marL="514350" indent="-514350">
              <a:lnSpc>
                <a:spcPct val="80000"/>
              </a:lnSpc>
              <a:spcBef>
                <a:spcPct val="20000"/>
              </a:spcBef>
            </a:pPr>
            <a:r>
              <a:rPr lang="tr-TR" sz="2400" b="1" dirty="0">
                <a:solidFill>
                  <a:srgbClr val="00B050"/>
                </a:solidFill>
                <a:latin typeface="Arial" pitchFamily="34" charset="0"/>
                <a:cs typeface="Arial" pitchFamily="34" charset="0"/>
              </a:rPr>
              <a:t>(NON-OPSONİK TANIMA)</a:t>
            </a:r>
          </a:p>
        </p:txBody>
      </p:sp>
      <p:cxnSp>
        <p:nvCxnSpPr>
          <p:cNvPr id="5" name="Elbow Connector 4"/>
          <p:cNvCxnSpPr/>
          <p:nvPr/>
        </p:nvCxnSpPr>
        <p:spPr>
          <a:xfrm>
            <a:off x="1600200" y="1676400"/>
            <a:ext cx="1524000" cy="457200"/>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1676400" y="5943600"/>
            <a:ext cx="1524000" cy="457200"/>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1981200"/>
            <a:ext cx="5532284" cy="461665"/>
          </a:xfrm>
          <a:prstGeom prst="rect">
            <a:avLst/>
          </a:prstGeom>
          <a:noFill/>
          <a:ln>
            <a:solidFill>
              <a:schemeClr val="tx1"/>
            </a:solidFill>
          </a:ln>
        </p:spPr>
        <p:txBody>
          <a:bodyPr wrap="none" rtlCol="0">
            <a:spAutoFit/>
          </a:bodyPr>
          <a:lstStyle/>
          <a:p>
            <a:r>
              <a:rPr lang="tr-TR" sz="2400" b="1" dirty="0">
                <a:solidFill>
                  <a:srgbClr val="C00000"/>
                </a:solidFill>
                <a:latin typeface="Arial" pitchFamily="34" charset="0"/>
                <a:cs typeface="Arial" pitchFamily="34" charset="0"/>
              </a:rPr>
              <a:t>Yüksek afiniteli, daha etkili fagositoz</a:t>
            </a:r>
            <a:endParaRPr lang="en-US" sz="2400" b="1" dirty="0">
              <a:solidFill>
                <a:srgbClr val="C00000"/>
              </a:solidFill>
              <a:latin typeface="Arial" pitchFamily="34" charset="0"/>
              <a:cs typeface="Arial" pitchFamily="34" charset="0"/>
            </a:endParaRPr>
          </a:p>
        </p:txBody>
      </p:sp>
      <p:sp>
        <p:nvSpPr>
          <p:cNvPr id="12" name="TextBox 11"/>
          <p:cNvSpPr txBox="1"/>
          <p:nvPr/>
        </p:nvSpPr>
        <p:spPr>
          <a:xfrm>
            <a:off x="3352800" y="6248400"/>
            <a:ext cx="2286203" cy="461665"/>
          </a:xfrm>
          <a:prstGeom prst="rect">
            <a:avLst/>
          </a:prstGeom>
          <a:noFill/>
          <a:ln>
            <a:solidFill>
              <a:schemeClr val="tx1"/>
            </a:solidFill>
          </a:ln>
        </p:spPr>
        <p:txBody>
          <a:bodyPr wrap="none" rtlCol="0">
            <a:spAutoFit/>
          </a:bodyPr>
          <a:lstStyle/>
          <a:p>
            <a:r>
              <a:rPr lang="tr-TR" sz="2400" b="1" dirty="0">
                <a:solidFill>
                  <a:srgbClr val="C00000"/>
                </a:solidFill>
                <a:latin typeface="Arial" pitchFamily="34" charset="0"/>
                <a:cs typeface="Arial" pitchFamily="34" charset="0"/>
              </a:rPr>
              <a:t>Düşük afiniteli</a:t>
            </a:r>
            <a:endParaRPr lang="en-US" sz="2400" b="1" dirty="0">
              <a:solidFill>
                <a:srgbClr val="C00000"/>
              </a:solidFill>
              <a:latin typeface="Arial" pitchFamily="34" charset="0"/>
              <a:cs typeface="Arial" pitchFamily="34" charset="0"/>
            </a:endParaRPr>
          </a:p>
        </p:txBody>
      </p:sp>
      <p:sp>
        <p:nvSpPr>
          <p:cNvPr id="2" name="Metin kutusu 1">
            <a:extLst>
              <a:ext uri="{FF2B5EF4-FFF2-40B4-BE49-F238E27FC236}">
                <a16:creationId xmlns:a16="http://schemas.microsoft.com/office/drawing/2014/main" id="{6C57AD40-464F-4CA9-898F-899B534061C9}"/>
              </a:ext>
            </a:extLst>
          </p:cNvPr>
          <p:cNvSpPr txBox="1"/>
          <p:nvPr/>
        </p:nvSpPr>
        <p:spPr>
          <a:xfrm>
            <a:off x="1554138" y="2574962"/>
            <a:ext cx="7343677" cy="369332"/>
          </a:xfrm>
          <a:prstGeom prst="rect">
            <a:avLst/>
          </a:prstGeom>
          <a:solidFill>
            <a:schemeClr val="bg2">
              <a:lumMod val="90000"/>
            </a:schemeClr>
          </a:solidFill>
        </p:spPr>
        <p:txBody>
          <a:bodyPr wrap="none" rtlCol="0">
            <a:spAutoFit/>
          </a:bodyPr>
          <a:lstStyle/>
          <a:p>
            <a:r>
              <a:rPr lang="tr-TR" dirty="0" err="1"/>
              <a:t>Opsonin</a:t>
            </a:r>
            <a:r>
              <a:rPr lang="tr-TR" dirty="0"/>
              <a:t> reseptörleri: </a:t>
            </a:r>
            <a:r>
              <a:rPr lang="tr-TR" dirty="0" err="1"/>
              <a:t>Ig</a:t>
            </a:r>
            <a:r>
              <a:rPr lang="tr-TR" dirty="0"/>
              <a:t> G antikoru, C3b, </a:t>
            </a:r>
            <a:r>
              <a:rPr lang="tr-TR" dirty="0" err="1"/>
              <a:t>Mannoz</a:t>
            </a:r>
            <a:r>
              <a:rPr lang="tr-TR" dirty="0"/>
              <a:t> bağlayıcı </a:t>
            </a:r>
            <a:r>
              <a:rPr lang="tr-TR" dirty="0" err="1"/>
              <a:t>lektin</a:t>
            </a:r>
            <a:r>
              <a:rPr lang="tr-TR"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2438400"/>
            <a:ext cx="8534400" cy="3046988"/>
            <a:chOff x="609600" y="3277612"/>
            <a:chExt cx="8534400" cy="3046988"/>
          </a:xfrm>
        </p:grpSpPr>
        <p:sp>
          <p:nvSpPr>
            <p:cNvPr id="3" name="Rectangle 2"/>
            <p:cNvSpPr/>
            <p:nvPr/>
          </p:nvSpPr>
          <p:spPr>
            <a:xfrm>
              <a:off x="609600" y="3277612"/>
              <a:ext cx="5943600" cy="3046988"/>
            </a:xfrm>
            <a:prstGeom prst="rect">
              <a:avLst/>
            </a:prstGeom>
          </p:spPr>
          <p:txBody>
            <a:bodyPr wrap="square">
              <a:spAutoFit/>
            </a:bodyPr>
            <a:lstStyle/>
            <a:p>
              <a:r>
                <a:rPr lang="tr-TR" sz="2400" b="1" u="sng" dirty="0">
                  <a:solidFill>
                    <a:srgbClr val="00B050"/>
                  </a:solidFill>
                  <a:latin typeface="Arial" pitchFamily="34" charset="0"/>
                  <a:cs typeface="Arial" pitchFamily="34" charset="0"/>
                </a:rPr>
                <a:t>OPSONİNLER:</a:t>
              </a:r>
            </a:p>
            <a:p>
              <a:r>
                <a:rPr lang="tr-TR" sz="2400" dirty="0">
                  <a:latin typeface="Arial" pitchFamily="34" charset="0"/>
                  <a:cs typeface="Arial" pitchFamily="34" charset="0"/>
                </a:rPr>
                <a:t>Antikorlar (IgG)</a:t>
              </a:r>
            </a:p>
            <a:p>
              <a:r>
                <a:rPr lang="tr-TR" sz="2400" dirty="0">
                  <a:latin typeface="Arial" pitchFamily="34" charset="0"/>
                  <a:cs typeface="Arial" pitchFamily="34" charset="0"/>
                </a:rPr>
                <a:t>Kompleman proteinleri (C3 yıkım ürünleri)</a:t>
              </a:r>
            </a:p>
            <a:p>
              <a:r>
                <a:rPr lang="tr-TR" sz="2400" dirty="0">
                  <a:latin typeface="Arial" pitchFamily="34" charset="0"/>
                  <a:cs typeface="Arial" pitchFamily="34" charset="0"/>
                </a:rPr>
                <a:t>Lektinler</a:t>
              </a:r>
            </a:p>
            <a:p>
              <a:pPr lvl="1">
                <a:buFont typeface="Arial" pitchFamily="34" charset="0"/>
                <a:buChar char="•"/>
              </a:pPr>
              <a:r>
                <a:rPr lang="tr-TR" sz="2400" dirty="0">
                  <a:latin typeface="Arial" pitchFamily="34" charset="0"/>
                  <a:cs typeface="Arial" pitchFamily="34" charset="0"/>
                </a:rPr>
                <a:t>Mannoz bağlayan lektin (MBL)</a:t>
              </a:r>
            </a:p>
            <a:p>
              <a:pPr lvl="1">
                <a:buFont typeface="Arial" pitchFamily="34" charset="0"/>
                <a:buChar char="•"/>
              </a:pPr>
              <a:r>
                <a:rPr lang="tr-TR" sz="2400" dirty="0">
                  <a:latin typeface="Arial" pitchFamily="34" charset="0"/>
                  <a:cs typeface="Arial" pitchFamily="34" charset="0"/>
                </a:rPr>
                <a:t>Fibronektin</a:t>
              </a:r>
            </a:p>
            <a:p>
              <a:pPr lvl="1">
                <a:buFont typeface="Arial" pitchFamily="34" charset="0"/>
                <a:buChar char="•"/>
              </a:pPr>
              <a:r>
                <a:rPr lang="tr-TR" sz="2400" dirty="0">
                  <a:latin typeface="Arial" pitchFamily="34" charset="0"/>
                  <a:cs typeface="Arial" pitchFamily="34" charset="0"/>
                </a:rPr>
                <a:t>Fibrinojen</a:t>
              </a:r>
            </a:p>
            <a:p>
              <a:pPr lvl="1">
                <a:buFont typeface="Arial" pitchFamily="34" charset="0"/>
                <a:buChar char="•"/>
              </a:pPr>
              <a:r>
                <a:rPr lang="tr-TR" sz="2400" dirty="0">
                  <a:latin typeface="Arial" pitchFamily="34" charset="0"/>
                  <a:cs typeface="Arial" pitchFamily="34" charset="0"/>
                </a:rPr>
                <a:t>C-Reaktif protein (CRP)</a:t>
              </a:r>
            </a:p>
          </p:txBody>
        </p:sp>
        <p:cxnSp>
          <p:nvCxnSpPr>
            <p:cNvPr id="4" name="Straight Arrow Connector 3"/>
            <p:cNvCxnSpPr/>
            <p:nvPr/>
          </p:nvCxnSpPr>
          <p:spPr>
            <a:xfrm>
              <a:off x="5562600" y="5029200"/>
              <a:ext cx="11430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10400" y="4800600"/>
              <a:ext cx="607859" cy="369332"/>
            </a:xfrm>
            <a:prstGeom prst="rect">
              <a:avLst/>
            </a:prstGeom>
            <a:solidFill>
              <a:schemeClr val="tx2">
                <a:lumMod val="20000"/>
                <a:lumOff val="80000"/>
              </a:schemeClr>
            </a:solidFill>
          </p:spPr>
          <p:txBody>
            <a:bodyPr wrap="none" rtlCol="0">
              <a:spAutoFit/>
            </a:bodyPr>
            <a:lstStyle/>
            <a:p>
              <a:r>
                <a:rPr lang="tr-TR" dirty="0">
                  <a:latin typeface="Arial" pitchFamily="34" charset="0"/>
                  <a:cs typeface="Arial" pitchFamily="34" charset="0"/>
                </a:rPr>
                <a:t>C1q</a:t>
              </a:r>
              <a:endParaRPr lang="en-US" dirty="0">
                <a:latin typeface="Arial" pitchFamily="34" charset="0"/>
                <a:cs typeface="Arial" pitchFamily="34" charset="0"/>
              </a:endParaRPr>
            </a:p>
          </p:txBody>
        </p:sp>
        <p:cxnSp>
          <p:nvCxnSpPr>
            <p:cNvPr id="6" name="Straight Arrow Connector 5"/>
            <p:cNvCxnSpPr/>
            <p:nvPr/>
          </p:nvCxnSpPr>
          <p:spPr>
            <a:xfrm>
              <a:off x="2895600" y="5334000"/>
              <a:ext cx="38100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5181600"/>
              <a:ext cx="954107" cy="369332"/>
            </a:xfrm>
            <a:prstGeom prst="rect">
              <a:avLst/>
            </a:prstGeom>
            <a:solidFill>
              <a:schemeClr val="tx2">
                <a:lumMod val="20000"/>
                <a:lumOff val="80000"/>
              </a:schemeClr>
            </a:solidFill>
          </p:spPr>
          <p:txBody>
            <a:bodyPr wrap="none" rtlCol="0">
              <a:spAutoFit/>
            </a:bodyPr>
            <a:lstStyle/>
            <a:p>
              <a:r>
                <a:rPr lang="tr-TR" dirty="0">
                  <a:latin typeface="Arial" pitchFamily="34" charset="0"/>
                  <a:cs typeface="Arial" pitchFamily="34" charset="0"/>
                </a:rPr>
                <a:t>İntegrin</a:t>
              </a:r>
              <a:endParaRPr lang="en-US" dirty="0">
                <a:latin typeface="Arial" pitchFamily="34" charset="0"/>
                <a:cs typeface="Arial" pitchFamily="34" charset="0"/>
              </a:endParaRPr>
            </a:p>
          </p:txBody>
        </p:sp>
        <p:cxnSp>
          <p:nvCxnSpPr>
            <p:cNvPr id="8" name="Straight Arrow Connector 7"/>
            <p:cNvCxnSpPr/>
            <p:nvPr/>
          </p:nvCxnSpPr>
          <p:spPr>
            <a:xfrm>
              <a:off x="6400800" y="4267200"/>
              <a:ext cx="3048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24200" y="3886200"/>
              <a:ext cx="3581400" cy="101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10400" y="4078069"/>
              <a:ext cx="2133600" cy="646331"/>
            </a:xfrm>
            <a:prstGeom prst="rect">
              <a:avLst/>
            </a:prstGeom>
            <a:solidFill>
              <a:schemeClr val="tx2">
                <a:lumMod val="20000"/>
                <a:lumOff val="80000"/>
              </a:schemeClr>
            </a:solidFill>
          </p:spPr>
          <p:txBody>
            <a:bodyPr wrap="square" rtlCol="0">
              <a:spAutoFit/>
            </a:bodyPr>
            <a:lstStyle/>
            <a:p>
              <a:r>
                <a:rPr lang="tr-TR" dirty="0">
                  <a:latin typeface="Arial" pitchFamily="34" charset="0"/>
                  <a:cs typeface="Arial" pitchFamily="34" charset="0"/>
                </a:rPr>
                <a:t>T1 kompleman reseptör</a:t>
              </a:r>
              <a:endParaRPr lang="en-US" dirty="0">
                <a:latin typeface="Arial" pitchFamily="34" charset="0"/>
                <a:cs typeface="Arial" pitchFamily="34" charset="0"/>
              </a:endParaRPr>
            </a:p>
          </p:txBody>
        </p:sp>
        <p:sp>
          <p:nvSpPr>
            <p:cNvPr id="11" name="TextBox 10"/>
            <p:cNvSpPr txBox="1"/>
            <p:nvPr/>
          </p:nvSpPr>
          <p:spPr>
            <a:xfrm>
              <a:off x="7010400" y="3670280"/>
              <a:ext cx="838200" cy="369332"/>
            </a:xfrm>
            <a:prstGeom prst="rect">
              <a:avLst/>
            </a:prstGeom>
            <a:solidFill>
              <a:schemeClr val="tx2">
                <a:lumMod val="20000"/>
                <a:lumOff val="80000"/>
              </a:schemeClr>
            </a:solidFill>
          </p:spPr>
          <p:txBody>
            <a:bodyPr wrap="square" rtlCol="0">
              <a:spAutoFit/>
            </a:bodyPr>
            <a:lstStyle/>
            <a:p>
              <a:r>
                <a:rPr lang="tr-TR" dirty="0">
                  <a:latin typeface="Arial" pitchFamily="34" charset="0"/>
                  <a:cs typeface="Arial" pitchFamily="34" charset="0"/>
                </a:rPr>
                <a:t>Fc</a:t>
              </a:r>
              <a:r>
                <a:rPr lang="tr-TR" dirty="0">
                  <a:latin typeface="Arial" pitchFamily="34" charset="0"/>
                  <a:cs typeface="Arial" pitchFamily="34" charset="0"/>
                  <a:sym typeface="Symbol"/>
                </a:rPr>
                <a:t>RI</a:t>
              </a:r>
              <a:endParaRPr lang="en-US" dirty="0">
                <a:latin typeface="Arial" pitchFamily="34" charset="0"/>
                <a:cs typeface="Arial" pitchFamily="34" charset="0"/>
              </a:endParaRPr>
            </a:p>
          </p:txBody>
        </p:sp>
      </p:grpSp>
      <p:sp>
        <p:nvSpPr>
          <p:cNvPr id="12" name="Content Placeholder 2"/>
          <p:cNvSpPr txBox="1">
            <a:spLocks/>
          </p:cNvSpPr>
          <p:nvPr/>
        </p:nvSpPr>
        <p:spPr>
          <a:xfrm>
            <a:off x="457200" y="1371600"/>
            <a:ext cx="8305800" cy="9144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tr-TR" sz="2400" b="0" i="0" u="none" strike="noStrike" kern="1200" cap="none" spc="0" normalizeH="0" baseline="0" noProof="0" dirty="0">
                <a:ln>
                  <a:noFill/>
                </a:ln>
                <a:solidFill>
                  <a:schemeClr val="tx1"/>
                </a:solidFill>
                <a:effectLst/>
                <a:uLnTx/>
                <a:uFillTx/>
                <a:latin typeface="Arial" pitchFamily="34" charset="0"/>
                <a:cs typeface="Arial" pitchFamily="34" charset="0"/>
              </a:rPr>
              <a:t>   Mikroorganizmaları kaplayarak onları fagositoz için</a:t>
            </a:r>
            <a:r>
              <a:rPr kumimoji="0" lang="tr-TR" sz="2400" b="0" i="0" u="none" strike="noStrike" kern="1200" cap="none" spc="0" normalizeH="0" noProof="0" dirty="0">
                <a:ln>
                  <a:noFill/>
                </a:ln>
                <a:solidFill>
                  <a:schemeClr val="tx1"/>
                </a:solidFill>
                <a:effectLst/>
                <a:uLnTx/>
                <a:uFillTx/>
                <a:latin typeface="Arial" pitchFamily="34" charset="0"/>
                <a:cs typeface="Arial" pitchFamily="34" charset="0"/>
              </a:rPr>
              <a:t> </a:t>
            </a:r>
            <a:r>
              <a:rPr kumimoji="0" lang="tr-TR" sz="2400" b="0" i="0" u="none" strike="noStrike" kern="1200" cap="none" spc="0" normalizeH="0" baseline="0" noProof="0" dirty="0">
                <a:ln>
                  <a:noFill/>
                </a:ln>
                <a:solidFill>
                  <a:schemeClr val="tx1"/>
                </a:solidFill>
                <a:effectLst/>
                <a:uLnTx/>
                <a:uFillTx/>
                <a:latin typeface="Arial" pitchFamily="34" charset="0"/>
                <a:cs typeface="Arial" pitchFamily="34" charset="0"/>
              </a:rPr>
              <a:t>hedef</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tr-TR" sz="2400" dirty="0">
                <a:latin typeface="Arial" pitchFamily="34" charset="0"/>
                <a:cs typeface="Arial" pitchFamily="34" charset="0"/>
              </a:rPr>
              <a:t>  </a:t>
            </a:r>
            <a:r>
              <a:rPr kumimoji="0" lang="tr-TR" sz="2400" b="0" i="0" u="none" strike="noStrike" kern="1200" cap="none" spc="0" normalizeH="0" baseline="0" noProof="0" dirty="0">
                <a:ln>
                  <a:noFill/>
                </a:ln>
                <a:solidFill>
                  <a:schemeClr val="tx1"/>
                </a:solidFill>
                <a:effectLst/>
                <a:uLnTx/>
                <a:uFillTx/>
                <a:latin typeface="Arial" pitchFamily="34" charset="0"/>
                <a:cs typeface="Arial" pitchFamily="34" charset="0"/>
              </a:rPr>
              <a:t> haline getirmek</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3" name="TextBox 12"/>
          <p:cNvSpPr txBox="1"/>
          <p:nvPr/>
        </p:nvSpPr>
        <p:spPr>
          <a:xfrm>
            <a:off x="609600" y="609600"/>
            <a:ext cx="3469219" cy="584775"/>
          </a:xfrm>
          <a:prstGeom prst="rect">
            <a:avLst/>
          </a:prstGeom>
          <a:solidFill>
            <a:schemeClr val="tx2">
              <a:lumMod val="20000"/>
              <a:lumOff val="80000"/>
            </a:schemeClr>
          </a:solidFill>
        </p:spPr>
        <p:txBody>
          <a:bodyPr wrap="none" rtlCol="0">
            <a:spAutoFit/>
          </a:bodyPr>
          <a:lstStyle/>
          <a:p>
            <a:r>
              <a:rPr lang="tr-TR" sz="3200" b="1" dirty="0">
                <a:solidFill>
                  <a:srgbClr val="00B050"/>
                </a:solidFill>
                <a:latin typeface="Arial" pitchFamily="34" charset="0"/>
                <a:cs typeface="Arial" pitchFamily="34" charset="0"/>
              </a:rPr>
              <a:t>OPSONİZASYON</a:t>
            </a:r>
            <a:endParaRPr lang="en-US" sz="3200" b="1" dirty="0">
              <a:solidFill>
                <a:srgbClr val="00B050"/>
              </a:solidFill>
              <a:latin typeface="Arial" pitchFamily="34" charset="0"/>
              <a:cs typeface="Arial" pitchFamily="34" charset="0"/>
            </a:endParaRPr>
          </a:p>
        </p:txBody>
      </p:sp>
      <p:sp>
        <p:nvSpPr>
          <p:cNvPr id="15" name="TextBox 14"/>
          <p:cNvSpPr txBox="1"/>
          <p:nvPr/>
        </p:nvSpPr>
        <p:spPr>
          <a:xfrm>
            <a:off x="6858000" y="2057400"/>
            <a:ext cx="1828800" cy="646331"/>
          </a:xfrm>
          <a:prstGeom prst="rect">
            <a:avLst/>
          </a:prstGeom>
          <a:solidFill>
            <a:srgbClr val="FFFF00"/>
          </a:solidFill>
        </p:spPr>
        <p:txBody>
          <a:bodyPr wrap="square" rtlCol="0">
            <a:spAutoFit/>
          </a:bodyPr>
          <a:lstStyle/>
          <a:p>
            <a:r>
              <a:rPr lang="tr-TR" dirty="0">
                <a:latin typeface="Arial" pitchFamily="34" charset="0"/>
                <a:cs typeface="Arial" pitchFamily="34" charset="0"/>
              </a:rPr>
              <a:t>Lökosit Yüzey Reseptörleri</a:t>
            </a:r>
            <a:endParaRPr lang="en-US"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3124200" cy="655638"/>
          </a:xfrm>
          <a:solidFill>
            <a:schemeClr val="tx2">
              <a:lumMod val="20000"/>
              <a:lumOff val="80000"/>
            </a:schemeClr>
          </a:solidFill>
        </p:spPr>
        <p:txBody>
          <a:bodyPr>
            <a:noAutofit/>
          </a:bodyPr>
          <a:lstStyle/>
          <a:p>
            <a:r>
              <a:rPr lang="tr-TR" sz="3600" b="1" dirty="0">
                <a:solidFill>
                  <a:srgbClr val="00B050"/>
                </a:solidFill>
                <a:latin typeface="Arial" pitchFamily="34" charset="0"/>
                <a:cs typeface="Arial" pitchFamily="34" charset="0"/>
              </a:rPr>
              <a:t>FAGOSİTOZ</a:t>
            </a:r>
            <a:endParaRPr lang="en-US" sz="3600" b="1" dirty="0">
              <a:solidFill>
                <a:srgbClr val="00B050"/>
              </a:solidFill>
              <a:latin typeface="Arial" pitchFamily="34" charset="0"/>
              <a:cs typeface="Arial" pitchFamily="34" charset="0"/>
            </a:endParaRPr>
          </a:p>
        </p:txBody>
      </p:sp>
      <p:sp>
        <p:nvSpPr>
          <p:cNvPr id="3" name="Content Placeholder 2"/>
          <p:cNvSpPr>
            <a:spLocks noGrp="1"/>
          </p:cNvSpPr>
          <p:nvPr>
            <p:ph sz="quarter" idx="1"/>
          </p:nvPr>
        </p:nvSpPr>
        <p:spPr>
          <a:xfrm>
            <a:off x="457200" y="1600200"/>
            <a:ext cx="7467600" cy="4038600"/>
          </a:xfrm>
        </p:spPr>
        <p:txBody>
          <a:bodyPr>
            <a:normAutofit/>
          </a:bodyPr>
          <a:lstStyle/>
          <a:p>
            <a:r>
              <a:rPr lang="tr-TR" sz="2800" dirty="0">
                <a:latin typeface="Arial" pitchFamily="34" charset="0"/>
                <a:cs typeface="Arial" pitchFamily="34" charset="0"/>
              </a:rPr>
              <a:t>Nötrofil ve makrofajlardan enzim salınımı ile zedeleyici ajanların ortadan kaldırılması</a:t>
            </a:r>
          </a:p>
          <a:p>
            <a:pPr>
              <a:buNone/>
            </a:pPr>
            <a:r>
              <a:rPr lang="tr-TR" sz="2800" dirty="0">
                <a:latin typeface="Arial" pitchFamily="34" charset="0"/>
                <a:cs typeface="Arial" pitchFamily="34" charset="0"/>
              </a:rPr>
              <a:t>   3 basamak:</a:t>
            </a:r>
          </a:p>
          <a:p>
            <a:pPr marL="514350" indent="-514350">
              <a:buFont typeface="+mj-lt"/>
              <a:buAutoNum type="arabicPeriod"/>
            </a:pPr>
            <a:r>
              <a:rPr lang="tr-TR" sz="2800" dirty="0">
                <a:latin typeface="Arial" pitchFamily="34" charset="0"/>
                <a:cs typeface="Arial" pitchFamily="34" charset="0"/>
              </a:rPr>
              <a:t>Tanıma ve tutunma </a:t>
            </a:r>
          </a:p>
          <a:p>
            <a:pPr marL="514350" indent="-514350">
              <a:buFont typeface="+mj-lt"/>
              <a:buAutoNum type="arabicPeriod"/>
            </a:pPr>
            <a:r>
              <a:rPr lang="tr-TR" sz="2800" dirty="0">
                <a:latin typeface="Arial" pitchFamily="34" charset="0"/>
                <a:cs typeface="Arial" pitchFamily="34" charset="0"/>
              </a:rPr>
              <a:t>Kuşatma ve yutma- fagositik vakuol oluşumu</a:t>
            </a:r>
          </a:p>
          <a:p>
            <a:pPr marL="514350" indent="-514350">
              <a:buFont typeface="+mj-lt"/>
              <a:buAutoNum type="arabicPeriod"/>
            </a:pPr>
            <a:r>
              <a:rPr lang="tr-TR" sz="2800" dirty="0">
                <a:latin typeface="Arial" pitchFamily="34" charset="0"/>
                <a:cs typeface="Arial" pitchFamily="34" charset="0"/>
              </a:rPr>
              <a:t>Öldürme veya degradasyon</a:t>
            </a:r>
            <a:endParaRPr lang="en-US" sz="2800" dirty="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3" descr="S01871-002-f011a"/>
          <p:cNvPicPr>
            <a:picLocks noGrp="1" noChangeAspect="1" noChangeArrowheads="1"/>
          </p:cNvPicPr>
          <p:nvPr>
            <p:ph sz="quarter" idx="1"/>
          </p:nvPr>
        </p:nvPicPr>
        <p:blipFill rotWithShape="1">
          <a:blip r:embed="rId2" cstate="print"/>
          <a:srcRect b="7366"/>
          <a:stretch/>
        </p:blipFill>
        <p:spPr>
          <a:xfrm>
            <a:off x="838200" y="1371601"/>
            <a:ext cx="6934200" cy="4571999"/>
          </a:xfrm>
          <a:noFill/>
          <a:ln w="57150">
            <a:solidFill>
              <a:srgbClr val="0070C0"/>
            </a:solidFill>
          </a:ln>
        </p:spPr>
      </p:pic>
      <p:sp>
        <p:nvSpPr>
          <p:cNvPr id="8" name="Title 1"/>
          <p:cNvSpPr>
            <a:spLocks noGrp="1"/>
          </p:cNvSpPr>
          <p:nvPr>
            <p:ph type="title"/>
          </p:nvPr>
        </p:nvSpPr>
        <p:spPr>
          <a:xfrm>
            <a:off x="838200" y="381000"/>
            <a:ext cx="3124200" cy="655638"/>
          </a:xfrm>
        </p:spPr>
        <p:txBody>
          <a:bodyPr>
            <a:noAutofit/>
          </a:bodyPr>
          <a:lstStyle/>
          <a:p>
            <a:r>
              <a:rPr lang="tr-TR" sz="3600" b="1" dirty="0">
                <a:solidFill>
                  <a:srgbClr val="0070C0"/>
                </a:solidFill>
                <a:latin typeface="Arial" pitchFamily="34" charset="0"/>
                <a:cs typeface="Arial" pitchFamily="34" charset="0"/>
              </a:rPr>
              <a:t>FAGOSİTOZ</a:t>
            </a:r>
            <a:endParaRPr lang="en-US" sz="3600" b="1" dirty="0">
              <a:solidFill>
                <a:srgbClr val="0070C0"/>
              </a:solidFill>
              <a:latin typeface="Arial" pitchFamily="34" charset="0"/>
              <a:cs typeface="Arial" pitchFamily="34" charset="0"/>
            </a:endParaRPr>
          </a:p>
        </p:txBody>
      </p:sp>
      <p:sp>
        <p:nvSpPr>
          <p:cNvPr id="4" name="Metin kutusu 3">
            <a:extLst>
              <a:ext uri="{FF2B5EF4-FFF2-40B4-BE49-F238E27FC236}">
                <a16:creationId xmlns:a16="http://schemas.microsoft.com/office/drawing/2014/main" id="{8EB05974-8A5E-4D50-A600-B4A15192ABAF}"/>
              </a:ext>
            </a:extLst>
          </p:cNvPr>
          <p:cNvSpPr txBox="1"/>
          <p:nvPr/>
        </p:nvSpPr>
        <p:spPr>
          <a:xfrm>
            <a:off x="1219200" y="6278563"/>
            <a:ext cx="64008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60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733800"/>
            <a:ext cx="8153400" cy="1323439"/>
          </a:xfrm>
          <a:prstGeom prst="rect">
            <a:avLst/>
          </a:prstGeom>
        </p:spPr>
        <p:txBody>
          <a:bodyPr wrap="square">
            <a:spAutoFit/>
          </a:bodyPr>
          <a:lstStyle/>
          <a:p>
            <a:pPr>
              <a:buFont typeface="Arial" pitchFamily="34" charset="0"/>
              <a:buChar char="•"/>
            </a:pPr>
            <a:r>
              <a:rPr lang="tr-TR" sz="2000" dirty="0">
                <a:latin typeface="Arial" pitchFamily="34" charset="0"/>
                <a:cs typeface="Arial" pitchFamily="34" charset="0"/>
              </a:rPr>
              <a:t>Lökosit aktive olunca- sitoplazmadaki NADPHoksidaz, fagozom membranına geçer. </a:t>
            </a:r>
          </a:p>
          <a:p>
            <a:pPr>
              <a:buFont typeface="Arial" pitchFamily="34" charset="0"/>
              <a:buChar char="•"/>
            </a:pPr>
            <a:r>
              <a:rPr lang="tr-TR" sz="2000" u="sng" dirty="0">
                <a:solidFill>
                  <a:srgbClr val="C00000"/>
                </a:solidFill>
                <a:latin typeface="Arial" pitchFamily="34" charset="0"/>
                <a:cs typeface="Arial" pitchFamily="34" charset="0"/>
              </a:rPr>
              <a:t>Reaktif oksijen ara ürünleri</a:t>
            </a:r>
            <a:r>
              <a:rPr lang="tr-TR" sz="2000" dirty="0">
                <a:solidFill>
                  <a:srgbClr val="C00000"/>
                </a:solidFill>
                <a:latin typeface="Arial" pitchFamily="34" charset="0"/>
                <a:cs typeface="Arial" pitchFamily="34" charset="0"/>
              </a:rPr>
              <a:t> </a:t>
            </a:r>
            <a:r>
              <a:rPr lang="tr-TR" sz="2000" dirty="0">
                <a:latin typeface="Arial" pitchFamily="34" charset="0"/>
                <a:cs typeface="Arial" pitchFamily="34" charset="0"/>
              </a:rPr>
              <a:t>lizozomlar içinde üretilir. Sitoplazmik organeller zarar görmez.</a:t>
            </a:r>
          </a:p>
        </p:txBody>
      </p:sp>
      <p:sp>
        <p:nvSpPr>
          <p:cNvPr id="10" name="Rectangle 9"/>
          <p:cNvSpPr/>
          <p:nvPr/>
        </p:nvSpPr>
        <p:spPr>
          <a:xfrm>
            <a:off x="457200" y="5181600"/>
            <a:ext cx="8153400" cy="1015663"/>
          </a:xfrm>
          <a:prstGeom prst="rect">
            <a:avLst/>
          </a:prstGeom>
        </p:spPr>
        <p:txBody>
          <a:bodyPr wrap="square">
            <a:spAutoFit/>
          </a:bodyPr>
          <a:lstStyle/>
          <a:p>
            <a:pPr>
              <a:buFont typeface="Arial" pitchFamily="34" charset="0"/>
              <a:buChar char="•"/>
            </a:pPr>
            <a:r>
              <a:rPr lang="tr-TR" sz="2000" dirty="0">
                <a:latin typeface="Arial" pitchFamily="34" charset="0"/>
                <a:cs typeface="Arial" pitchFamily="34" charset="0"/>
              </a:rPr>
              <a:t>Mikroplar öldükten sonra, lizozomlardaki asit hidrolazlarla parçalanır.</a:t>
            </a:r>
          </a:p>
          <a:p>
            <a:pPr>
              <a:buFont typeface="Arial" pitchFamily="34" charset="0"/>
              <a:buChar char="•"/>
            </a:pPr>
            <a:r>
              <a:rPr lang="tr-TR" sz="2000" dirty="0">
                <a:latin typeface="Arial" pitchFamily="34" charset="0"/>
                <a:cs typeface="Arial" pitchFamily="34" charset="0"/>
              </a:rPr>
              <a:t>H</a:t>
            </a:r>
            <a:r>
              <a:rPr lang="tr-TR" sz="2000" dirty="0">
                <a:latin typeface="Arial" pitchFamily="34" charset="0"/>
                <a:cs typeface="Arial" pitchFamily="34" charset="0"/>
                <a:sym typeface="Symbol"/>
              </a:rPr>
              <a:t>O2 çoğu katalaz ile H2O ve O2’ye dönüşür. Bir kısmı glutatyon oksidaz ile yıkılır.</a:t>
            </a:r>
            <a:endParaRPr lang="en-US" sz="2000" dirty="0">
              <a:latin typeface="Arial" pitchFamily="34" charset="0"/>
              <a:cs typeface="Arial" pitchFamily="34" charset="0"/>
            </a:endParaRPr>
          </a:p>
        </p:txBody>
      </p:sp>
      <p:sp>
        <p:nvSpPr>
          <p:cNvPr id="11" name="TextBox 6"/>
          <p:cNvSpPr txBox="1"/>
          <p:nvPr/>
        </p:nvSpPr>
        <p:spPr>
          <a:xfrm>
            <a:off x="762000" y="304800"/>
            <a:ext cx="3962400" cy="1938992"/>
          </a:xfrm>
          <a:prstGeom prst="rect">
            <a:avLst/>
          </a:prstGeom>
          <a:noFill/>
          <a:ln>
            <a:solidFill>
              <a:srgbClr val="0070C0"/>
            </a:solidFill>
          </a:ln>
        </p:spPr>
        <p:txBody>
          <a:bodyPr wrap="square" rtlCol="0">
            <a:spAutoFit/>
          </a:bodyPr>
          <a:lstStyle/>
          <a:p>
            <a:r>
              <a:rPr lang="tr-TR" sz="2400" b="1" dirty="0">
                <a:solidFill>
                  <a:srgbClr val="0070C0"/>
                </a:solidFill>
                <a:latin typeface="Arial" pitchFamily="34" charset="0"/>
                <a:cs typeface="Arial" pitchFamily="34" charset="0"/>
              </a:rPr>
              <a:t>Öldürme en sık OKSİJEN BAĞIMLI mekanizmalarla olur.</a:t>
            </a:r>
          </a:p>
          <a:p>
            <a:pPr>
              <a:buFont typeface="Arial" pitchFamily="34" charset="0"/>
              <a:buChar char="•"/>
            </a:pPr>
            <a:r>
              <a:rPr lang="tr-TR" sz="2400" b="1" dirty="0">
                <a:solidFill>
                  <a:srgbClr val="0070C0"/>
                </a:solidFill>
                <a:latin typeface="Arial" pitchFamily="34" charset="0"/>
                <a:cs typeface="Arial" pitchFamily="34" charset="0"/>
              </a:rPr>
              <a:t> Reaktif oksijen türevleri</a:t>
            </a:r>
          </a:p>
          <a:p>
            <a:pPr>
              <a:buFont typeface="Arial" pitchFamily="34" charset="0"/>
              <a:buChar char="•"/>
            </a:pPr>
            <a:r>
              <a:rPr lang="tr-TR" sz="2400" b="1" dirty="0">
                <a:solidFill>
                  <a:srgbClr val="0070C0"/>
                </a:solidFill>
                <a:latin typeface="Arial" pitchFamily="34" charset="0"/>
                <a:cs typeface="Arial" pitchFamily="34" charset="0"/>
              </a:rPr>
              <a:t> Reaktif nitrojen türevleri</a:t>
            </a:r>
            <a:endParaRPr lang="en-US" sz="2400" b="1" dirty="0">
              <a:solidFill>
                <a:srgbClr val="0070C0"/>
              </a:solidFill>
              <a:latin typeface="Arial" pitchFamily="34" charset="0"/>
              <a:cs typeface="Arial" pitchFamily="34" charset="0"/>
            </a:endParaRPr>
          </a:p>
        </p:txBody>
      </p:sp>
      <p:sp>
        <p:nvSpPr>
          <p:cNvPr id="12" name="TextBox 7"/>
          <p:cNvSpPr txBox="1"/>
          <p:nvPr/>
        </p:nvSpPr>
        <p:spPr>
          <a:xfrm>
            <a:off x="533400" y="2819400"/>
            <a:ext cx="7543800" cy="707886"/>
          </a:xfrm>
          <a:prstGeom prst="rect">
            <a:avLst/>
          </a:prstGeom>
          <a:noFill/>
        </p:spPr>
        <p:txBody>
          <a:bodyPr wrap="square" rtlCol="0">
            <a:spAutoFit/>
          </a:bodyPr>
          <a:lstStyle/>
          <a:p>
            <a:pPr>
              <a:buFont typeface="Arial" pitchFamily="34" charset="0"/>
              <a:buChar char="•"/>
            </a:pPr>
            <a:r>
              <a:rPr lang="tr-TR" sz="2000" b="1" dirty="0">
                <a:solidFill>
                  <a:srgbClr val="C00000"/>
                </a:solidFill>
                <a:latin typeface="Arial" pitchFamily="34" charset="0"/>
                <a:cs typeface="Arial" pitchFamily="34" charset="0"/>
              </a:rPr>
              <a:t>NADPH oksidaz </a:t>
            </a:r>
            <a:r>
              <a:rPr lang="tr-TR" sz="2000" dirty="0">
                <a:latin typeface="Arial" pitchFamily="34" charset="0"/>
                <a:cs typeface="Arial" pitchFamily="34" charset="0"/>
              </a:rPr>
              <a:t>normalde lökosit </a:t>
            </a:r>
            <a:r>
              <a:rPr lang="tr-TR" sz="2000" u="sng" dirty="0">
                <a:latin typeface="Arial" pitchFamily="34" charset="0"/>
                <a:cs typeface="Arial" pitchFamily="34" charset="0"/>
              </a:rPr>
              <a:t>sitoplazması</a:t>
            </a:r>
            <a:r>
              <a:rPr lang="tr-TR" sz="2000" dirty="0">
                <a:latin typeface="Arial" pitchFamily="34" charset="0"/>
                <a:cs typeface="Arial" pitchFamily="34" charset="0"/>
              </a:rPr>
              <a:t> veya </a:t>
            </a:r>
            <a:r>
              <a:rPr lang="tr-TR" sz="2000" u="sng" dirty="0">
                <a:latin typeface="Arial" pitchFamily="34" charset="0"/>
                <a:cs typeface="Arial" pitchFamily="34" charset="0"/>
              </a:rPr>
              <a:t>plazma membranında</a:t>
            </a:r>
            <a:r>
              <a:rPr lang="tr-TR" sz="2000" dirty="0">
                <a:latin typeface="Arial" pitchFamily="34" charset="0"/>
                <a:cs typeface="Arial" pitchFamily="34" charset="0"/>
              </a:rPr>
              <a:t> bulunan bir enzim kompleksi.</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819400" y="228600"/>
            <a:ext cx="3581400" cy="655638"/>
          </a:xfrm>
        </p:spPr>
        <p:txBody>
          <a:bodyPr>
            <a:noAutofit/>
          </a:bodyPr>
          <a:lstStyle/>
          <a:p>
            <a:r>
              <a:rPr lang="tr-TR" sz="3600" b="1" dirty="0">
                <a:solidFill>
                  <a:srgbClr val="00B050"/>
                </a:solidFill>
                <a:latin typeface="Arial" pitchFamily="34" charset="0"/>
                <a:cs typeface="Arial" pitchFamily="34" charset="0"/>
              </a:rPr>
              <a:t>İNFLAMASYON  </a:t>
            </a:r>
          </a:p>
        </p:txBody>
      </p:sp>
      <p:sp>
        <p:nvSpPr>
          <p:cNvPr id="7171" name="Rectangle 4"/>
          <p:cNvSpPr>
            <a:spLocks noChangeArrowheads="1"/>
          </p:cNvSpPr>
          <p:nvPr/>
        </p:nvSpPr>
        <p:spPr bwMode="auto">
          <a:xfrm>
            <a:off x="611188" y="914400"/>
            <a:ext cx="7993062" cy="1384995"/>
          </a:xfrm>
          <a:prstGeom prst="rect">
            <a:avLst/>
          </a:prstGeom>
          <a:noFill/>
          <a:ln w="28575">
            <a:solidFill>
              <a:schemeClr val="tx1"/>
            </a:solidFill>
            <a:miter lim="800000"/>
            <a:headEnd/>
            <a:tailEnd/>
          </a:ln>
        </p:spPr>
        <p:txBody>
          <a:bodyPr>
            <a:spAutoFit/>
          </a:bodyPr>
          <a:lstStyle/>
          <a:p>
            <a:r>
              <a:rPr lang="tr-TR" sz="2800" b="1" dirty="0">
                <a:solidFill>
                  <a:srgbClr val="C00000"/>
                </a:solidFill>
                <a:latin typeface="Arial" pitchFamily="34" charset="0"/>
                <a:cs typeface="Arial" pitchFamily="34" charset="0"/>
              </a:rPr>
              <a:t>AMAÇ:</a:t>
            </a:r>
          </a:p>
          <a:p>
            <a:r>
              <a:rPr lang="tr-TR" sz="2800" dirty="0">
                <a:latin typeface="Arial" pitchFamily="34" charset="0"/>
                <a:cs typeface="Arial" pitchFamily="34" charset="0"/>
              </a:rPr>
              <a:t>- Hasar yapan etkenleri ortadan kaldırmak </a:t>
            </a:r>
          </a:p>
          <a:p>
            <a:r>
              <a:rPr lang="tr-TR" sz="2800" dirty="0">
                <a:latin typeface="Arial" pitchFamily="34" charset="0"/>
                <a:cs typeface="Arial" pitchFamily="34" charset="0"/>
              </a:rPr>
              <a:t>- Dokunun eski halini almasını sağlamak </a:t>
            </a:r>
            <a:endParaRPr lang="tr-TR" sz="4400" dirty="0">
              <a:latin typeface="Arial" pitchFamily="34" charset="0"/>
              <a:cs typeface="Arial" pitchFamily="34" charset="0"/>
            </a:endParaRPr>
          </a:p>
        </p:txBody>
      </p:sp>
      <p:sp>
        <p:nvSpPr>
          <p:cNvPr id="7172" name="Text Box 5"/>
          <p:cNvSpPr txBox="1">
            <a:spLocks noChangeArrowheads="1"/>
          </p:cNvSpPr>
          <p:nvPr/>
        </p:nvSpPr>
        <p:spPr bwMode="auto">
          <a:xfrm>
            <a:off x="533400" y="3082925"/>
            <a:ext cx="3581400" cy="1569660"/>
          </a:xfrm>
          <a:prstGeom prst="rect">
            <a:avLst/>
          </a:prstGeom>
          <a:noFill/>
          <a:ln w="28575">
            <a:solidFill>
              <a:schemeClr val="tx1"/>
            </a:solidFill>
            <a:miter lim="800000"/>
            <a:headEnd/>
            <a:tailEnd/>
          </a:ln>
        </p:spPr>
        <p:txBody>
          <a:bodyPr wrap="square">
            <a:spAutoFit/>
          </a:bodyPr>
          <a:lstStyle/>
          <a:p>
            <a:r>
              <a:rPr lang="tr-TR" sz="2400" b="1" dirty="0">
                <a:solidFill>
                  <a:srgbClr val="00B050"/>
                </a:solidFill>
                <a:latin typeface="Arial" pitchFamily="34" charset="0"/>
                <a:cs typeface="Arial" pitchFamily="34" charset="0"/>
              </a:rPr>
              <a:t>AKUT İNFLAMASYON</a:t>
            </a:r>
            <a:r>
              <a:rPr lang="tr-TR" sz="2400" dirty="0">
                <a:solidFill>
                  <a:srgbClr val="00B050"/>
                </a:solidFill>
                <a:latin typeface="Arial" pitchFamily="34" charset="0"/>
                <a:cs typeface="Arial" pitchFamily="34" charset="0"/>
              </a:rPr>
              <a:t> </a:t>
            </a:r>
          </a:p>
          <a:p>
            <a:r>
              <a:rPr lang="tr-TR" sz="2400" b="1" dirty="0">
                <a:latin typeface="Arial" pitchFamily="34" charset="0"/>
                <a:cs typeface="Arial" pitchFamily="34" charset="0"/>
              </a:rPr>
              <a:t>Hızlı (sn, dk içinde) başlar, kısa (saat- birkaç gün) sürer.</a:t>
            </a:r>
          </a:p>
        </p:txBody>
      </p:sp>
      <p:sp>
        <p:nvSpPr>
          <p:cNvPr id="7173" name="Text Box 6"/>
          <p:cNvSpPr txBox="1">
            <a:spLocks noChangeArrowheads="1"/>
          </p:cNvSpPr>
          <p:nvPr/>
        </p:nvSpPr>
        <p:spPr bwMode="auto">
          <a:xfrm>
            <a:off x="4495800" y="3082925"/>
            <a:ext cx="4191000" cy="830997"/>
          </a:xfrm>
          <a:prstGeom prst="rect">
            <a:avLst/>
          </a:prstGeom>
          <a:noFill/>
          <a:ln w="28575">
            <a:solidFill>
              <a:schemeClr val="tx1"/>
            </a:solidFill>
            <a:miter lim="800000"/>
            <a:headEnd/>
            <a:tailEnd/>
          </a:ln>
        </p:spPr>
        <p:txBody>
          <a:bodyPr wrap="square">
            <a:spAutoFit/>
          </a:bodyPr>
          <a:lstStyle/>
          <a:p>
            <a:r>
              <a:rPr lang="tr-TR" sz="2400" b="1" dirty="0">
                <a:solidFill>
                  <a:srgbClr val="00B050"/>
                </a:solidFill>
                <a:latin typeface="Arial" pitchFamily="34" charset="0"/>
                <a:cs typeface="Arial" pitchFamily="34" charset="0"/>
              </a:rPr>
              <a:t>KRONİK İNFLAMASYON </a:t>
            </a:r>
          </a:p>
          <a:p>
            <a:r>
              <a:rPr lang="tr-TR" sz="2400" b="1" dirty="0">
                <a:latin typeface="Arial" pitchFamily="34" charset="0"/>
                <a:cs typeface="Arial" pitchFamily="34" charset="0"/>
              </a:rPr>
              <a:t> Geç başlayıp, uzun sürer.</a:t>
            </a:r>
          </a:p>
        </p:txBody>
      </p:sp>
      <p:sp>
        <p:nvSpPr>
          <p:cNvPr id="7174" name="Line 8"/>
          <p:cNvSpPr>
            <a:spLocks noChangeShapeType="1"/>
          </p:cNvSpPr>
          <p:nvPr/>
        </p:nvSpPr>
        <p:spPr bwMode="auto">
          <a:xfrm flipH="1">
            <a:off x="2438400" y="2397125"/>
            <a:ext cx="0" cy="503237"/>
          </a:xfrm>
          <a:prstGeom prst="line">
            <a:avLst/>
          </a:prstGeom>
          <a:noFill/>
          <a:ln w="57150">
            <a:solidFill>
              <a:schemeClr val="tx1"/>
            </a:solidFill>
            <a:round/>
            <a:headEnd/>
            <a:tailEnd type="triangle" w="med" len="med"/>
          </a:ln>
        </p:spPr>
        <p:txBody>
          <a:bodyPr/>
          <a:lstStyle/>
          <a:p>
            <a:endParaRPr lang="en-US" dirty="0"/>
          </a:p>
        </p:txBody>
      </p:sp>
      <p:sp>
        <p:nvSpPr>
          <p:cNvPr id="9" name="Line 8"/>
          <p:cNvSpPr>
            <a:spLocks noChangeShapeType="1"/>
          </p:cNvSpPr>
          <p:nvPr/>
        </p:nvSpPr>
        <p:spPr bwMode="auto">
          <a:xfrm flipH="1">
            <a:off x="6629400" y="2397125"/>
            <a:ext cx="0" cy="503237"/>
          </a:xfrm>
          <a:prstGeom prst="line">
            <a:avLst/>
          </a:prstGeom>
          <a:noFill/>
          <a:ln w="57150">
            <a:solidFill>
              <a:schemeClr val="tx1"/>
            </a:solidFill>
            <a:round/>
            <a:headEnd/>
            <a:tailEnd type="triangle" w="med" len="med"/>
          </a:ln>
        </p:spPr>
        <p:txBody>
          <a:bodyPr/>
          <a:lstStyle/>
          <a:p>
            <a:endParaRPr lang="en-US" dirty="0"/>
          </a:p>
        </p:txBody>
      </p:sp>
      <p:sp>
        <p:nvSpPr>
          <p:cNvPr id="16" name="Curved Up Arrow 15"/>
          <p:cNvSpPr/>
          <p:nvPr/>
        </p:nvSpPr>
        <p:spPr>
          <a:xfrm>
            <a:off x="3429000" y="4876800"/>
            <a:ext cx="2209800" cy="73152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3124200" y="5715000"/>
            <a:ext cx="2819400" cy="830997"/>
          </a:xfrm>
          <a:prstGeom prst="rect">
            <a:avLst/>
          </a:prstGeom>
          <a:noFill/>
        </p:spPr>
        <p:txBody>
          <a:bodyPr wrap="square" rtlCol="0">
            <a:spAutoFit/>
          </a:bodyPr>
          <a:lstStyle/>
          <a:p>
            <a:pPr algn="ctr"/>
            <a:r>
              <a:rPr lang="tr-TR" sz="2400" dirty="0">
                <a:latin typeface="Arial" pitchFamily="34" charset="0"/>
                <a:cs typeface="Arial" pitchFamily="34" charset="0"/>
              </a:rPr>
              <a:t>Akut inflamasyon kronikleşebilir.</a:t>
            </a:r>
            <a:endParaRPr lang="en-US" sz="2400" dirty="0">
              <a:latin typeface="Arial" pitchFamily="34" charset="0"/>
              <a:cs typeface="Arial" pitchFamily="34" charset="0"/>
            </a:endParaRPr>
          </a:p>
        </p:txBody>
      </p:sp>
      <p:sp>
        <p:nvSpPr>
          <p:cNvPr id="18" name="Right Arrow 17"/>
          <p:cNvSpPr/>
          <p:nvPr/>
        </p:nvSpPr>
        <p:spPr>
          <a:xfrm rot="16200000">
            <a:off x="6494141" y="4707259"/>
            <a:ext cx="516999" cy="2464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43600" y="5105400"/>
            <a:ext cx="2895600" cy="1569660"/>
          </a:xfrm>
          <a:prstGeom prst="rect">
            <a:avLst/>
          </a:prstGeom>
          <a:noFill/>
        </p:spPr>
        <p:txBody>
          <a:bodyPr wrap="square" rtlCol="0">
            <a:spAutoFit/>
          </a:bodyPr>
          <a:lstStyle/>
          <a:p>
            <a:r>
              <a:rPr lang="tr-TR" sz="2400" dirty="0">
                <a:latin typeface="Arial" pitchFamily="34" charset="0"/>
                <a:cs typeface="Arial" pitchFamily="34" charset="0"/>
              </a:rPr>
              <a:t>Uyarının türüne göre direkt kronik inflamasyon uyarılabilir.</a:t>
            </a:r>
            <a:endParaRPr lang="en-US" sz="2400" dirty="0">
              <a:latin typeface="Arial" pitchFamily="34" charset="0"/>
              <a:cs typeface="Arial" pitchFamily="34" charset="0"/>
            </a:endParaRPr>
          </a:p>
        </p:txBody>
      </p:sp>
      <p:sp>
        <p:nvSpPr>
          <p:cNvPr id="22" name="Rounded Rectangle 21"/>
          <p:cNvSpPr/>
          <p:nvPr/>
        </p:nvSpPr>
        <p:spPr>
          <a:xfrm rot="20180283">
            <a:off x="267647" y="4943942"/>
            <a:ext cx="1981200" cy="609600"/>
          </a:xfrm>
          <a:prstGeom prst="roundRect">
            <a:avLst/>
          </a:prstGeom>
          <a:solidFill>
            <a:srgbClr val="DDFCD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latin typeface="Arial" pitchFamily="34" charset="0"/>
                <a:cs typeface="Arial" pitchFamily="34" charset="0"/>
              </a:rPr>
              <a:t>NÖTROFİLLER</a:t>
            </a:r>
            <a:endParaRPr lang="en-US" b="1" dirty="0">
              <a:solidFill>
                <a:srgbClr val="C00000"/>
              </a:solidFill>
              <a:latin typeface="Arial" pitchFamily="34" charset="0"/>
              <a:cs typeface="Arial" pitchFamily="34" charset="0"/>
            </a:endParaRPr>
          </a:p>
        </p:txBody>
      </p:sp>
      <p:sp>
        <p:nvSpPr>
          <p:cNvPr id="23" name="Rounded Rectangle 22"/>
          <p:cNvSpPr/>
          <p:nvPr/>
        </p:nvSpPr>
        <p:spPr>
          <a:xfrm rot="1439941">
            <a:off x="6932730" y="4303502"/>
            <a:ext cx="2181600" cy="609600"/>
          </a:xfrm>
          <a:prstGeom prst="roundRect">
            <a:avLst/>
          </a:prstGeom>
          <a:solidFill>
            <a:srgbClr val="DDFC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latin typeface="Arial" pitchFamily="34" charset="0"/>
                <a:cs typeface="Arial" pitchFamily="34" charset="0"/>
              </a:rPr>
              <a:t>LENFOSİT</a:t>
            </a:r>
          </a:p>
          <a:p>
            <a:pPr algn="ctr"/>
            <a:r>
              <a:rPr lang="tr-TR" b="1" dirty="0">
                <a:solidFill>
                  <a:srgbClr val="C00000"/>
                </a:solidFill>
                <a:latin typeface="Arial" pitchFamily="34" charset="0"/>
                <a:cs typeface="Arial" pitchFamily="34" charset="0"/>
              </a:rPr>
              <a:t>MAKROFAJLAR</a:t>
            </a:r>
            <a:endParaRPr lang="en-US" b="1" dirty="0">
              <a:solidFill>
                <a:srgbClr val="C00000"/>
              </a:solidFill>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124"/>
            <a:ext cx="7010400" cy="523220"/>
          </a:xfrm>
          <a:prstGeom prst="rect">
            <a:avLst/>
          </a:prstGeom>
          <a:solidFill>
            <a:schemeClr val="accent2">
              <a:lumMod val="60000"/>
              <a:lumOff val="40000"/>
            </a:schemeClr>
          </a:solidFill>
          <a:ln>
            <a:solidFill>
              <a:srgbClr val="0070C0"/>
            </a:solidFill>
          </a:ln>
        </p:spPr>
        <p:txBody>
          <a:bodyPr wrap="square" rtlCol="0">
            <a:spAutoFit/>
          </a:bodyPr>
          <a:lstStyle/>
          <a:p>
            <a:r>
              <a:rPr lang="tr-TR" sz="2800" b="1" dirty="0">
                <a:solidFill>
                  <a:srgbClr val="0070C0"/>
                </a:solidFill>
                <a:latin typeface="Arial" pitchFamily="34" charset="0"/>
                <a:cs typeface="Arial" pitchFamily="34" charset="0"/>
              </a:rPr>
              <a:t>OKSİJEN BAĞIMSIZ MEKANİZMALAR:</a:t>
            </a:r>
            <a:endParaRPr lang="en-US" sz="2800" b="1" dirty="0">
              <a:solidFill>
                <a:srgbClr val="0070C0"/>
              </a:solidFill>
              <a:latin typeface="Arial" pitchFamily="34" charset="0"/>
              <a:cs typeface="Arial" pitchFamily="34" charset="0"/>
            </a:endParaRPr>
          </a:p>
        </p:txBody>
      </p:sp>
      <p:sp>
        <p:nvSpPr>
          <p:cNvPr id="3" name="TextBox 2"/>
          <p:cNvSpPr txBox="1"/>
          <p:nvPr/>
        </p:nvSpPr>
        <p:spPr>
          <a:xfrm>
            <a:off x="838200" y="1894344"/>
            <a:ext cx="7010400" cy="3108543"/>
          </a:xfrm>
          <a:prstGeom prst="rect">
            <a:avLst/>
          </a:prstGeom>
          <a:noFill/>
          <a:ln>
            <a:solidFill>
              <a:srgbClr val="0070C0"/>
            </a:solidFill>
          </a:ln>
        </p:spPr>
        <p:txBody>
          <a:bodyPr wrap="square" rtlCol="0">
            <a:spAutoFit/>
          </a:bodyPr>
          <a:lstStyle/>
          <a:p>
            <a:pPr>
              <a:buFontTx/>
              <a:buChar char="-"/>
            </a:pPr>
            <a:r>
              <a:rPr lang="tr-TR" sz="2800" dirty="0" err="1">
                <a:latin typeface="Arial" pitchFamily="34" charset="0"/>
                <a:cs typeface="Arial" pitchFamily="34" charset="0"/>
              </a:rPr>
              <a:t>Elastaz</a:t>
            </a:r>
            <a:endParaRPr lang="tr-TR" sz="2800" dirty="0">
              <a:latin typeface="Arial" pitchFamily="34" charset="0"/>
              <a:cs typeface="Arial" pitchFamily="34" charset="0"/>
            </a:endParaRPr>
          </a:p>
          <a:p>
            <a:pPr>
              <a:buFontTx/>
              <a:buChar char="-"/>
            </a:pPr>
            <a:r>
              <a:rPr lang="tr-TR" sz="2800" dirty="0" err="1">
                <a:latin typeface="Arial" pitchFamily="34" charset="0"/>
                <a:cs typeface="Arial" pitchFamily="34" charset="0"/>
              </a:rPr>
              <a:t>Bakterisidal</a:t>
            </a:r>
            <a:r>
              <a:rPr lang="tr-TR" sz="2800" dirty="0">
                <a:latin typeface="Arial" pitchFamily="34" charset="0"/>
                <a:cs typeface="Arial" pitchFamily="34" charset="0"/>
              </a:rPr>
              <a:t> geçirgenlik arttırıcı protein</a:t>
            </a:r>
          </a:p>
          <a:p>
            <a:pPr>
              <a:buFontTx/>
              <a:buChar char="-"/>
            </a:pPr>
            <a:r>
              <a:rPr lang="tr-TR" sz="2800" dirty="0">
                <a:latin typeface="Arial" pitchFamily="34" charset="0"/>
                <a:cs typeface="Arial" pitchFamily="34" charset="0"/>
              </a:rPr>
              <a:t>Lizozim</a:t>
            </a:r>
          </a:p>
          <a:p>
            <a:pPr>
              <a:buFontTx/>
              <a:buChar char="-"/>
            </a:pPr>
            <a:r>
              <a:rPr lang="tr-TR" sz="2800" dirty="0">
                <a:latin typeface="Arial" pitchFamily="34" charset="0"/>
                <a:cs typeface="Arial" pitchFamily="34" charset="0"/>
              </a:rPr>
              <a:t>Laktoferrin</a:t>
            </a:r>
          </a:p>
          <a:p>
            <a:pPr>
              <a:buFontTx/>
              <a:buChar char="-"/>
            </a:pPr>
            <a:r>
              <a:rPr lang="tr-TR" sz="2800" dirty="0">
                <a:latin typeface="Arial" pitchFamily="34" charset="0"/>
                <a:cs typeface="Arial" pitchFamily="34" charset="0"/>
              </a:rPr>
              <a:t>“Major basic” protein (MBP)- </a:t>
            </a:r>
            <a:r>
              <a:rPr lang="tr-TR" sz="2800" dirty="0" err="1">
                <a:latin typeface="Arial" pitchFamily="34" charset="0"/>
                <a:cs typeface="Arial" pitchFamily="34" charset="0"/>
              </a:rPr>
              <a:t>Eozinofiller</a:t>
            </a:r>
            <a:r>
              <a:rPr lang="tr-TR" sz="2800" dirty="0">
                <a:latin typeface="Arial" pitchFamily="34" charset="0"/>
                <a:cs typeface="Arial" pitchFamily="34" charset="0"/>
              </a:rPr>
              <a:t> (parazitler için </a:t>
            </a:r>
            <a:r>
              <a:rPr lang="tr-TR" sz="2800" dirty="0" err="1">
                <a:latin typeface="Arial" pitchFamily="34" charset="0"/>
                <a:cs typeface="Arial" pitchFamily="34" charset="0"/>
              </a:rPr>
              <a:t>sitotoksik</a:t>
            </a:r>
            <a:r>
              <a:rPr lang="tr-TR" sz="2800" dirty="0">
                <a:latin typeface="Arial" pitchFamily="34" charset="0"/>
                <a:cs typeface="Arial" pitchFamily="34" charset="0"/>
              </a:rPr>
              <a:t>)</a:t>
            </a:r>
          </a:p>
          <a:p>
            <a:pPr>
              <a:buFontTx/>
              <a:buChar char="-"/>
            </a:pPr>
            <a:r>
              <a:rPr lang="tr-TR" sz="2800" dirty="0">
                <a:latin typeface="Arial" pitchFamily="34" charset="0"/>
                <a:cs typeface="Arial" pitchFamily="34" charset="0"/>
              </a:rPr>
              <a:t>Defensinler</a:t>
            </a:r>
            <a:endParaRPr lang="en-US" sz="2800"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533400"/>
            <a:ext cx="3341687" cy="773112"/>
          </a:xfrm>
          <a:solidFill>
            <a:schemeClr val="accent2">
              <a:lumMod val="60000"/>
              <a:lumOff val="40000"/>
            </a:schemeClr>
          </a:solidFill>
        </p:spPr>
        <p:txBody>
          <a:bodyPr>
            <a:normAutofit/>
          </a:bodyPr>
          <a:lstStyle/>
          <a:p>
            <a:r>
              <a:rPr lang="tr-TR" sz="4000" b="1" dirty="0">
                <a:latin typeface="Arial" pitchFamily="34" charset="0"/>
                <a:cs typeface="Arial" pitchFamily="34" charset="0"/>
              </a:rPr>
              <a:t>FAGOSİTOZ</a:t>
            </a:r>
          </a:p>
        </p:txBody>
      </p:sp>
      <p:sp>
        <p:nvSpPr>
          <p:cNvPr id="4" name="TextBox 3"/>
          <p:cNvSpPr txBox="1"/>
          <p:nvPr/>
        </p:nvSpPr>
        <p:spPr>
          <a:xfrm>
            <a:off x="381000" y="2474893"/>
            <a:ext cx="7467600" cy="954107"/>
          </a:xfrm>
          <a:prstGeom prst="rect">
            <a:avLst/>
          </a:prstGeom>
          <a:noFill/>
        </p:spPr>
        <p:txBody>
          <a:bodyPr wrap="square" rtlCol="0">
            <a:spAutoFit/>
          </a:bodyPr>
          <a:lstStyle/>
          <a:p>
            <a:r>
              <a:rPr lang="tr-TR" sz="2800" dirty="0"/>
              <a:t>Fagositoz sonrası nötrofiller hızla apopitoza gider. Makrofajlar tarafından sindirilir.  </a:t>
            </a: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57200"/>
            <a:ext cx="7467600" cy="762000"/>
          </a:xfrm>
        </p:spPr>
        <p:txBody>
          <a:bodyPr/>
          <a:lstStyle/>
          <a:p>
            <a:r>
              <a:rPr lang="tr-TR" b="1" dirty="0">
                <a:latin typeface="Arial" pitchFamily="34" charset="0"/>
                <a:cs typeface="Arial" pitchFamily="34" charset="0"/>
              </a:rPr>
              <a:t>LÖKOSİT FONKSİYON DEFEKTLERİ: </a:t>
            </a:r>
          </a:p>
        </p:txBody>
      </p:sp>
      <p:sp>
        <p:nvSpPr>
          <p:cNvPr id="3" name="2 İçerik Yer Tutucusu"/>
          <p:cNvSpPr>
            <a:spLocks noGrp="1"/>
          </p:cNvSpPr>
          <p:nvPr>
            <p:ph sz="quarter" idx="1"/>
          </p:nvPr>
        </p:nvSpPr>
        <p:spPr/>
        <p:txBody>
          <a:bodyPr>
            <a:normAutofit/>
          </a:bodyPr>
          <a:lstStyle/>
          <a:p>
            <a:r>
              <a:rPr lang="tr-TR" dirty="0">
                <a:latin typeface="Arial" pitchFamily="34" charset="0"/>
                <a:cs typeface="Arial" pitchFamily="34" charset="0"/>
              </a:rPr>
              <a:t>GENETİK:</a:t>
            </a:r>
          </a:p>
          <a:p>
            <a:pPr lvl="1"/>
            <a:r>
              <a:rPr lang="tr-TR" sz="2400" dirty="0">
                <a:latin typeface="Arial" pitchFamily="34" charset="0"/>
                <a:cs typeface="Arial" pitchFamily="34" charset="0"/>
              </a:rPr>
              <a:t>Lökosit adezyon eksikliği 1</a:t>
            </a:r>
          </a:p>
          <a:p>
            <a:pPr lvl="1"/>
            <a:r>
              <a:rPr lang="tr-TR" sz="2400" dirty="0">
                <a:latin typeface="Arial" pitchFamily="34" charset="0"/>
                <a:cs typeface="Arial" pitchFamily="34" charset="0"/>
              </a:rPr>
              <a:t>Lökosit adezyon eksikliği 2</a:t>
            </a:r>
          </a:p>
          <a:p>
            <a:pPr lvl="1"/>
            <a:r>
              <a:rPr lang="tr-TR" sz="2400" dirty="0">
                <a:latin typeface="Arial" pitchFamily="34" charset="0"/>
                <a:cs typeface="Arial" pitchFamily="34" charset="0"/>
              </a:rPr>
              <a:t>MPO eksikliği</a:t>
            </a:r>
          </a:p>
          <a:p>
            <a:pPr lvl="1"/>
            <a:r>
              <a:rPr lang="tr-TR" sz="2400" dirty="0" err="1">
                <a:latin typeface="Arial" pitchFamily="34" charset="0"/>
                <a:cs typeface="Arial" pitchFamily="34" charset="0"/>
              </a:rPr>
              <a:t>Chediak</a:t>
            </a:r>
            <a:r>
              <a:rPr lang="tr-TR" sz="2400" dirty="0">
                <a:latin typeface="Arial" pitchFamily="34" charset="0"/>
                <a:cs typeface="Arial" pitchFamily="34" charset="0"/>
              </a:rPr>
              <a:t> </a:t>
            </a:r>
            <a:r>
              <a:rPr lang="tr-TR" sz="2400" dirty="0" err="1">
                <a:latin typeface="Arial" pitchFamily="34" charset="0"/>
                <a:cs typeface="Arial" pitchFamily="34" charset="0"/>
              </a:rPr>
              <a:t>Higashi</a:t>
            </a:r>
            <a:r>
              <a:rPr lang="tr-TR" sz="2400" dirty="0">
                <a:latin typeface="Arial" pitchFamily="34" charset="0"/>
                <a:cs typeface="Arial" pitchFamily="34" charset="0"/>
              </a:rPr>
              <a:t> Sendromu (OR geçişli, </a:t>
            </a:r>
            <a:r>
              <a:rPr lang="tr-TR" sz="2400" dirty="0" err="1">
                <a:latin typeface="Arial" pitchFamily="34" charset="0"/>
                <a:cs typeface="Arial" pitchFamily="34" charset="0"/>
              </a:rPr>
              <a:t>Fagozom</a:t>
            </a:r>
            <a:r>
              <a:rPr lang="tr-TR" sz="2400" dirty="0">
                <a:latin typeface="Arial" pitchFamily="34" charset="0"/>
                <a:cs typeface="Arial" pitchFamily="34" charset="0"/>
              </a:rPr>
              <a:t>- </a:t>
            </a:r>
            <a:r>
              <a:rPr lang="tr-TR" sz="2400" dirty="0" err="1">
                <a:latin typeface="Arial" pitchFamily="34" charset="0"/>
                <a:cs typeface="Arial" pitchFamily="34" charset="0"/>
              </a:rPr>
              <a:t>lizozom</a:t>
            </a:r>
            <a:r>
              <a:rPr lang="tr-TR" sz="2400" dirty="0">
                <a:latin typeface="Arial" pitchFamily="34" charset="0"/>
                <a:cs typeface="Arial" pitchFamily="34" charset="0"/>
              </a:rPr>
              <a:t> füzyonunda </a:t>
            </a:r>
            <a:r>
              <a:rPr lang="tr-TR" sz="2400" dirty="0" err="1">
                <a:latin typeface="Arial" pitchFamily="34" charset="0"/>
                <a:cs typeface="Arial" pitchFamily="34" charset="0"/>
              </a:rPr>
              <a:t>defekt</a:t>
            </a:r>
            <a:r>
              <a:rPr lang="tr-TR" sz="2400" dirty="0">
                <a:latin typeface="Arial" pitchFamily="34" charset="0"/>
                <a:cs typeface="Arial" pitchFamily="34" charset="0"/>
              </a:rPr>
              <a:t>)</a:t>
            </a:r>
          </a:p>
          <a:p>
            <a:pPr lvl="1"/>
            <a:r>
              <a:rPr lang="tr-TR" sz="2400" dirty="0">
                <a:latin typeface="Arial" pitchFamily="34" charset="0"/>
                <a:cs typeface="Arial" pitchFamily="34" charset="0"/>
              </a:rPr>
              <a:t>Kronik </a:t>
            </a:r>
            <a:r>
              <a:rPr lang="tr-TR" sz="2400" dirty="0" err="1">
                <a:latin typeface="Arial" pitchFamily="34" charset="0"/>
                <a:cs typeface="Arial" pitchFamily="34" charset="0"/>
              </a:rPr>
              <a:t>granülomatöz</a:t>
            </a:r>
            <a:r>
              <a:rPr lang="tr-TR" sz="2400" dirty="0">
                <a:latin typeface="Arial" pitchFamily="34" charset="0"/>
                <a:cs typeface="Arial" pitchFamily="34" charset="0"/>
              </a:rPr>
              <a:t> hastalık (fagosit </a:t>
            </a:r>
            <a:r>
              <a:rPr lang="tr-TR" sz="2400" dirty="0" err="1">
                <a:latin typeface="Arial" pitchFamily="34" charset="0"/>
                <a:cs typeface="Arial" pitchFamily="34" charset="0"/>
              </a:rPr>
              <a:t>oksidazı</a:t>
            </a:r>
            <a:r>
              <a:rPr lang="tr-TR" sz="2400" dirty="0">
                <a:latin typeface="Arial" pitchFamily="34" charset="0"/>
                <a:cs typeface="Arial" pitchFamily="34" charset="0"/>
              </a:rPr>
              <a:t>- NADPH </a:t>
            </a:r>
            <a:r>
              <a:rPr lang="tr-TR" sz="2400" dirty="0" err="1">
                <a:latin typeface="Arial" pitchFamily="34" charset="0"/>
                <a:cs typeface="Arial" pitchFamily="34" charset="0"/>
              </a:rPr>
              <a:t>oksidaz</a:t>
            </a:r>
            <a:r>
              <a:rPr lang="tr-TR" sz="2400" dirty="0">
                <a:latin typeface="Arial" pitchFamily="34" charset="0"/>
                <a:cs typeface="Arial" pitchFamily="34" charset="0"/>
              </a:rPr>
              <a:t>- kodlayan genlerde </a:t>
            </a:r>
            <a:r>
              <a:rPr lang="tr-TR" sz="2400" dirty="0" err="1">
                <a:latin typeface="Arial" pitchFamily="34" charset="0"/>
                <a:cs typeface="Arial" pitchFamily="34" charset="0"/>
              </a:rPr>
              <a:t>defekt</a:t>
            </a:r>
            <a:r>
              <a:rPr lang="tr-TR" sz="2400" dirty="0">
                <a:latin typeface="Arial" pitchFamily="34" charset="0"/>
                <a:cs typeface="Arial" pitchFamily="34" charset="0"/>
              </a:rPr>
              <a:t>)</a:t>
            </a:r>
          </a:p>
          <a:p>
            <a:endParaRPr lang="tr-TR" dirty="0">
              <a:latin typeface="Arial" pitchFamily="34" charset="0"/>
              <a:cs typeface="Arial" pitchFamily="34" charset="0"/>
            </a:endParaRPr>
          </a:p>
          <a:p>
            <a:r>
              <a:rPr lang="tr-TR" dirty="0">
                <a:latin typeface="Arial" pitchFamily="34" charset="0"/>
                <a:cs typeface="Arial" pitchFamily="34" charset="0"/>
              </a:rPr>
              <a:t> KAZANILMIŞ:</a:t>
            </a:r>
          </a:p>
          <a:p>
            <a:pPr lvl="1"/>
            <a:r>
              <a:rPr lang="tr-TR" sz="2400" dirty="0">
                <a:latin typeface="Arial" pitchFamily="34" charset="0"/>
                <a:cs typeface="Arial" pitchFamily="34" charset="0"/>
              </a:rPr>
              <a:t>Kemik iliği </a:t>
            </a:r>
            <a:r>
              <a:rPr lang="tr-TR" sz="2400" dirty="0" err="1">
                <a:latin typeface="Arial" pitchFamily="34" charset="0"/>
                <a:cs typeface="Arial" pitchFamily="34" charset="0"/>
              </a:rPr>
              <a:t>supresyonu</a:t>
            </a:r>
            <a:r>
              <a:rPr lang="tr-TR" sz="2400" dirty="0">
                <a:latin typeface="Arial" pitchFamily="34" charset="0"/>
                <a:cs typeface="Arial" pitchFamily="34" charset="0"/>
              </a:rPr>
              <a:t> (tümör, RT, KT)</a:t>
            </a:r>
          </a:p>
          <a:p>
            <a:endParaRPr lang="tr-TR" dirty="0">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800" b="1" dirty="0">
                <a:solidFill>
                  <a:srgbClr val="C00000"/>
                </a:solidFill>
                <a:latin typeface="Arial" pitchFamily="34" charset="0"/>
                <a:cs typeface="Arial" pitchFamily="34" charset="0"/>
              </a:rPr>
              <a:t>LÖKOSİT ÜRÜNLERİNİN SALINIMI VE LÖKOSİTLE UYARILAN DOKU ZEDELENMESİ</a:t>
            </a:r>
            <a:endParaRPr lang="en-US" sz="2800" b="1" dirty="0">
              <a:solidFill>
                <a:srgbClr val="C00000"/>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tr-TR" dirty="0">
                <a:latin typeface="Arial" pitchFamily="34" charset="0"/>
                <a:cs typeface="Arial" pitchFamily="34" charset="0"/>
              </a:rPr>
              <a:t>Mikrobisidal ürünler fagolizozom içinde sınırlı kalmaz </a:t>
            </a:r>
            <a:r>
              <a:rPr lang="tr-TR" dirty="0">
                <a:latin typeface="Arial" pitchFamily="34" charset="0"/>
                <a:cs typeface="Arial" pitchFamily="34" charset="0"/>
                <a:sym typeface="Symbol"/>
              </a:rPr>
              <a:t> Çeşitli mekanizmalarla b</a:t>
            </a:r>
            <a:r>
              <a:rPr lang="tr-TR" dirty="0">
                <a:latin typeface="Arial" pitchFamily="34" charset="0"/>
                <a:cs typeface="Arial" pitchFamily="34" charset="0"/>
              </a:rPr>
              <a:t>ir miktar ekstrasellüler boşluğa da geçer</a:t>
            </a:r>
            <a:r>
              <a:rPr lang="tr-TR" dirty="0">
                <a:latin typeface="Arial" pitchFamily="34" charset="0"/>
                <a:cs typeface="Arial" pitchFamily="34" charset="0"/>
                <a:sym typeface="Symbol"/>
              </a:rPr>
              <a:t> </a:t>
            </a:r>
            <a:r>
              <a:rPr lang="tr-TR" dirty="0">
                <a:latin typeface="Arial" pitchFamily="34" charset="0"/>
                <a:cs typeface="Arial" pitchFamily="34" charset="0"/>
              </a:rPr>
              <a:t> Endotel ve doku hasarı</a:t>
            </a:r>
          </a:p>
          <a:p>
            <a:pPr lvl="1"/>
            <a:r>
              <a:rPr lang="tr-TR" sz="2400" dirty="0">
                <a:latin typeface="Arial" pitchFamily="34" charset="0"/>
                <a:cs typeface="Arial" pitchFamily="34" charset="0"/>
              </a:rPr>
              <a:t>Lizozomal enzimler</a:t>
            </a:r>
          </a:p>
          <a:p>
            <a:pPr lvl="1"/>
            <a:r>
              <a:rPr lang="tr-TR" sz="2400" dirty="0">
                <a:latin typeface="Arial" pitchFamily="34" charset="0"/>
                <a:cs typeface="Arial" pitchFamily="34" charset="0"/>
              </a:rPr>
              <a:t>Reaktif oksijen ara ürünleri</a:t>
            </a:r>
          </a:p>
          <a:p>
            <a:pPr lvl="1"/>
            <a:r>
              <a:rPr lang="tr-TR" sz="2400" dirty="0">
                <a:latin typeface="Arial" pitchFamily="34" charset="0"/>
                <a:cs typeface="Arial" pitchFamily="34" charset="0"/>
              </a:rPr>
              <a:t>Araşidonik asit metabolizması ürünleri (PG, LT) </a:t>
            </a:r>
          </a:p>
          <a:p>
            <a:r>
              <a:rPr lang="tr-TR" dirty="0">
                <a:latin typeface="Arial" pitchFamily="34" charset="0"/>
                <a:cs typeface="Arial" pitchFamily="34" charset="0"/>
              </a:rPr>
              <a:t>Lökosite bağlı zedelenme çoğu akut ve kronik hastalığın temelini oluşturur.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3962400"/>
          </a:xfrm>
        </p:spPr>
        <p:txBody>
          <a:bodyPr/>
          <a:lstStyle/>
          <a:p>
            <a:pPr>
              <a:buNone/>
            </a:pPr>
            <a:r>
              <a:rPr lang="tr-TR" u="sng" dirty="0">
                <a:solidFill>
                  <a:srgbClr val="C00000"/>
                </a:solidFill>
                <a:latin typeface="Arial" pitchFamily="34" charset="0"/>
                <a:cs typeface="Arial" pitchFamily="34" charset="0"/>
              </a:rPr>
              <a:t>Lizozomal enzimler nasıl ortama salınır?</a:t>
            </a:r>
          </a:p>
          <a:p>
            <a:r>
              <a:rPr lang="tr-TR" dirty="0">
                <a:latin typeface="Arial" pitchFamily="34" charset="0"/>
                <a:cs typeface="Arial" pitchFamily="34" charset="0"/>
              </a:rPr>
              <a:t>Fagositik vakuol tam olarak kapanmamıştır</a:t>
            </a:r>
          </a:p>
          <a:p>
            <a:r>
              <a:rPr lang="tr-TR" dirty="0">
                <a:latin typeface="Arial" pitchFamily="34" charset="0"/>
                <a:cs typeface="Arial" pitchFamily="34" charset="0"/>
              </a:rPr>
              <a:t>Fagositozu uyaran ancak fagosite edilemeyen maddelere tutunma halinde (immunkompleksler) fagositoz yapılamaz ve lizozomal enzimler ortama salınır.</a:t>
            </a:r>
            <a:br>
              <a:rPr lang="tr-TR" dirty="0">
                <a:latin typeface="Arial" pitchFamily="34" charset="0"/>
                <a:cs typeface="Arial" pitchFamily="34" charset="0"/>
              </a:rPr>
            </a:br>
            <a:r>
              <a:rPr lang="tr-TR" dirty="0">
                <a:latin typeface="Arial" pitchFamily="34" charset="0"/>
                <a:cs typeface="Arial" pitchFamily="34" charset="0"/>
              </a:rPr>
              <a:t>Ürat kristalleri gibi membranolitik maddelerin sindirimi sırasında lizozom membranını eritmesi</a:t>
            </a:r>
          </a:p>
          <a:p>
            <a:r>
              <a:rPr lang="tr-TR" dirty="0">
                <a:latin typeface="Arial" pitchFamily="34" charset="0"/>
                <a:cs typeface="Arial" pitchFamily="34" charset="0"/>
              </a:rPr>
              <a:t>Eksositoz yoluyla direkt salınım </a:t>
            </a:r>
          </a:p>
          <a:p>
            <a:endParaRPr lang="en-US" sz="2800" dirty="0">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228600" y="1676400"/>
            <a:ext cx="8445500" cy="4191000"/>
          </a:xfrm>
        </p:spPr>
        <p:txBody>
          <a:bodyPr/>
          <a:lstStyle/>
          <a:p>
            <a:pPr eaLnBrk="1" hangingPunct="1">
              <a:lnSpc>
                <a:spcPct val="80000"/>
              </a:lnSpc>
              <a:buFontTx/>
              <a:buNone/>
            </a:pPr>
            <a:r>
              <a:rPr lang="tr-TR" sz="2800" b="1" dirty="0">
                <a:solidFill>
                  <a:srgbClr val="C00000"/>
                </a:solidFill>
                <a:latin typeface="Arial" pitchFamily="34" charset="0"/>
                <a:cs typeface="Arial" pitchFamily="34" charset="0"/>
              </a:rPr>
              <a:t>1- BAŞLANGIÇ</a:t>
            </a:r>
          </a:p>
          <a:p>
            <a:pPr eaLnBrk="1" hangingPunct="1">
              <a:lnSpc>
                <a:spcPct val="80000"/>
              </a:lnSpc>
              <a:buFontTx/>
              <a:buNone/>
            </a:pPr>
            <a:r>
              <a:rPr lang="en-US" sz="2800" dirty="0">
                <a:latin typeface="Arial" pitchFamily="34" charset="0"/>
                <a:cs typeface="Arial" pitchFamily="34" charset="0"/>
              </a:rPr>
              <a:t>    </a:t>
            </a:r>
            <a:r>
              <a:rPr lang="tr-TR" sz="2800" dirty="0">
                <a:latin typeface="Arial" pitchFamily="34" charset="0"/>
                <a:cs typeface="Arial" pitchFamily="34" charset="0"/>
              </a:rPr>
              <a:t>Mikrovasküler değişikliklere yol açan uyarılma (hasar) fazı</a:t>
            </a:r>
          </a:p>
          <a:p>
            <a:pPr eaLnBrk="1" hangingPunct="1">
              <a:lnSpc>
                <a:spcPct val="80000"/>
              </a:lnSpc>
              <a:buFontTx/>
              <a:buNone/>
            </a:pPr>
            <a:r>
              <a:rPr lang="en-US" sz="2800" dirty="0">
                <a:latin typeface="Arial" pitchFamily="34" charset="0"/>
                <a:cs typeface="Arial" pitchFamily="34" charset="0"/>
              </a:rPr>
              <a:t>    </a:t>
            </a:r>
            <a:r>
              <a:rPr lang="tr-TR" sz="2800" dirty="0">
                <a:latin typeface="Arial" pitchFamily="34" charset="0"/>
                <a:cs typeface="Arial" pitchFamily="34" charset="0"/>
              </a:rPr>
              <a:t>E</a:t>
            </a:r>
            <a:r>
              <a:rPr lang="en-US" sz="2800" dirty="0" err="1">
                <a:latin typeface="Arial" pitchFamily="34" charset="0"/>
                <a:cs typeface="Arial" pitchFamily="34" charset="0"/>
              </a:rPr>
              <a:t>ks</a:t>
            </a:r>
            <a:r>
              <a:rPr lang="tr-TR" sz="2800" dirty="0">
                <a:latin typeface="Arial" pitchFamily="34" charset="0"/>
                <a:cs typeface="Arial" pitchFamily="34" charset="0"/>
              </a:rPr>
              <a:t>travazasyona yol açan yapısal değişiklikler</a:t>
            </a:r>
          </a:p>
          <a:p>
            <a:pPr eaLnBrk="1" hangingPunct="1">
              <a:lnSpc>
                <a:spcPct val="80000"/>
              </a:lnSpc>
              <a:buFontTx/>
              <a:buNone/>
            </a:pPr>
            <a:r>
              <a:rPr lang="tr-TR" sz="2800" dirty="0">
                <a:latin typeface="Arial" pitchFamily="34" charset="0"/>
                <a:cs typeface="Arial" pitchFamily="34" charset="0"/>
              </a:rPr>
              <a:t>    Lökositlerin damar dışındaki inflamasyon odağına   göçü</a:t>
            </a:r>
          </a:p>
          <a:p>
            <a:pPr eaLnBrk="1" hangingPunct="1">
              <a:lnSpc>
                <a:spcPct val="80000"/>
              </a:lnSpc>
              <a:buFontTx/>
              <a:buNone/>
            </a:pPr>
            <a:r>
              <a:rPr lang="tr-TR" sz="2800" b="1" dirty="0">
                <a:solidFill>
                  <a:srgbClr val="C00000"/>
                </a:solidFill>
                <a:latin typeface="Arial" pitchFamily="34" charset="0"/>
                <a:cs typeface="Arial" pitchFamily="34" charset="0"/>
              </a:rPr>
              <a:t>2- ŞİDDETLENME </a:t>
            </a:r>
          </a:p>
          <a:p>
            <a:pPr eaLnBrk="1" hangingPunct="1">
              <a:lnSpc>
                <a:spcPct val="80000"/>
              </a:lnSpc>
              <a:buFontTx/>
              <a:buNone/>
            </a:pPr>
            <a:r>
              <a:rPr lang="tr-TR" sz="2800" dirty="0">
                <a:latin typeface="Arial" pitchFamily="34" charset="0"/>
                <a:cs typeface="Arial" pitchFamily="34" charset="0"/>
              </a:rPr>
              <a:t>   Kanda bulunan ve hücrelerce yapılan inflamatuar mediatörlerin aktivasyonu ve artışı</a:t>
            </a:r>
            <a:r>
              <a:rPr lang="tr-TR" sz="2800" dirty="0">
                <a:solidFill>
                  <a:schemeClr val="accent2"/>
                </a:solidFill>
                <a:latin typeface="Arial" pitchFamily="34" charset="0"/>
                <a:cs typeface="Arial" pitchFamily="34" charset="0"/>
              </a:rPr>
              <a:t> </a:t>
            </a:r>
          </a:p>
          <a:p>
            <a:pPr eaLnBrk="1" hangingPunct="1">
              <a:lnSpc>
                <a:spcPct val="80000"/>
              </a:lnSpc>
              <a:buFontTx/>
              <a:buNone/>
            </a:pPr>
            <a:r>
              <a:rPr lang="tr-TR" sz="2800" b="1" dirty="0">
                <a:solidFill>
                  <a:srgbClr val="C00000"/>
                </a:solidFill>
                <a:latin typeface="Arial" pitchFamily="34" charset="0"/>
                <a:cs typeface="Arial" pitchFamily="34" charset="0"/>
              </a:rPr>
              <a:t>3- GERİLEME VE SONLANMA</a:t>
            </a:r>
            <a:r>
              <a:rPr lang="tr-TR" sz="2800" dirty="0">
                <a:solidFill>
                  <a:srgbClr val="C00000"/>
                </a:solidFill>
                <a:latin typeface="Arial" pitchFamily="34" charset="0"/>
                <a:cs typeface="Arial" pitchFamily="34" charset="0"/>
              </a:rPr>
              <a:t> </a:t>
            </a:r>
          </a:p>
        </p:txBody>
      </p:sp>
      <p:sp>
        <p:nvSpPr>
          <p:cNvPr id="3" name="Rectangle 2"/>
          <p:cNvSpPr/>
          <p:nvPr/>
        </p:nvSpPr>
        <p:spPr>
          <a:xfrm>
            <a:off x="411142" y="482025"/>
            <a:ext cx="7132658" cy="584775"/>
          </a:xfrm>
          <a:prstGeom prst="rect">
            <a:avLst/>
          </a:prstGeom>
        </p:spPr>
        <p:txBody>
          <a:bodyPr wrap="none">
            <a:spAutoFit/>
          </a:bodyPr>
          <a:lstStyle/>
          <a:p>
            <a:pPr>
              <a:lnSpc>
                <a:spcPct val="80000"/>
              </a:lnSpc>
            </a:pPr>
            <a:r>
              <a:rPr lang="tr-TR" sz="4000" b="1" dirty="0">
                <a:solidFill>
                  <a:srgbClr val="C00000"/>
                </a:solidFill>
                <a:latin typeface="Arial" pitchFamily="34" charset="0"/>
                <a:cs typeface="Arial" pitchFamily="34" charset="0"/>
              </a:rPr>
              <a:t>İNFLAMASYONUN FAZLARI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tr-TR" sz="4000" b="1"/>
              <a:t>İNFLAMASYONUN AKİBETİ</a:t>
            </a:r>
          </a:p>
        </p:txBody>
      </p:sp>
      <p:sp>
        <p:nvSpPr>
          <p:cNvPr id="53251" name="Rectangle 4"/>
          <p:cNvSpPr>
            <a:spLocks noChangeArrowheads="1"/>
          </p:cNvSpPr>
          <p:nvPr/>
        </p:nvSpPr>
        <p:spPr bwMode="auto">
          <a:xfrm>
            <a:off x="250825" y="1484313"/>
            <a:ext cx="1727200" cy="649287"/>
          </a:xfrm>
          <a:prstGeom prst="rect">
            <a:avLst/>
          </a:prstGeom>
          <a:solidFill>
            <a:srgbClr val="CC99FF"/>
          </a:solidFill>
          <a:ln w="38100">
            <a:solidFill>
              <a:schemeClr val="tx1"/>
            </a:solidFill>
            <a:miter lim="800000"/>
            <a:headEnd/>
            <a:tailEnd/>
          </a:ln>
        </p:spPr>
        <p:txBody>
          <a:bodyPr wrap="none" anchor="ctr"/>
          <a:lstStyle/>
          <a:p>
            <a:pPr algn="ctr"/>
            <a:r>
              <a:rPr lang="tr-TR" sz="2400" b="1">
                <a:latin typeface="Calibri" pitchFamily="34" charset="0"/>
              </a:rPr>
              <a:t>HASAR</a:t>
            </a:r>
          </a:p>
        </p:txBody>
      </p:sp>
      <p:sp>
        <p:nvSpPr>
          <p:cNvPr id="53252" name="Oval 6"/>
          <p:cNvSpPr>
            <a:spLocks noChangeArrowheads="1"/>
          </p:cNvSpPr>
          <p:nvPr/>
        </p:nvSpPr>
        <p:spPr bwMode="auto">
          <a:xfrm>
            <a:off x="2339975" y="2708275"/>
            <a:ext cx="3168650" cy="1296988"/>
          </a:xfrm>
          <a:prstGeom prst="ellipse">
            <a:avLst/>
          </a:prstGeom>
          <a:solidFill>
            <a:srgbClr val="FF0000"/>
          </a:solidFill>
          <a:ln w="38100">
            <a:solidFill>
              <a:schemeClr val="tx1"/>
            </a:solidFill>
            <a:round/>
            <a:headEnd/>
            <a:tailEnd/>
          </a:ln>
        </p:spPr>
        <p:txBody>
          <a:bodyPr wrap="none" anchor="ctr"/>
          <a:lstStyle/>
          <a:p>
            <a:pPr algn="ctr"/>
            <a:endParaRPr lang="en-US">
              <a:latin typeface="Calibri" pitchFamily="34" charset="0"/>
            </a:endParaRPr>
          </a:p>
        </p:txBody>
      </p:sp>
      <p:sp>
        <p:nvSpPr>
          <p:cNvPr id="53253" name="WordArt 8"/>
          <p:cNvSpPr>
            <a:spLocks noChangeArrowheads="1" noChangeShapeType="1" noTextEdit="1"/>
          </p:cNvSpPr>
          <p:nvPr/>
        </p:nvSpPr>
        <p:spPr bwMode="auto">
          <a:xfrm>
            <a:off x="2555875" y="3141663"/>
            <a:ext cx="2881313" cy="358775"/>
          </a:xfrm>
          <a:prstGeom prst="rect">
            <a:avLst/>
          </a:prstGeom>
        </p:spPr>
        <p:txBody>
          <a:bodyPr wrap="none" fromWordArt="1">
            <a:prstTxWarp prst="textPlain">
              <a:avLst>
                <a:gd name="adj" fmla="val 50000"/>
              </a:avLst>
            </a:prstTxWarp>
          </a:bodyPr>
          <a:lstStyle/>
          <a:p>
            <a:pPr algn="ctr"/>
            <a:r>
              <a:rPr lang="en-US" sz="2000" kern="10">
                <a:ln w="9525">
                  <a:solidFill>
                    <a:schemeClr val="tx1"/>
                  </a:solidFill>
                  <a:round/>
                  <a:headEnd/>
                  <a:tailEnd/>
                </a:ln>
                <a:solidFill>
                  <a:srgbClr val="FFFF00"/>
                </a:solidFill>
                <a:latin typeface="Arial Black"/>
              </a:rPr>
              <a:t>AKUT İNFLAMASYON </a:t>
            </a:r>
          </a:p>
        </p:txBody>
      </p:sp>
      <p:sp>
        <p:nvSpPr>
          <p:cNvPr id="53254" name="Rectangle 9"/>
          <p:cNvSpPr>
            <a:spLocks noChangeArrowheads="1"/>
          </p:cNvSpPr>
          <p:nvPr/>
        </p:nvSpPr>
        <p:spPr bwMode="auto">
          <a:xfrm>
            <a:off x="5435600" y="1341438"/>
            <a:ext cx="2951163" cy="865187"/>
          </a:xfrm>
          <a:prstGeom prst="rect">
            <a:avLst/>
          </a:prstGeom>
          <a:solidFill>
            <a:srgbClr val="FFFF99"/>
          </a:solidFill>
          <a:ln w="38100">
            <a:solidFill>
              <a:schemeClr val="tx1"/>
            </a:solidFill>
            <a:miter lim="800000"/>
            <a:headEnd/>
            <a:tailEnd/>
          </a:ln>
        </p:spPr>
        <p:txBody>
          <a:bodyPr wrap="none" anchor="ctr"/>
          <a:lstStyle/>
          <a:p>
            <a:pPr algn="ctr"/>
            <a:r>
              <a:rPr lang="tr-TR" b="1">
                <a:latin typeface="Calibri" pitchFamily="34" charset="0"/>
              </a:rPr>
              <a:t>REZOLÜSYON </a:t>
            </a:r>
          </a:p>
          <a:p>
            <a:pPr algn="ctr"/>
            <a:r>
              <a:rPr lang="tr-TR" sz="1600">
                <a:latin typeface="Calibri" pitchFamily="34" charset="0"/>
              </a:rPr>
              <a:t>(GERİLEME)</a:t>
            </a:r>
          </a:p>
        </p:txBody>
      </p:sp>
      <p:sp>
        <p:nvSpPr>
          <p:cNvPr id="53255" name="Rectangle 11"/>
          <p:cNvSpPr>
            <a:spLocks noChangeArrowheads="1"/>
          </p:cNvSpPr>
          <p:nvPr/>
        </p:nvSpPr>
        <p:spPr bwMode="auto">
          <a:xfrm>
            <a:off x="6659563" y="2997200"/>
            <a:ext cx="2233612" cy="1079500"/>
          </a:xfrm>
          <a:prstGeom prst="rect">
            <a:avLst/>
          </a:prstGeom>
          <a:noFill/>
          <a:ln w="38100">
            <a:solidFill>
              <a:schemeClr val="tx1"/>
            </a:solidFill>
            <a:miter lim="800000"/>
            <a:headEnd/>
            <a:tailEnd/>
          </a:ln>
        </p:spPr>
        <p:txBody>
          <a:bodyPr wrap="none" anchor="ctr"/>
          <a:lstStyle/>
          <a:p>
            <a:pPr algn="ctr"/>
            <a:r>
              <a:rPr lang="tr-TR" sz="2000" b="1">
                <a:latin typeface="Calibri" pitchFamily="34" charset="0"/>
              </a:rPr>
              <a:t>ABSE OLUŞUMU</a:t>
            </a:r>
          </a:p>
        </p:txBody>
      </p:sp>
      <p:sp>
        <p:nvSpPr>
          <p:cNvPr id="53256" name="Oval 13"/>
          <p:cNvSpPr>
            <a:spLocks noChangeArrowheads="1"/>
          </p:cNvSpPr>
          <p:nvPr/>
        </p:nvSpPr>
        <p:spPr bwMode="auto">
          <a:xfrm>
            <a:off x="2051050" y="5589588"/>
            <a:ext cx="3671888" cy="1008062"/>
          </a:xfrm>
          <a:prstGeom prst="ellipse">
            <a:avLst/>
          </a:prstGeom>
          <a:solidFill>
            <a:schemeClr val="bg1"/>
          </a:solidFill>
          <a:ln w="38100">
            <a:solidFill>
              <a:schemeClr val="tx1"/>
            </a:solidFill>
            <a:round/>
            <a:headEnd/>
            <a:tailEnd/>
          </a:ln>
        </p:spPr>
        <p:txBody>
          <a:bodyPr wrap="none" anchor="ctr"/>
          <a:lstStyle/>
          <a:p>
            <a:pPr algn="ctr"/>
            <a:r>
              <a:rPr lang="tr-TR" b="1">
                <a:latin typeface="Calibri" pitchFamily="34" charset="0"/>
              </a:rPr>
              <a:t>KRONİK İNFLAMASYON</a:t>
            </a:r>
            <a:r>
              <a:rPr lang="tr-TR">
                <a:latin typeface="Calibri" pitchFamily="34" charset="0"/>
              </a:rPr>
              <a:t> </a:t>
            </a:r>
          </a:p>
        </p:txBody>
      </p:sp>
      <p:sp>
        <p:nvSpPr>
          <p:cNvPr id="53257" name="Rectangle 15"/>
          <p:cNvSpPr>
            <a:spLocks noChangeArrowheads="1"/>
          </p:cNvSpPr>
          <p:nvPr/>
        </p:nvSpPr>
        <p:spPr bwMode="auto">
          <a:xfrm>
            <a:off x="6372225" y="5084763"/>
            <a:ext cx="2519363" cy="1079500"/>
          </a:xfrm>
          <a:prstGeom prst="rect">
            <a:avLst/>
          </a:prstGeom>
          <a:solidFill>
            <a:schemeClr val="bg1"/>
          </a:solidFill>
          <a:ln w="38100">
            <a:solidFill>
              <a:schemeClr val="tx1"/>
            </a:solidFill>
            <a:miter lim="800000"/>
            <a:headEnd/>
            <a:tailEnd/>
          </a:ln>
        </p:spPr>
        <p:txBody>
          <a:bodyPr wrap="none" anchor="ctr"/>
          <a:lstStyle/>
          <a:p>
            <a:r>
              <a:rPr lang="tr-TR" b="1">
                <a:latin typeface="Calibri" pitchFamily="34" charset="0"/>
              </a:rPr>
              <a:t>İYİLEŞME </a:t>
            </a:r>
          </a:p>
          <a:p>
            <a:r>
              <a:rPr lang="tr-TR">
                <a:latin typeface="Calibri" pitchFamily="34" charset="0"/>
              </a:rPr>
              <a:t>Rejenerasyon,</a:t>
            </a:r>
          </a:p>
          <a:p>
            <a:r>
              <a:rPr lang="tr-TR">
                <a:latin typeface="Calibri" pitchFamily="34" charset="0"/>
              </a:rPr>
              <a:t>Skar dokusu </a:t>
            </a:r>
          </a:p>
        </p:txBody>
      </p:sp>
      <p:cxnSp>
        <p:nvCxnSpPr>
          <p:cNvPr id="53258" name="AutoShape 20"/>
          <p:cNvCxnSpPr>
            <a:cxnSpLocks noChangeShapeType="1"/>
          </p:cNvCxnSpPr>
          <p:nvPr/>
        </p:nvCxnSpPr>
        <p:spPr bwMode="auto">
          <a:xfrm rot="16200000" flipH="1">
            <a:off x="1042987" y="2276476"/>
            <a:ext cx="1008063" cy="1008062"/>
          </a:xfrm>
          <a:prstGeom prst="curvedConnector3">
            <a:avLst>
              <a:gd name="adj1" fmla="val 97634"/>
            </a:avLst>
          </a:prstGeom>
          <a:noFill/>
          <a:ln w="57150">
            <a:solidFill>
              <a:schemeClr val="tx1"/>
            </a:solidFill>
            <a:round/>
            <a:headEnd/>
            <a:tailEnd type="triangle" w="med" len="med"/>
          </a:ln>
        </p:spPr>
      </p:cxnSp>
      <p:cxnSp>
        <p:nvCxnSpPr>
          <p:cNvPr id="53259" name="AutoShape 21"/>
          <p:cNvCxnSpPr>
            <a:cxnSpLocks noChangeShapeType="1"/>
          </p:cNvCxnSpPr>
          <p:nvPr/>
        </p:nvCxnSpPr>
        <p:spPr bwMode="auto">
          <a:xfrm rot="16200000" flipH="1">
            <a:off x="-685006" y="3572669"/>
            <a:ext cx="3816350" cy="1223962"/>
          </a:xfrm>
          <a:prstGeom prst="curvedConnector3">
            <a:avLst>
              <a:gd name="adj1" fmla="val 99125"/>
            </a:avLst>
          </a:prstGeom>
          <a:noFill/>
          <a:ln w="57150">
            <a:solidFill>
              <a:schemeClr val="tx1"/>
            </a:solidFill>
            <a:round/>
            <a:headEnd/>
            <a:tailEnd type="triangle" w="med" len="med"/>
          </a:ln>
        </p:spPr>
      </p:cxnSp>
      <p:sp>
        <p:nvSpPr>
          <p:cNvPr id="53260" name="Text Box 22"/>
          <p:cNvSpPr txBox="1">
            <a:spLocks noChangeArrowheads="1"/>
          </p:cNvSpPr>
          <p:nvPr/>
        </p:nvSpPr>
        <p:spPr bwMode="auto">
          <a:xfrm>
            <a:off x="1187450" y="2420938"/>
            <a:ext cx="1428750" cy="366712"/>
          </a:xfrm>
          <a:prstGeom prst="rect">
            <a:avLst/>
          </a:prstGeom>
          <a:noFill/>
          <a:ln w="9525">
            <a:noFill/>
            <a:miter lim="800000"/>
            <a:headEnd/>
            <a:tailEnd/>
          </a:ln>
        </p:spPr>
        <p:txBody>
          <a:bodyPr wrap="none">
            <a:spAutoFit/>
          </a:bodyPr>
          <a:lstStyle/>
          <a:p>
            <a:r>
              <a:rPr lang="tr-TR" b="1">
                <a:latin typeface="Calibri" pitchFamily="34" charset="0"/>
              </a:rPr>
              <a:t>mediatörler</a:t>
            </a:r>
          </a:p>
        </p:txBody>
      </p:sp>
      <p:sp>
        <p:nvSpPr>
          <p:cNvPr id="53261" name="Text Box 23"/>
          <p:cNvSpPr txBox="1">
            <a:spLocks noChangeArrowheads="1"/>
          </p:cNvSpPr>
          <p:nvPr/>
        </p:nvSpPr>
        <p:spPr bwMode="auto">
          <a:xfrm>
            <a:off x="879475" y="4456113"/>
            <a:ext cx="1428750" cy="366712"/>
          </a:xfrm>
          <a:prstGeom prst="rect">
            <a:avLst/>
          </a:prstGeom>
          <a:noFill/>
          <a:ln w="9525">
            <a:noFill/>
            <a:miter lim="800000"/>
            <a:headEnd/>
            <a:tailEnd/>
          </a:ln>
        </p:spPr>
        <p:txBody>
          <a:bodyPr wrap="none">
            <a:spAutoFit/>
          </a:bodyPr>
          <a:lstStyle/>
          <a:p>
            <a:r>
              <a:rPr lang="tr-TR" b="1">
                <a:latin typeface="Calibri" pitchFamily="34" charset="0"/>
              </a:rPr>
              <a:t>mediatörler</a:t>
            </a:r>
          </a:p>
        </p:txBody>
      </p:sp>
      <p:sp>
        <p:nvSpPr>
          <p:cNvPr id="53262" name="Line 24"/>
          <p:cNvSpPr>
            <a:spLocks noChangeShapeType="1"/>
          </p:cNvSpPr>
          <p:nvPr/>
        </p:nvSpPr>
        <p:spPr bwMode="auto">
          <a:xfrm flipV="1">
            <a:off x="5076825" y="2276475"/>
            <a:ext cx="647700" cy="504825"/>
          </a:xfrm>
          <a:prstGeom prst="line">
            <a:avLst/>
          </a:prstGeom>
          <a:noFill/>
          <a:ln w="57150">
            <a:solidFill>
              <a:schemeClr val="tx1"/>
            </a:solidFill>
            <a:round/>
            <a:headEnd/>
            <a:tailEnd type="triangle" w="med" len="med"/>
          </a:ln>
        </p:spPr>
        <p:txBody>
          <a:bodyPr/>
          <a:lstStyle/>
          <a:p>
            <a:endParaRPr lang="en-US"/>
          </a:p>
        </p:txBody>
      </p:sp>
      <p:sp>
        <p:nvSpPr>
          <p:cNvPr id="53263" name="Line 25"/>
          <p:cNvSpPr>
            <a:spLocks noChangeShapeType="1"/>
          </p:cNvSpPr>
          <p:nvPr/>
        </p:nvSpPr>
        <p:spPr bwMode="auto">
          <a:xfrm>
            <a:off x="5076825" y="4005263"/>
            <a:ext cx="1008063" cy="1008062"/>
          </a:xfrm>
          <a:prstGeom prst="line">
            <a:avLst/>
          </a:prstGeom>
          <a:noFill/>
          <a:ln w="57150">
            <a:solidFill>
              <a:schemeClr val="tx1"/>
            </a:solidFill>
            <a:round/>
            <a:headEnd/>
            <a:tailEnd type="triangle" w="med" len="med"/>
          </a:ln>
        </p:spPr>
        <p:txBody>
          <a:bodyPr/>
          <a:lstStyle/>
          <a:p>
            <a:endParaRPr lang="en-US"/>
          </a:p>
        </p:txBody>
      </p:sp>
      <p:sp>
        <p:nvSpPr>
          <p:cNvPr id="53264" name="Line 26"/>
          <p:cNvSpPr>
            <a:spLocks noChangeShapeType="1"/>
          </p:cNvSpPr>
          <p:nvPr/>
        </p:nvSpPr>
        <p:spPr bwMode="auto">
          <a:xfrm flipV="1">
            <a:off x="5651500" y="3500438"/>
            <a:ext cx="865188" cy="0"/>
          </a:xfrm>
          <a:prstGeom prst="line">
            <a:avLst/>
          </a:prstGeom>
          <a:noFill/>
          <a:ln w="57150">
            <a:solidFill>
              <a:schemeClr val="tx1"/>
            </a:solidFill>
            <a:round/>
            <a:headEnd/>
            <a:tailEnd type="triangle" w="med" len="med"/>
          </a:ln>
        </p:spPr>
        <p:txBody>
          <a:bodyPr/>
          <a:lstStyle/>
          <a:p>
            <a:endParaRPr lang="en-US"/>
          </a:p>
        </p:txBody>
      </p:sp>
      <p:sp>
        <p:nvSpPr>
          <p:cNvPr id="53265" name="Line 27"/>
          <p:cNvSpPr>
            <a:spLocks noChangeShapeType="1"/>
          </p:cNvSpPr>
          <p:nvPr/>
        </p:nvSpPr>
        <p:spPr bwMode="auto">
          <a:xfrm flipH="1">
            <a:off x="3924300" y="4221163"/>
            <a:ext cx="0" cy="1152525"/>
          </a:xfrm>
          <a:prstGeom prst="line">
            <a:avLst/>
          </a:prstGeom>
          <a:noFill/>
          <a:ln w="57150">
            <a:solidFill>
              <a:schemeClr val="tx1"/>
            </a:solidFill>
            <a:round/>
            <a:headEnd/>
            <a:tailEnd type="triangle" w="med" len="med"/>
          </a:ln>
        </p:spPr>
        <p:txBody>
          <a:bodyPr/>
          <a:lstStyle/>
          <a:p>
            <a:endParaRPr lang="en-US"/>
          </a:p>
        </p:txBody>
      </p:sp>
      <p:sp>
        <p:nvSpPr>
          <p:cNvPr id="53266" name="Line 28"/>
          <p:cNvSpPr>
            <a:spLocks noChangeShapeType="1"/>
          </p:cNvSpPr>
          <p:nvPr/>
        </p:nvSpPr>
        <p:spPr bwMode="auto">
          <a:xfrm>
            <a:off x="7667625" y="4221163"/>
            <a:ext cx="0" cy="720725"/>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304800"/>
            <a:ext cx="5638800" cy="762000"/>
          </a:xfrm>
        </p:spPr>
        <p:txBody>
          <a:bodyPr>
            <a:normAutofit/>
          </a:bodyPr>
          <a:lstStyle/>
          <a:p>
            <a:r>
              <a:rPr lang="tr-TR" sz="3600" b="1" dirty="0">
                <a:solidFill>
                  <a:srgbClr val="FF0000"/>
                </a:solidFill>
                <a:latin typeface="Arial" pitchFamily="34" charset="0"/>
                <a:cs typeface="Arial" pitchFamily="34" charset="0"/>
              </a:rPr>
              <a:t>TAM REZOLUSYON</a:t>
            </a:r>
            <a:r>
              <a:rPr lang="tr-TR" sz="3600" b="1" dirty="0">
                <a:solidFill>
                  <a:schemeClr val="bg1"/>
                </a:solidFill>
                <a:latin typeface="Arial" pitchFamily="34" charset="0"/>
                <a:cs typeface="Arial" pitchFamily="34" charset="0"/>
              </a:rPr>
              <a:t>E</a:t>
            </a:r>
          </a:p>
        </p:txBody>
      </p:sp>
      <p:sp>
        <p:nvSpPr>
          <p:cNvPr id="136195" name="Rectangle 3"/>
          <p:cNvSpPr>
            <a:spLocks noGrp="1" noChangeArrowheads="1"/>
          </p:cNvSpPr>
          <p:nvPr>
            <p:ph type="body" sz="half" idx="1"/>
          </p:nvPr>
        </p:nvSpPr>
        <p:spPr>
          <a:xfrm>
            <a:off x="179388" y="1700213"/>
            <a:ext cx="4895850" cy="4824412"/>
          </a:xfrm>
          <a:solidFill>
            <a:schemeClr val="bg1"/>
          </a:solidFill>
          <a:ln w="38100">
            <a:solidFill>
              <a:schemeClr val="tx1"/>
            </a:solidFill>
          </a:ln>
        </p:spPr>
        <p:txBody>
          <a:bodyPr>
            <a:normAutofit lnSpcReduction="10000"/>
          </a:bodyPr>
          <a:lstStyle/>
          <a:p>
            <a:pPr marL="457200" indent="-457200">
              <a:buFontTx/>
              <a:buAutoNum type="arabicPeriod"/>
            </a:pPr>
            <a:r>
              <a:rPr lang="tr-TR" sz="2400" dirty="0">
                <a:latin typeface="Arial" pitchFamily="34" charset="0"/>
                <a:cs typeface="Arial" pitchFamily="34" charset="0"/>
              </a:rPr>
              <a:t>Vasküler geçirgenliğin normale dönmesi</a:t>
            </a:r>
          </a:p>
          <a:p>
            <a:pPr marL="457200" indent="-457200">
              <a:buFontTx/>
              <a:buAutoNum type="arabicPeriod"/>
            </a:pPr>
            <a:r>
              <a:rPr lang="tr-TR" sz="2400" dirty="0">
                <a:latin typeface="Arial" pitchFamily="34" charset="0"/>
                <a:cs typeface="Arial" pitchFamily="34" charset="0"/>
              </a:rPr>
              <a:t>Ödem sıvısı ve proteinlerin lenfatikler aracılığıyla drene olması veya </a:t>
            </a:r>
          </a:p>
          <a:p>
            <a:pPr marL="457200" indent="-457200">
              <a:buFontTx/>
              <a:buAutoNum type="arabicPeriod"/>
            </a:pPr>
            <a:r>
              <a:rPr lang="tr-TR" sz="2400" dirty="0" err="1">
                <a:latin typeface="Arial" pitchFamily="34" charset="0"/>
                <a:cs typeface="Arial" pitchFamily="34" charset="0"/>
              </a:rPr>
              <a:t>Mediatörlerin</a:t>
            </a:r>
            <a:r>
              <a:rPr lang="tr-TR" sz="2400" dirty="0">
                <a:latin typeface="Arial" pitchFamily="34" charset="0"/>
                <a:cs typeface="Arial" pitchFamily="34" charset="0"/>
              </a:rPr>
              <a:t> yarı </a:t>
            </a:r>
            <a:r>
              <a:rPr lang="tr-TR" dirty="0">
                <a:latin typeface="Arial" pitchFamily="34" charset="0"/>
                <a:cs typeface="Arial" pitchFamily="34" charset="0"/>
              </a:rPr>
              <a:t>ömrü kısa</a:t>
            </a:r>
          </a:p>
          <a:p>
            <a:pPr marL="457200" indent="-457200">
              <a:buFontTx/>
              <a:buAutoNum type="arabicPeriod"/>
            </a:pPr>
            <a:r>
              <a:rPr lang="tr-TR" dirty="0" err="1">
                <a:latin typeface="Arial" pitchFamily="34" charset="0"/>
                <a:cs typeface="Arial" pitchFamily="34" charset="0"/>
              </a:rPr>
              <a:t>Nötrofiller</a:t>
            </a:r>
            <a:r>
              <a:rPr lang="tr-TR" sz="2400" dirty="0">
                <a:latin typeface="Arial" pitchFamily="34" charset="0"/>
                <a:cs typeface="Arial" pitchFamily="34" charset="0"/>
              </a:rPr>
              <a:t> </a:t>
            </a:r>
            <a:r>
              <a:rPr lang="tr-TR" sz="2400" dirty="0" err="1">
                <a:latin typeface="Arial" pitchFamily="34" charset="0"/>
                <a:cs typeface="Arial" pitchFamily="34" charset="0"/>
              </a:rPr>
              <a:t>apopitoz</a:t>
            </a:r>
            <a:r>
              <a:rPr lang="tr-TR" dirty="0" err="1">
                <a:latin typeface="Arial" pitchFamily="34" charset="0"/>
                <a:cs typeface="Arial" pitchFamily="34" charset="0"/>
              </a:rPr>
              <a:t>a</a:t>
            </a:r>
            <a:r>
              <a:rPr lang="tr-TR" dirty="0">
                <a:latin typeface="Arial" pitchFamily="34" charset="0"/>
                <a:cs typeface="Arial" pitchFamily="34" charset="0"/>
              </a:rPr>
              <a:t> gider</a:t>
            </a:r>
          </a:p>
          <a:p>
            <a:pPr marL="457200" indent="-457200">
              <a:buFontTx/>
              <a:buAutoNum type="arabicPeriod"/>
            </a:pPr>
            <a:r>
              <a:rPr lang="tr-TR" dirty="0">
                <a:latin typeface="Arial" pitchFamily="34" charset="0"/>
                <a:cs typeface="Arial" pitchFamily="34" charset="0"/>
              </a:rPr>
              <a:t>Anti-</a:t>
            </a:r>
            <a:r>
              <a:rPr lang="tr-TR" dirty="0" err="1">
                <a:latin typeface="Arial" pitchFamily="34" charset="0"/>
                <a:cs typeface="Arial" pitchFamily="34" charset="0"/>
              </a:rPr>
              <a:t>inflamatuar</a:t>
            </a:r>
            <a:r>
              <a:rPr lang="tr-TR" dirty="0">
                <a:latin typeface="Arial" pitchFamily="34" charset="0"/>
                <a:cs typeface="Arial" pitchFamily="34" charset="0"/>
              </a:rPr>
              <a:t> mekanizmalar devreye girer. </a:t>
            </a:r>
          </a:p>
          <a:p>
            <a:pPr marL="1097280" lvl="2" indent="-457200"/>
            <a:r>
              <a:rPr lang="tr-TR" sz="1800" dirty="0" err="1">
                <a:latin typeface="Arial" pitchFamily="34" charset="0"/>
                <a:cs typeface="Arial" pitchFamily="34" charset="0"/>
              </a:rPr>
              <a:t>Lipoksinler</a:t>
            </a:r>
            <a:endParaRPr lang="tr-TR" sz="1800" dirty="0">
              <a:latin typeface="Arial" pitchFamily="34" charset="0"/>
              <a:cs typeface="Arial" pitchFamily="34" charset="0"/>
            </a:endParaRPr>
          </a:p>
          <a:p>
            <a:pPr marL="1097280" lvl="2" indent="-457200"/>
            <a:r>
              <a:rPr lang="tr-TR" dirty="0" err="1">
                <a:latin typeface="Arial" pitchFamily="34" charset="0"/>
                <a:cs typeface="Arial" pitchFamily="34" charset="0"/>
              </a:rPr>
              <a:t>Sitokinler</a:t>
            </a:r>
            <a:r>
              <a:rPr lang="tr-TR" dirty="0">
                <a:latin typeface="Arial" pitchFamily="34" charset="0"/>
                <a:cs typeface="Arial" pitchFamily="34" charset="0"/>
              </a:rPr>
              <a:t> (TGF</a:t>
            </a:r>
            <a:r>
              <a:rPr lang="tr-TR" dirty="0">
                <a:latin typeface="Arial" pitchFamily="34" charset="0"/>
                <a:cs typeface="Arial" pitchFamily="34" charset="0"/>
                <a:sym typeface="Symbol"/>
              </a:rPr>
              <a:t>, IL10)</a:t>
            </a:r>
          </a:p>
          <a:p>
            <a:pPr marL="1097280" lvl="2" indent="-457200"/>
            <a:r>
              <a:rPr lang="tr-TR" dirty="0" err="1">
                <a:latin typeface="Arial" pitchFamily="34" charset="0"/>
                <a:cs typeface="Arial" pitchFamily="34" charset="0"/>
                <a:sym typeface="Symbol"/>
              </a:rPr>
              <a:t>Lipid</a:t>
            </a:r>
            <a:r>
              <a:rPr lang="tr-TR" dirty="0">
                <a:latin typeface="Arial" pitchFamily="34" charset="0"/>
                <a:cs typeface="Arial" pitchFamily="34" charset="0"/>
                <a:sym typeface="Symbol"/>
              </a:rPr>
              <a:t> </a:t>
            </a:r>
            <a:r>
              <a:rPr lang="tr-TR" dirty="0" err="1">
                <a:latin typeface="Arial" pitchFamily="34" charset="0"/>
                <a:cs typeface="Arial" pitchFamily="34" charset="0"/>
                <a:sym typeface="Symbol"/>
              </a:rPr>
              <a:t>mediatörler</a:t>
            </a:r>
            <a:r>
              <a:rPr lang="tr-TR" dirty="0">
                <a:latin typeface="Arial" pitchFamily="34" charset="0"/>
                <a:cs typeface="Arial" pitchFamily="34" charset="0"/>
                <a:sym typeface="Symbol"/>
              </a:rPr>
              <a:t> (</a:t>
            </a:r>
            <a:r>
              <a:rPr lang="tr-TR" dirty="0" err="1">
                <a:latin typeface="Arial" pitchFamily="34" charset="0"/>
                <a:cs typeface="Arial" pitchFamily="34" charset="0"/>
                <a:sym typeface="Symbol"/>
              </a:rPr>
              <a:t>Resolvin</a:t>
            </a:r>
            <a:r>
              <a:rPr lang="tr-TR" dirty="0">
                <a:latin typeface="Arial" pitchFamily="34" charset="0"/>
                <a:cs typeface="Arial" pitchFamily="34" charset="0"/>
                <a:sym typeface="Symbol"/>
              </a:rPr>
              <a:t>, </a:t>
            </a:r>
            <a:r>
              <a:rPr lang="tr-TR" dirty="0" err="1">
                <a:latin typeface="Arial" pitchFamily="34" charset="0"/>
                <a:cs typeface="Arial" pitchFamily="34" charset="0"/>
                <a:sym typeface="Symbol"/>
              </a:rPr>
              <a:t>Protektin</a:t>
            </a:r>
            <a:r>
              <a:rPr lang="tr-TR" dirty="0">
                <a:latin typeface="Arial" pitchFamily="34" charset="0"/>
                <a:cs typeface="Arial" pitchFamily="34" charset="0"/>
                <a:sym typeface="Symbol"/>
              </a:rPr>
              <a:t>)</a:t>
            </a:r>
            <a:r>
              <a:rPr lang="tr-TR" sz="1800" dirty="0">
                <a:latin typeface="Arial" pitchFamily="34" charset="0"/>
                <a:cs typeface="Arial" pitchFamily="34"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6002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60020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971800" y="1981200"/>
            <a:ext cx="5410200" cy="1200329"/>
          </a:xfrm>
          <a:prstGeom prst="rect">
            <a:avLst/>
          </a:prstGeom>
          <a:noFill/>
        </p:spPr>
        <p:txBody>
          <a:bodyPr wrap="square" rtlCol="0">
            <a:spAutoFit/>
          </a:bodyPr>
          <a:lstStyle/>
          <a:p>
            <a:r>
              <a:rPr lang="tr-TR" sz="2400" b="1" dirty="0">
                <a:solidFill>
                  <a:srgbClr val="7030A0"/>
                </a:solidFill>
                <a:latin typeface="Arial" pitchFamily="34" charset="0"/>
                <a:cs typeface="Arial" pitchFamily="34" charset="0"/>
              </a:rPr>
              <a:t>REJENERASYON:</a:t>
            </a:r>
            <a:r>
              <a:rPr lang="tr-TR" sz="2400" b="1" dirty="0">
                <a:solidFill>
                  <a:srgbClr val="0070C0"/>
                </a:solidFill>
                <a:latin typeface="Arial" pitchFamily="34" charset="0"/>
                <a:cs typeface="Arial" pitchFamily="34" charset="0"/>
              </a:rPr>
              <a:t> </a:t>
            </a:r>
            <a:r>
              <a:rPr lang="tr-TR" sz="2400" dirty="0">
                <a:latin typeface="Arial" pitchFamily="34" charset="0"/>
                <a:cs typeface="Arial" pitchFamily="34" charset="0"/>
              </a:rPr>
              <a:t>Hasarlanmış doku kendi parankimal hücrelerinin çoğalması ile rejenere edilir.</a:t>
            </a:r>
            <a:endParaRPr lang="en-US" sz="2400" dirty="0">
              <a:latin typeface="Arial" pitchFamily="34" charset="0"/>
              <a:cs typeface="Arial" pitchFamily="34" charset="0"/>
            </a:endParaRPr>
          </a:p>
        </p:txBody>
      </p:sp>
      <p:sp>
        <p:nvSpPr>
          <p:cNvPr id="8" name="TextBox 7"/>
          <p:cNvSpPr txBox="1"/>
          <p:nvPr/>
        </p:nvSpPr>
        <p:spPr>
          <a:xfrm>
            <a:off x="2971800" y="3505200"/>
            <a:ext cx="5410200" cy="830997"/>
          </a:xfrm>
          <a:prstGeom prst="rect">
            <a:avLst/>
          </a:prstGeom>
          <a:noFill/>
        </p:spPr>
        <p:txBody>
          <a:bodyPr wrap="square" rtlCol="0">
            <a:spAutoFit/>
          </a:bodyPr>
          <a:lstStyle/>
          <a:p>
            <a:r>
              <a:rPr lang="tr-TR" sz="2400" b="1" dirty="0">
                <a:solidFill>
                  <a:srgbClr val="7030A0"/>
                </a:solidFill>
                <a:latin typeface="Arial" pitchFamily="34" charset="0"/>
                <a:cs typeface="Arial" pitchFamily="34" charset="0"/>
              </a:rPr>
              <a:t>SKARLAŞMA:</a:t>
            </a:r>
            <a:r>
              <a:rPr lang="tr-TR" sz="2400" b="1" dirty="0">
                <a:solidFill>
                  <a:srgbClr val="0070C0"/>
                </a:solidFill>
                <a:latin typeface="Arial" pitchFamily="34" charset="0"/>
                <a:cs typeface="Arial" pitchFamily="34" charset="0"/>
              </a:rPr>
              <a:t> </a:t>
            </a:r>
            <a:r>
              <a:rPr lang="tr-TR" sz="2400" dirty="0">
                <a:latin typeface="Arial" pitchFamily="34" charset="0"/>
                <a:cs typeface="Arial" pitchFamily="34" charset="0"/>
              </a:rPr>
              <a:t>Doku defektinin yerini fibröz doku alır.</a:t>
            </a:r>
            <a:endParaRPr lang="en-US" sz="2400" dirty="0">
              <a:latin typeface="Arial" pitchFamily="34" charset="0"/>
              <a:cs typeface="Arial" pitchFamily="34" charset="0"/>
            </a:endParaRPr>
          </a:p>
        </p:txBody>
      </p:sp>
      <p:sp>
        <p:nvSpPr>
          <p:cNvPr id="10" name="Rectangle 2"/>
          <p:cNvSpPr>
            <a:spLocks noGrp="1" noChangeArrowheads="1"/>
          </p:cNvSpPr>
          <p:nvPr>
            <p:ph type="title"/>
          </p:nvPr>
        </p:nvSpPr>
        <p:spPr>
          <a:xfrm>
            <a:off x="1066800" y="609600"/>
            <a:ext cx="3429000" cy="838200"/>
          </a:xfrm>
        </p:spPr>
        <p:txBody>
          <a:bodyPr>
            <a:noAutofit/>
          </a:bodyPr>
          <a:lstStyle/>
          <a:p>
            <a:r>
              <a:rPr lang="tr-TR" sz="4400" b="1" dirty="0">
                <a:solidFill>
                  <a:srgbClr val="C00000"/>
                </a:solidFill>
                <a:latin typeface="Arial" pitchFamily="34" charset="0"/>
                <a:cs typeface="Arial" pitchFamily="34" charset="0"/>
              </a:rPr>
              <a:t>İYİLEŞME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514600" y="3276600"/>
            <a:ext cx="5464175" cy="1079500"/>
          </a:xfrm>
        </p:spPr>
        <p:txBody>
          <a:bodyPr>
            <a:normAutofit/>
          </a:bodyPr>
          <a:lstStyle/>
          <a:p>
            <a:r>
              <a:rPr lang="tr-TR" sz="4800" b="1" dirty="0">
                <a:solidFill>
                  <a:srgbClr val="FF0000"/>
                </a:solidFill>
              </a:rPr>
              <a:t>TEŞEKKÜRLER</a:t>
            </a:r>
          </a:p>
        </p:txBody>
      </p:sp>
      <p:sp>
        <p:nvSpPr>
          <p:cNvPr id="165891" name="Rectangle 3"/>
          <p:cNvSpPr>
            <a:spLocks noGrp="1" noChangeArrowheads="1"/>
          </p:cNvSpPr>
          <p:nvPr>
            <p:ph sz="quarter" idx="1"/>
          </p:nvPr>
        </p:nvSpPr>
        <p:spPr>
          <a:xfrm>
            <a:off x="323850" y="4581525"/>
            <a:ext cx="8569325" cy="1727200"/>
          </a:xfrm>
        </p:spPr>
        <p:txBody>
          <a:bodyPr/>
          <a:lstStyle/>
          <a:p>
            <a:pPr algn="r">
              <a:buFontTx/>
              <a:buNone/>
            </a:pPr>
            <a:r>
              <a:rPr lang="tr-TR" sz="18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914400" y="381000"/>
          <a:ext cx="7391400" cy="5122691"/>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85920">
                <a:tc>
                  <a:txBody>
                    <a:bodyPr/>
                    <a:lstStyle/>
                    <a:p>
                      <a:r>
                        <a:rPr lang="tr-TR" sz="2400" dirty="0">
                          <a:latin typeface="Arial" pitchFamily="34" charset="0"/>
                          <a:cs typeface="Arial" pitchFamily="34" charset="0"/>
                        </a:rPr>
                        <a:t>AKUT İNFLAMASYON</a:t>
                      </a:r>
                    </a:p>
                  </a:txBody>
                  <a:tcPr/>
                </a:tc>
                <a:tc>
                  <a:txBody>
                    <a:bodyPr/>
                    <a:lstStyle/>
                    <a:p>
                      <a:r>
                        <a:rPr lang="tr-TR" sz="2400" dirty="0">
                          <a:latin typeface="Arial" pitchFamily="34" charset="0"/>
                          <a:cs typeface="Arial" pitchFamily="34" charset="0"/>
                        </a:rPr>
                        <a:t>KRONİK</a:t>
                      </a:r>
                      <a:r>
                        <a:rPr lang="tr-TR" sz="2400" baseline="0" dirty="0">
                          <a:latin typeface="Arial" pitchFamily="34" charset="0"/>
                          <a:cs typeface="Arial" pitchFamily="34" charset="0"/>
                        </a:rPr>
                        <a:t> İNFLAMASYON</a:t>
                      </a:r>
                      <a:endParaRPr lang="tr-TR" sz="2400" dirty="0">
                        <a:latin typeface="Arial" pitchFamily="34" charset="0"/>
                        <a:cs typeface="Arial" pitchFamily="34" charset="0"/>
                      </a:endParaRPr>
                    </a:p>
                  </a:txBody>
                  <a:tcPr/>
                </a:tc>
                <a:extLst>
                  <a:ext uri="{0D108BD9-81ED-4DB2-BD59-A6C34878D82A}">
                    <a16:rowId xmlns:a16="http://schemas.microsoft.com/office/drawing/2014/main" val="10000"/>
                  </a:ext>
                </a:extLst>
              </a:tr>
              <a:tr h="596291">
                <a:tc>
                  <a:txBody>
                    <a:bodyPr/>
                    <a:lstStyle/>
                    <a:p>
                      <a:r>
                        <a:rPr lang="tr-TR" sz="2400" dirty="0" err="1">
                          <a:latin typeface="Arial" pitchFamily="34" charset="0"/>
                          <a:cs typeface="Arial" pitchFamily="34" charset="0"/>
                        </a:rPr>
                        <a:t>Nötrofil</a:t>
                      </a:r>
                      <a:r>
                        <a:rPr lang="tr-TR" sz="2400" dirty="0">
                          <a:latin typeface="Arial" pitchFamily="34" charset="0"/>
                          <a:cs typeface="Arial" pitchFamily="34" charset="0"/>
                        </a:rPr>
                        <a:t> lökositler</a:t>
                      </a:r>
                    </a:p>
                  </a:txBody>
                  <a:tcPr/>
                </a:tc>
                <a:tc>
                  <a:txBody>
                    <a:bodyPr/>
                    <a:lstStyle/>
                    <a:p>
                      <a:r>
                        <a:rPr lang="tr-TR" sz="2400" dirty="0">
                          <a:latin typeface="Arial" pitchFamily="34" charset="0"/>
                          <a:cs typeface="Arial" pitchFamily="34" charset="0"/>
                        </a:rPr>
                        <a:t>Lenfosit ve </a:t>
                      </a:r>
                      <a:r>
                        <a:rPr lang="tr-TR" sz="2400" dirty="0" err="1">
                          <a:latin typeface="Arial" pitchFamily="34" charset="0"/>
                          <a:cs typeface="Arial" pitchFamily="34" charset="0"/>
                        </a:rPr>
                        <a:t>makrofajlar</a:t>
                      </a:r>
                      <a:endParaRPr lang="tr-TR" sz="2400" dirty="0">
                        <a:latin typeface="Arial" pitchFamily="34" charset="0"/>
                        <a:cs typeface="Arial" pitchFamily="34" charset="0"/>
                      </a:endParaRPr>
                    </a:p>
                  </a:txBody>
                  <a:tcPr/>
                </a:tc>
                <a:extLst>
                  <a:ext uri="{0D108BD9-81ED-4DB2-BD59-A6C34878D82A}">
                    <a16:rowId xmlns:a16="http://schemas.microsoft.com/office/drawing/2014/main" val="10001"/>
                  </a:ext>
                </a:extLst>
              </a:tr>
              <a:tr h="990773">
                <a:tc>
                  <a:txBody>
                    <a:bodyPr/>
                    <a:lstStyle/>
                    <a:p>
                      <a:r>
                        <a:rPr lang="tr-TR" sz="2400" dirty="0">
                          <a:latin typeface="Arial" pitchFamily="34" charset="0"/>
                          <a:cs typeface="Arial" pitchFamily="34" charset="0"/>
                        </a:rPr>
                        <a:t>Hızlı başlar (</a:t>
                      </a:r>
                      <a:r>
                        <a:rPr lang="tr-TR" sz="2400" dirty="0" err="1">
                          <a:latin typeface="Arial" pitchFamily="34" charset="0"/>
                          <a:cs typeface="Arial" pitchFamily="34" charset="0"/>
                        </a:rPr>
                        <a:t>dk’lar</a:t>
                      </a:r>
                      <a:r>
                        <a:rPr lang="tr-TR" sz="2400" dirty="0">
                          <a:latin typeface="Arial" pitchFamily="34" charset="0"/>
                          <a:cs typeface="Arial" pitchFamily="34" charset="0"/>
                        </a:rPr>
                        <a:t> içinde), kısa sürer</a:t>
                      </a:r>
                      <a:r>
                        <a:rPr lang="tr-TR" sz="2400" baseline="0" dirty="0">
                          <a:latin typeface="Arial" pitchFamily="34" charset="0"/>
                          <a:cs typeface="Arial" pitchFamily="34" charset="0"/>
                        </a:rPr>
                        <a:t> (</a:t>
                      </a:r>
                      <a:r>
                        <a:rPr lang="tr-TR" sz="2400" dirty="0">
                          <a:latin typeface="Arial" pitchFamily="34" charset="0"/>
                          <a:cs typeface="Arial" pitchFamily="34" charset="0"/>
                        </a:rPr>
                        <a:t>saatler-</a:t>
                      </a:r>
                      <a:r>
                        <a:rPr lang="tr-TR" sz="2400" baseline="0" dirty="0">
                          <a:latin typeface="Arial" pitchFamily="34" charset="0"/>
                          <a:cs typeface="Arial" pitchFamily="34" charset="0"/>
                        </a:rPr>
                        <a:t> birkaç gün) </a:t>
                      </a:r>
                      <a:endParaRPr lang="tr-TR" sz="2400" dirty="0">
                        <a:latin typeface="Arial" pitchFamily="34" charset="0"/>
                        <a:cs typeface="Arial" pitchFamily="34" charset="0"/>
                      </a:endParaRPr>
                    </a:p>
                  </a:txBody>
                  <a:tcPr/>
                </a:tc>
                <a:tc>
                  <a:txBody>
                    <a:bodyPr/>
                    <a:lstStyle/>
                    <a:p>
                      <a:r>
                        <a:rPr lang="tr-TR" sz="2400" dirty="0">
                          <a:latin typeface="Arial" pitchFamily="34" charset="0"/>
                          <a:cs typeface="Arial" pitchFamily="34" charset="0"/>
                        </a:rPr>
                        <a:t>Geç başlar, uzun (haftalar, aylar) sürer.</a:t>
                      </a:r>
                    </a:p>
                  </a:txBody>
                  <a:tcPr/>
                </a:tc>
                <a:extLst>
                  <a:ext uri="{0D108BD9-81ED-4DB2-BD59-A6C34878D82A}">
                    <a16:rowId xmlns:a16="http://schemas.microsoft.com/office/drawing/2014/main" val="10002"/>
                  </a:ext>
                </a:extLst>
              </a:tr>
              <a:tr h="2451417">
                <a:tc>
                  <a:txBody>
                    <a:bodyPr/>
                    <a:lstStyle/>
                    <a:p>
                      <a:r>
                        <a:rPr lang="tr-TR" sz="2400" b="1" dirty="0">
                          <a:latin typeface="Arial" pitchFamily="34" charset="0"/>
                          <a:cs typeface="Arial" pitchFamily="34" charset="0"/>
                        </a:rPr>
                        <a:t>Karakteristik özelliği:</a:t>
                      </a:r>
                    </a:p>
                    <a:p>
                      <a:r>
                        <a:rPr lang="tr-TR" sz="2400" dirty="0">
                          <a:latin typeface="Arial" pitchFamily="34" charset="0"/>
                          <a:cs typeface="Arial" pitchFamily="34" charset="0"/>
                        </a:rPr>
                        <a:t>Plazma sıvı</a:t>
                      </a:r>
                      <a:r>
                        <a:rPr lang="tr-TR" sz="2400" baseline="0" dirty="0">
                          <a:latin typeface="Arial" pitchFamily="34" charset="0"/>
                          <a:cs typeface="Arial" pitchFamily="34" charset="0"/>
                        </a:rPr>
                        <a:t> ve proteinlerinin, lökositlerin damar dışına çıkışı (</a:t>
                      </a:r>
                      <a:r>
                        <a:rPr lang="tr-TR" sz="2400" baseline="0" dirty="0" err="1">
                          <a:latin typeface="Arial" pitchFamily="34" charset="0"/>
                          <a:cs typeface="Arial" pitchFamily="34" charset="0"/>
                        </a:rPr>
                        <a:t>eksudasyon</a:t>
                      </a:r>
                      <a:r>
                        <a:rPr lang="tr-TR" sz="2400" baseline="0" dirty="0">
                          <a:latin typeface="Arial" pitchFamily="34" charset="0"/>
                          <a:cs typeface="Arial" pitchFamily="34" charset="0"/>
                        </a:rPr>
                        <a:t>), ihtiyaç bölgesinde toplanması</a:t>
                      </a:r>
                      <a:endParaRPr lang="tr-TR" sz="2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latin typeface="Arial" pitchFamily="34" charset="0"/>
                          <a:cs typeface="Arial" pitchFamily="34" charset="0"/>
                        </a:rPr>
                        <a:t>Karakteristik özelliği:</a:t>
                      </a:r>
                    </a:p>
                    <a:p>
                      <a:r>
                        <a:rPr lang="tr-TR" sz="2400" baseline="0" dirty="0">
                          <a:latin typeface="Arial" pitchFamily="34" charset="0"/>
                          <a:cs typeface="Arial" pitchFamily="34" charset="0"/>
                        </a:rPr>
                        <a:t>Doku hasarı, </a:t>
                      </a:r>
                      <a:r>
                        <a:rPr lang="tr-TR" sz="2400" baseline="0" dirty="0" err="1">
                          <a:latin typeface="Arial" pitchFamily="34" charset="0"/>
                          <a:cs typeface="Arial" pitchFamily="34" charset="0"/>
                        </a:rPr>
                        <a:t>v</a:t>
                      </a:r>
                      <a:r>
                        <a:rPr lang="tr-TR" sz="2400" dirty="0" err="1">
                          <a:latin typeface="Arial" pitchFamily="34" charset="0"/>
                          <a:cs typeface="Arial" pitchFamily="34" charset="0"/>
                        </a:rPr>
                        <a:t>askuler</a:t>
                      </a:r>
                      <a:r>
                        <a:rPr lang="tr-TR" sz="2400" baseline="0" dirty="0">
                          <a:latin typeface="Arial" pitchFamily="34" charset="0"/>
                          <a:cs typeface="Arial" pitchFamily="34" charset="0"/>
                        </a:rPr>
                        <a:t> </a:t>
                      </a:r>
                      <a:r>
                        <a:rPr lang="tr-TR" sz="2400" baseline="0" dirty="0" err="1">
                          <a:latin typeface="Arial" pitchFamily="34" charset="0"/>
                          <a:cs typeface="Arial" pitchFamily="34" charset="0"/>
                        </a:rPr>
                        <a:t>proliferasyon</a:t>
                      </a:r>
                      <a:r>
                        <a:rPr lang="tr-TR" sz="2400" baseline="0" dirty="0">
                          <a:latin typeface="Arial" pitchFamily="34" charset="0"/>
                          <a:cs typeface="Arial" pitchFamily="34" charset="0"/>
                        </a:rPr>
                        <a:t>, </a:t>
                      </a:r>
                      <a:r>
                        <a:rPr lang="tr-TR" sz="2400" baseline="0" dirty="0" err="1">
                          <a:latin typeface="Arial" pitchFamily="34" charset="0"/>
                          <a:cs typeface="Arial" pitchFamily="34" charset="0"/>
                        </a:rPr>
                        <a:t>fibrozis</a:t>
                      </a:r>
                      <a:endParaRPr lang="tr-TR" sz="2400"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38100">
            <a:solidFill>
              <a:schemeClr val="tx1"/>
            </a:solidFill>
          </a:ln>
        </p:spPr>
        <p:txBody>
          <a:bodyPr>
            <a:normAutofit/>
          </a:bodyPr>
          <a:lstStyle/>
          <a:p>
            <a:pPr algn="ctr"/>
            <a:r>
              <a:rPr lang="tr-TR" sz="2800" b="1" dirty="0">
                <a:solidFill>
                  <a:srgbClr val="00B050"/>
                </a:solidFill>
                <a:latin typeface="Arial" pitchFamily="34" charset="0"/>
                <a:cs typeface="Arial" pitchFamily="34" charset="0"/>
              </a:rPr>
              <a:t>İNFLAMASYONDA ROL ALAN HÜCRESEL VE YAPISAL ELEMANLAR</a:t>
            </a:r>
            <a:r>
              <a:rPr lang="tr-TR" sz="2800" dirty="0">
                <a:solidFill>
                  <a:srgbClr val="00B050"/>
                </a:solidFill>
                <a:latin typeface="Arial" pitchFamily="34" charset="0"/>
                <a:cs typeface="Arial" pitchFamily="34" charset="0"/>
              </a:rPr>
              <a:t> </a:t>
            </a:r>
          </a:p>
        </p:txBody>
      </p:sp>
      <p:pic>
        <p:nvPicPr>
          <p:cNvPr id="23555" name="Picture 3" descr="inflamasyon-damar-hücre"/>
          <p:cNvPicPr>
            <a:picLocks noGrp="1" noChangeAspect="1" noChangeArrowheads="1"/>
          </p:cNvPicPr>
          <p:nvPr>
            <p:ph sz="quarter" idx="1"/>
          </p:nvPr>
        </p:nvPicPr>
        <p:blipFill>
          <a:blip r:embed="rId3" cstate="print"/>
          <a:stretch>
            <a:fillRect/>
          </a:stretch>
        </p:blipFill>
        <p:spPr>
          <a:xfrm>
            <a:off x="533400" y="1752600"/>
            <a:ext cx="7467600" cy="4513550"/>
          </a:xfrm>
          <a:noFill/>
          <a:ln w="38100">
            <a:solidFill>
              <a:srgbClr val="000000"/>
            </a:solidFill>
          </a:ln>
        </p:spPr>
      </p:pic>
      <p:sp>
        <p:nvSpPr>
          <p:cNvPr id="4" name="TextBox 3"/>
          <p:cNvSpPr txBox="1"/>
          <p:nvPr/>
        </p:nvSpPr>
        <p:spPr>
          <a:xfrm rot="501291">
            <a:off x="35232" y="3349370"/>
            <a:ext cx="1986936" cy="646331"/>
          </a:xfrm>
          <a:prstGeom prst="rect">
            <a:avLst/>
          </a:prstGeom>
          <a:solidFill>
            <a:schemeClr val="bg1"/>
          </a:solidFill>
          <a:ln>
            <a:solidFill>
              <a:schemeClr val="tx1"/>
            </a:solidFill>
          </a:ln>
        </p:spPr>
        <p:txBody>
          <a:bodyPr wrap="square" rtlCol="0">
            <a:spAutoFit/>
          </a:bodyPr>
          <a:lstStyle/>
          <a:p>
            <a:r>
              <a:rPr lang="tr-TR" dirty="0"/>
              <a:t>PLAZMA PROTEİNLERİ</a:t>
            </a:r>
            <a:endParaRPr lang="en-US" dirty="0"/>
          </a:p>
        </p:txBody>
      </p:sp>
      <p:sp>
        <p:nvSpPr>
          <p:cNvPr id="2" name="Metin kutusu 1">
            <a:extLst>
              <a:ext uri="{FF2B5EF4-FFF2-40B4-BE49-F238E27FC236}">
                <a16:creationId xmlns:a16="http://schemas.microsoft.com/office/drawing/2014/main" id="{C945D043-9EFD-4813-A7E2-12AF3D024222}"/>
              </a:ext>
            </a:extLst>
          </p:cNvPr>
          <p:cNvSpPr txBox="1"/>
          <p:nvPr/>
        </p:nvSpPr>
        <p:spPr>
          <a:xfrm>
            <a:off x="1600200" y="6398696"/>
            <a:ext cx="6096000" cy="369332"/>
          </a:xfrm>
          <a:prstGeom prst="rect">
            <a:avLst/>
          </a:prstGeom>
          <a:noFill/>
        </p:spPr>
        <p:txBody>
          <a:bodyPr wrap="square" rtlCol="0">
            <a:spAutoFit/>
          </a:bodyPr>
          <a:lstStyle/>
          <a:p>
            <a:r>
              <a:rPr lang="tr-TR" dirty="0" err="1"/>
              <a:t>Robbins</a:t>
            </a:r>
            <a:r>
              <a:rPr lang="tr-TR" dirty="0"/>
              <a:t> </a:t>
            </a:r>
            <a:r>
              <a:rPr lang="tr-TR" dirty="0" err="1"/>
              <a:t>pathological</a:t>
            </a:r>
            <a:r>
              <a:rPr lang="tr-TR" dirty="0"/>
              <a:t> </a:t>
            </a:r>
            <a:r>
              <a:rPr lang="tr-TR" dirty="0" err="1"/>
              <a:t>basis</a:t>
            </a:r>
            <a:r>
              <a:rPr lang="tr-TR" dirty="0"/>
              <a:t> of </a:t>
            </a:r>
            <a:r>
              <a:rPr lang="tr-TR" dirty="0" err="1"/>
              <a:t>disease</a:t>
            </a:r>
            <a:r>
              <a:rPr lang="tr-TR" dirty="0"/>
              <a:t>, 6th </a:t>
            </a:r>
            <a:r>
              <a:rPr lang="tr-TR" dirty="0" err="1"/>
              <a:t>edit</a:t>
            </a:r>
            <a:r>
              <a:rPr lang="tr-TR" dirty="0"/>
              <a:t>, </a:t>
            </a:r>
            <a:r>
              <a:rPr lang="tr-TR" dirty="0" err="1"/>
              <a:t>page</a:t>
            </a:r>
            <a:r>
              <a:rPr lang="tr-TR" dirty="0"/>
              <a:t> 51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905000" y="228600"/>
            <a:ext cx="4386137" cy="523220"/>
          </a:xfrm>
          <a:prstGeom prst="rect">
            <a:avLst/>
          </a:prstGeom>
          <a:noFill/>
        </p:spPr>
        <p:txBody>
          <a:bodyPr wrap="none" rtlCol="0">
            <a:spAutoFit/>
          </a:bodyPr>
          <a:lstStyle/>
          <a:p>
            <a:r>
              <a:rPr lang="tr-TR" sz="2800" b="1" dirty="0">
                <a:solidFill>
                  <a:srgbClr val="FF0000"/>
                </a:solidFill>
              </a:rPr>
              <a:t>AKUT İNFLAMASYON</a:t>
            </a:r>
          </a:p>
        </p:txBody>
      </p:sp>
      <p:sp>
        <p:nvSpPr>
          <p:cNvPr id="7" name="6 Dikdörtgen"/>
          <p:cNvSpPr/>
          <p:nvPr/>
        </p:nvSpPr>
        <p:spPr>
          <a:xfrm>
            <a:off x="914400" y="990600"/>
            <a:ext cx="3429000" cy="646331"/>
          </a:xfrm>
          <a:prstGeom prst="rect">
            <a:avLst/>
          </a:prstGeom>
        </p:spPr>
        <p:txBody>
          <a:bodyPr wrap="square">
            <a:spAutoFit/>
          </a:bodyPr>
          <a:lstStyle/>
          <a:p>
            <a:pPr lvl="0"/>
            <a:r>
              <a:rPr lang="tr-TR" b="1" dirty="0">
                <a:solidFill>
                  <a:prstClr val="black"/>
                </a:solidFill>
              </a:rPr>
              <a:t>HASARLAYICI AJANLA KARŞILAŞILDI</a:t>
            </a:r>
          </a:p>
        </p:txBody>
      </p:sp>
      <p:sp>
        <p:nvSpPr>
          <p:cNvPr id="8" name="7 Dikdörtgen"/>
          <p:cNvSpPr/>
          <p:nvPr/>
        </p:nvSpPr>
        <p:spPr>
          <a:xfrm>
            <a:off x="2133600" y="2286000"/>
            <a:ext cx="4343400" cy="923330"/>
          </a:xfrm>
          <a:prstGeom prst="rect">
            <a:avLst/>
          </a:prstGeom>
        </p:spPr>
        <p:txBody>
          <a:bodyPr wrap="square">
            <a:spAutoFit/>
          </a:bodyPr>
          <a:lstStyle/>
          <a:p>
            <a:pPr lvl="0"/>
            <a:r>
              <a:rPr lang="tr-TR" b="1" dirty="0">
                <a:solidFill>
                  <a:prstClr val="black"/>
                </a:solidFill>
              </a:rPr>
              <a:t>DOKULARDAKİ FAGOSİTLER TARAFINDAN ELİMİNE ETMEYE ÇALIŞILIR</a:t>
            </a:r>
          </a:p>
        </p:txBody>
      </p:sp>
      <p:sp>
        <p:nvSpPr>
          <p:cNvPr id="9" name="8 Dikdörtgen"/>
          <p:cNvSpPr/>
          <p:nvPr/>
        </p:nvSpPr>
        <p:spPr>
          <a:xfrm>
            <a:off x="2819400" y="3810000"/>
            <a:ext cx="5257800" cy="646331"/>
          </a:xfrm>
          <a:prstGeom prst="rect">
            <a:avLst/>
          </a:prstGeom>
        </p:spPr>
        <p:txBody>
          <a:bodyPr wrap="square">
            <a:spAutoFit/>
          </a:bodyPr>
          <a:lstStyle/>
          <a:p>
            <a:pPr lvl="0"/>
            <a:r>
              <a:rPr lang="tr-TR" b="1" dirty="0">
                <a:solidFill>
                  <a:prstClr val="black"/>
                </a:solidFill>
              </a:rPr>
              <a:t>FAGOSİTLER VE KONAK HÜCRELER TARAFINDAN MEDİATÖRLER SALINIR</a:t>
            </a:r>
          </a:p>
        </p:txBody>
      </p:sp>
      <p:sp>
        <p:nvSpPr>
          <p:cNvPr id="10" name="9 Dikdörtgen"/>
          <p:cNvSpPr/>
          <p:nvPr/>
        </p:nvSpPr>
        <p:spPr>
          <a:xfrm>
            <a:off x="3810000" y="5486400"/>
            <a:ext cx="3886200" cy="369332"/>
          </a:xfrm>
          <a:prstGeom prst="rect">
            <a:avLst/>
          </a:prstGeom>
        </p:spPr>
        <p:txBody>
          <a:bodyPr wrap="square">
            <a:spAutoFit/>
          </a:bodyPr>
          <a:lstStyle/>
          <a:p>
            <a:pPr lvl="0"/>
            <a:r>
              <a:rPr lang="tr-TR" b="1" dirty="0">
                <a:solidFill>
                  <a:prstClr val="black"/>
                </a:solidFill>
              </a:rPr>
              <a:t>İNFLAMASYON TETİKLENİR.</a:t>
            </a:r>
          </a:p>
        </p:txBody>
      </p:sp>
      <p:cxnSp>
        <p:nvCxnSpPr>
          <p:cNvPr id="12" name="11 Düz Ok Bağlayıcısı"/>
          <p:cNvCxnSpPr/>
          <p:nvPr/>
        </p:nvCxnSpPr>
        <p:spPr>
          <a:xfrm>
            <a:off x="2667000" y="1752600"/>
            <a:ext cx="3810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a:off x="3810000" y="3124200"/>
            <a:ext cx="3810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a:off x="5029200" y="4800600"/>
            <a:ext cx="3810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16 Oval"/>
          <p:cNvSpPr/>
          <p:nvPr/>
        </p:nvSpPr>
        <p:spPr>
          <a:xfrm>
            <a:off x="3962400" y="914400"/>
            <a:ext cx="36576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Makrofaj</a:t>
            </a:r>
            <a:endParaRPr lang="tr-TR" dirty="0">
              <a:solidFill>
                <a:schemeClr val="tx1"/>
              </a:solidFill>
            </a:endParaRPr>
          </a:p>
          <a:p>
            <a:pPr algn="ctr"/>
            <a:r>
              <a:rPr lang="tr-TR" dirty="0" err="1">
                <a:solidFill>
                  <a:schemeClr val="tx1"/>
                </a:solidFill>
              </a:rPr>
              <a:t>Dendritik</a:t>
            </a:r>
            <a:r>
              <a:rPr lang="tr-TR" dirty="0">
                <a:solidFill>
                  <a:schemeClr val="tx1"/>
                </a:solidFill>
              </a:rPr>
              <a:t> hücreler</a:t>
            </a:r>
          </a:p>
          <a:p>
            <a:pPr algn="ctr"/>
            <a:r>
              <a:rPr lang="tr-TR" dirty="0" err="1">
                <a:solidFill>
                  <a:schemeClr val="tx1"/>
                </a:solidFill>
              </a:rPr>
              <a:t>Mast</a:t>
            </a:r>
            <a:r>
              <a:rPr lang="tr-TR" dirty="0">
                <a:solidFill>
                  <a:schemeClr val="tx1"/>
                </a:solidFill>
              </a:rPr>
              <a:t> hücreleri</a:t>
            </a:r>
          </a:p>
        </p:txBody>
      </p:sp>
      <p:sp>
        <p:nvSpPr>
          <p:cNvPr id="18" name="17 Metin kutusu"/>
          <p:cNvSpPr txBox="1"/>
          <p:nvPr/>
        </p:nvSpPr>
        <p:spPr>
          <a:xfrm rot="20723242">
            <a:off x="6593447" y="631665"/>
            <a:ext cx="2286203" cy="369332"/>
          </a:xfrm>
          <a:prstGeom prst="rect">
            <a:avLst/>
          </a:prstGeom>
          <a:solidFill>
            <a:schemeClr val="bg1"/>
          </a:solidFill>
          <a:ln>
            <a:solidFill>
              <a:schemeClr val="accent2"/>
            </a:solidFill>
          </a:ln>
        </p:spPr>
        <p:txBody>
          <a:bodyPr wrap="none" rtlCol="0">
            <a:spAutoFit/>
          </a:bodyPr>
          <a:lstStyle/>
          <a:p>
            <a:r>
              <a:rPr lang="tr-TR" b="1" dirty="0" err="1"/>
              <a:t>Sentinel</a:t>
            </a:r>
            <a:r>
              <a:rPr lang="tr-TR" b="1" dirty="0"/>
              <a:t> hücreler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11524</TotalTime>
  <Words>2857</Words>
  <Application>Microsoft Office PowerPoint</Application>
  <PresentationFormat>Ekran Gösterisi (4:3)</PresentationFormat>
  <Paragraphs>553</Paragraphs>
  <Slides>69</Slides>
  <Notes>34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69</vt:i4>
      </vt:variant>
    </vt:vector>
  </HeadingPairs>
  <TitlesOfParts>
    <vt:vector size="79" baseType="lpstr">
      <vt:lpstr>Arial</vt:lpstr>
      <vt:lpstr>Arial Black</vt:lpstr>
      <vt:lpstr>Calibri</vt:lpstr>
      <vt:lpstr>Century Schoolbook</vt:lpstr>
      <vt:lpstr>Courier New</vt:lpstr>
      <vt:lpstr>Symbol</vt:lpstr>
      <vt:lpstr>Times New Roman</vt:lpstr>
      <vt:lpstr>Wingdings</vt:lpstr>
      <vt:lpstr>Wingdings 2</vt:lpstr>
      <vt:lpstr>Oriel</vt:lpstr>
      <vt:lpstr>AKUT İNFLAMASYON</vt:lpstr>
      <vt:lpstr>PowerPoint Sunusu</vt:lpstr>
      <vt:lpstr>İNFLAMASYON NEDİR?</vt:lpstr>
      <vt:lpstr>PowerPoint Sunusu</vt:lpstr>
      <vt:lpstr>PowerPoint Sunusu</vt:lpstr>
      <vt:lpstr>İNFLAMASYON  </vt:lpstr>
      <vt:lpstr>PowerPoint Sunusu</vt:lpstr>
      <vt:lpstr>İNFLAMASYONDA ROL ALAN HÜCRESEL VE YAPISAL ELEMANLAR </vt:lpstr>
      <vt:lpstr>PowerPoint Sunusu</vt:lpstr>
      <vt:lpstr>MİKROORGANİZMA VE HASARLI HÜCRELERİN TANINMASI</vt:lpstr>
      <vt:lpstr>PowerPoint Sunusu</vt:lpstr>
      <vt:lpstr>PowerPoint Sunusu</vt:lpstr>
      <vt:lpstr>AKUT İNFLAMASYON</vt:lpstr>
      <vt:lpstr>VASKULER OLAYLAR</vt:lpstr>
      <vt:lpstr>PowerPoint Sunusu</vt:lpstr>
      <vt:lpstr>PowerPoint Sunusu</vt:lpstr>
      <vt:lpstr>PowerPoint Sunusu</vt:lpstr>
      <vt:lpstr>PowerPoint Sunusu</vt:lpstr>
      <vt:lpstr>PowerPoint Sunusu</vt:lpstr>
      <vt:lpstr>PowerPoint Sunusu</vt:lpstr>
      <vt:lpstr>PowerPoint Sunusu</vt:lpstr>
      <vt:lpstr>İNFLAMATUAR OLMAYAN ÖDEM </vt:lpstr>
      <vt:lpstr>İNFLAMATUAR OLMAYAN ÖDEM</vt:lpstr>
      <vt:lpstr>İNFLAMATUAR ÖDEM</vt:lpstr>
      <vt:lpstr>İNFLAMATUAR ÖDEM</vt:lpstr>
      <vt:lpstr>İNFLAMASYONDA DAMAR GEÇİRGENLİĞİNDE ARTIŞ MEKANİZMALARI</vt:lpstr>
      <vt:lpstr>İNFLAMASYONDA DAMAR GEÇİRGENLİĞİNDE ARTIŞ MEKANİZMALARI</vt:lpstr>
      <vt:lpstr>İNFLAMASYONDA DAMAR GEÇİRGENLİĞİNDE ARTIŞ MEKANİZMALARI</vt:lpstr>
      <vt:lpstr>İNFLAMASYONDA DAMAR GEÇİRGENLİĞİNDE ARTIŞ MEKANİZMALARI</vt:lpstr>
      <vt:lpstr>İNFLAMASYONDA DAMAR GEÇİRGENLİĞİNDE ARTIŞ MEKANİZMALARI</vt:lpstr>
      <vt:lpstr>İLTİHAP BULGULARI </vt:lpstr>
      <vt:lpstr>PowerPoint Sunusu</vt:lpstr>
      <vt:lpstr>VASKULER OLAYLAR</vt:lpstr>
      <vt:lpstr>HÜCRESEL OLAYLAR  (LÖKOSİT EKSTRAVAZASYONU)</vt:lpstr>
      <vt:lpstr>HÜCRESEL OLAYLAR  (LÖKOSİT EKSTRAVAZASYONU)</vt:lpstr>
      <vt:lpstr>PowerPoint Sunusu</vt:lpstr>
      <vt:lpstr>PowerPoint Sunusu</vt:lpstr>
      <vt:lpstr>HÜCRESEL OLAYLAR  (LÖKOSİT EKSTRAVAZASYONU)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LÖKOSİT AKTİVASYONU </vt:lpstr>
      <vt:lpstr>PowerPoint Sunusu</vt:lpstr>
      <vt:lpstr>PowerPoint Sunusu</vt:lpstr>
      <vt:lpstr>PowerPoint Sunusu</vt:lpstr>
      <vt:lpstr>PowerPoint Sunusu</vt:lpstr>
      <vt:lpstr>PowerPoint Sunusu</vt:lpstr>
      <vt:lpstr>FAGOSİTOZ</vt:lpstr>
      <vt:lpstr>FAGOSİTOZ</vt:lpstr>
      <vt:lpstr>PowerPoint Sunusu</vt:lpstr>
      <vt:lpstr>PowerPoint Sunusu</vt:lpstr>
      <vt:lpstr>FAGOSİTOZ</vt:lpstr>
      <vt:lpstr>LÖKOSİT FONKSİYON DEFEKTLERİ: </vt:lpstr>
      <vt:lpstr>LÖKOSİT ÜRÜNLERİNİN SALINIMI VE LÖKOSİTLE UYARILAN DOKU ZEDELENMESİ</vt:lpstr>
      <vt:lpstr>PowerPoint Sunusu</vt:lpstr>
      <vt:lpstr>PowerPoint Sunusu</vt:lpstr>
      <vt:lpstr>İNFLAMASYONUN AKİBETİ</vt:lpstr>
      <vt:lpstr>TAM REZOLUSYONE</vt:lpstr>
      <vt:lpstr>İYİLEŞME</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duygu</dc:creator>
  <cp:lastModifiedBy>user</cp:lastModifiedBy>
  <cp:revision>309</cp:revision>
  <dcterms:created xsi:type="dcterms:W3CDTF">2012-08-11T03:43:45Z</dcterms:created>
  <dcterms:modified xsi:type="dcterms:W3CDTF">2018-11-20T15:21:10Z</dcterms:modified>
</cp:coreProperties>
</file>